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1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rgbClr val="92D050"/>
            </a:solidFill>
          </a:ln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Влияние профиля латеральной организации мозга на успешность обучения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Выполнила: Дмитриева И.Г., учитель МБОУ СОШ №13 </a:t>
            </a:r>
            <a:r>
              <a:rPr lang="ru-RU" sz="1800" dirty="0" err="1" smtClean="0"/>
              <a:t>г.Владивостока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8080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Особенности учебной </a:t>
            </a:r>
            <a:r>
              <a:rPr lang="ru-RU" dirty="0" smtClean="0">
                <a:solidFill>
                  <a:srgbClr val="C00000"/>
                </a:solidFill>
              </a:rPr>
              <a:t>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Правополушарные дети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приверженцы </a:t>
            </a:r>
            <a:r>
              <a:rPr lang="ru-RU" dirty="0"/>
              <a:t>практики. При запоминании и воспроизведении ориентируются на </a:t>
            </a:r>
            <a:r>
              <a:rPr lang="ru-RU" dirty="0" smtClean="0"/>
              <a:t>логику. Свободно включаются </a:t>
            </a:r>
            <a:r>
              <a:rPr lang="ru-RU" dirty="0"/>
              <a:t>в дискуссию, </a:t>
            </a:r>
            <a:r>
              <a:rPr lang="ru-RU" dirty="0" smtClean="0"/>
              <a:t>подводят </a:t>
            </a:r>
            <a:r>
              <a:rPr lang="ru-RU" dirty="0"/>
              <a:t>итог, </a:t>
            </a:r>
            <a:r>
              <a:rPr lang="ru-RU" dirty="0" smtClean="0"/>
              <a:t>делают </a:t>
            </a:r>
            <a:r>
              <a:rPr lang="ru-RU" dirty="0"/>
              <a:t>вывод. Хорошо работают методом "мозгового </a:t>
            </a:r>
            <a:r>
              <a:rPr lang="ru-RU" dirty="0" smtClean="0"/>
              <a:t>штурма</a:t>
            </a:r>
          </a:p>
          <a:p>
            <a:r>
              <a:rPr lang="ru-RU" dirty="0" smtClean="0"/>
              <a:t>быстрая</a:t>
            </a:r>
            <a:r>
              <a:rPr lang="ru-RU" dirty="0"/>
              <a:t>, мгновенная обработка информации; невербальный, интуитивный тип интеллекта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пространственное воображение; непроизвольная наглядно-образная память; спонтанное, интуитивное мышление. Легко улавливают основную мысль, </a:t>
            </a:r>
            <a:r>
              <a:rPr lang="ru-RU" dirty="0" smtClean="0"/>
              <a:t>принцип. </a:t>
            </a:r>
          </a:p>
          <a:p>
            <a:r>
              <a:rPr lang="ru-RU" dirty="0" smtClean="0"/>
              <a:t>сложно </a:t>
            </a:r>
            <a:r>
              <a:rPr lang="ru-RU" dirty="0"/>
              <a:t>даются распределение внимания, переключение с одного вида деятельности на другой, </a:t>
            </a:r>
            <a:r>
              <a:rPr lang="ru-RU" dirty="0" smtClean="0"/>
              <a:t>часто </a:t>
            </a:r>
            <a:r>
              <a:rPr lang="ru-RU" dirty="0"/>
              <a:t>"</a:t>
            </a:r>
            <a:r>
              <a:rPr lang="ru-RU" dirty="0" smtClean="0"/>
              <a:t>застревают” </a:t>
            </a:r>
            <a:r>
              <a:rPr lang="ru-RU" dirty="0"/>
              <a:t>в начале работы</a:t>
            </a:r>
          </a:p>
        </p:txBody>
      </p:sp>
    </p:spTree>
    <p:extLst>
      <p:ext uri="{BB962C8B-B14F-4D97-AF65-F5344CB8AC3E}">
        <p14:creationId xmlns:p14="http://schemas.microsoft.com/office/powerpoint/2010/main" val="215417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Левополушарные дети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знают </a:t>
            </a:r>
            <a:r>
              <a:rPr lang="ru-RU" dirty="0"/>
              <a:t>правила и умеют их использовать на практике. Четко планируют свою деятельность, последовательны в действиях. Приверженцы теории. </a:t>
            </a:r>
            <a:endParaRPr lang="ru-RU" dirty="0" smtClean="0"/>
          </a:p>
          <a:p>
            <a:r>
              <a:rPr lang="ru-RU" dirty="0" smtClean="0"/>
              <a:t>характерны </a:t>
            </a:r>
            <a:r>
              <a:rPr lang="ru-RU" dirty="0"/>
              <a:t>произвольная знаковая память; медленная, последовательная обработка информации; абстрактно-логическое мышление; четкая, правильно оформленная </a:t>
            </a:r>
            <a:r>
              <a:rPr lang="ru-RU" dirty="0" smtClean="0"/>
              <a:t>речь</a:t>
            </a:r>
          </a:p>
          <a:p>
            <a:r>
              <a:rPr lang="ru-RU" dirty="0" smtClean="0"/>
              <a:t> вербальный </a:t>
            </a:r>
            <a:r>
              <a:rPr lang="ru-RU" dirty="0"/>
              <a:t>логический интеллект. </a:t>
            </a:r>
          </a:p>
        </p:txBody>
      </p:sp>
    </p:spTree>
    <p:extLst>
      <p:ext uri="{BB962C8B-B14F-4D97-AF65-F5344CB8AC3E}">
        <p14:creationId xmlns:p14="http://schemas.microsoft.com/office/powerpoint/2010/main" val="1710447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У</a:t>
            </a:r>
            <a:r>
              <a:rPr lang="ru-RU" dirty="0" smtClean="0">
                <a:solidFill>
                  <a:srgbClr val="C00000"/>
                </a:solidFill>
              </a:rPr>
              <a:t>пражнения</a:t>
            </a:r>
            <a:r>
              <a:rPr lang="ru-RU" dirty="0">
                <a:solidFill>
                  <a:srgbClr val="C00000"/>
                </a:solidFill>
              </a:rPr>
              <a:t>, заставляющие работать оба полушария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Хлопки </a:t>
            </a:r>
            <a:r>
              <a:rPr lang="ru-RU" dirty="0"/>
              <a:t>в ладоши с разной силой и частотой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маршировка с параллельными движениями рук и ног (левой рукой по левому колену, правой рукой по правому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dirty="0"/>
              <a:t>с асимметричными хлопками (правой рукой по левому колену, левой по правому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dirty="0"/>
              <a:t>выполнение правой и левой рукой различных движений (по голове гладим, по животу стучим</a:t>
            </a:r>
            <a:r>
              <a:rPr lang="ru-RU" dirty="0" smtClean="0"/>
              <a:t>)</a:t>
            </a:r>
          </a:p>
          <a:p>
            <a:r>
              <a:rPr lang="ru-RU" dirty="0" smtClean="0"/>
              <a:t> чтение </a:t>
            </a:r>
            <a:r>
              <a:rPr lang="ru-RU" dirty="0"/>
              <a:t>слов--названий цвета, выполненных в другом цветовом решении (слово "красный” синим, "жёлтый” красным и т.д.). </a:t>
            </a:r>
          </a:p>
        </p:txBody>
      </p:sp>
    </p:spTree>
    <p:extLst>
      <p:ext uri="{BB962C8B-B14F-4D97-AF65-F5344CB8AC3E}">
        <p14:creationId xmlns:p14="http://schemas.microsoft.com/office/powerpoint/2010/main" val="4089414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У</a:t>
            </a:r>
            <a:r>
              <a:rPr lang="ru-RU" dirty="0" smtClean="0">
                <a:solidFill>
                  <a:srgbClr val="C00000"/>
                </a:solidFill>
              </a:rPr>
              <a:t>словия </a:t>
            </a:r>
            <a:r>
              <a:rPr lang="ru-RU" dirty="0">
                <a:solidFill>
                  <a:srgbClr val="C00000"/>
                </a:solidFill>
              </a:rPr>
              <a:t>повышения результативности учебной </a:t>
            </a:r>
            <a:r>
              <a:rPr lang="ru-RU" dirty="0" smtClean="0">
                <a:solidFill>
                  <a:srgbClr val="C00000"/>
                </a:solidFill>
              </a:rPr>
              <a:t>деятельности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562896"/>
            <a:ext cx="9484214" cy="3325851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правополушарным - эксперименты</a:t>
            </a:r>
            <a:r>
              <a:rPr lang="ru-RU" dirty="0"/>
              <a:t>, лабораторные и практические </a:t>
            </a:r>
            <a:r>
              <a:rPr lang="ru-RU" dirty="0" smtClean="0"/>
              <a:t>работы,</a:t>
            </a:r>
          </a:p>
          <a:p>
            <a:r>
              <a:rPr lang="ru-RU" dirty="0" smtClean="0"/>
              <a:t> творческие задания </a:t>
            </a:r>
            <a:r>
              <a:rPr lang="ru-RU" dirty="0"/>
              <a:t>– создание модели растительной или животной клетки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оформление кроссвордов, </a:t>
            </a:r>
            <a:r>
              <a:rPr lang="ru-RU" dirty="0" smtClean="0"/>
              <a:t>вариантов иллюстраций</a:t>
            </a:r>
          </a:p>
          <a:p>
            <a:r>
              <a:rPr lang="ru-RU" dirty="0" smtClean="0"/>
              <a:t> построение </a:t>
            </a:r>
            <a:r>
              <a:rPr lang="ru-RU" dirty="0"/>
              <a:t>модели легких, составление меню школьника или своего варианта утренней зарядки. </a:t>
            </a:r>
            <a:r>
              <a:rPr lang="ru-RU" dirty="0" smtClean="0"/>
              <a:t>выявление </a:t>
            </a:r>
            <a:r>
              <a:rPr lang="ru-RU" dirty="0" err="1" smtClean="0"/>
              <a:t>сходства,общих</a:t>
            </a:r>
            <a:r>
              <a:rPr lang="ru-RU" dirty="0" smtClean="0"/>
              <a:t> черт </a:t>
            </a:r>
          </a:p>
          <a:p>
            <a:r>
              <a:rPr lang="ru-RU" dirty="0" smtClean="0"/>
              <a:t>экскурсии</a:t>
            </a:r>
            <a:r>
              <a:rPr lang="ru-RU" dirty="0"/>
              <a:t>, походы, путешествия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муляжи</a:t>
            </a:r>
            <a:r>
              <a:rPr lang="ru-RU" dirty="0"/>
              <a:t>, разборные модели, гербарные материалы. </a:t>
            </a:r>
          </a:p>
        </p:txBody>
      </p:sp>
    </p:spTree>
    <p:extLst>
      <p:ext uri="{BB962C8B-B14F-4D97-AF65-F5344CB8AC3E}">
        <p14:creationId xmlns:p14="http://schemas.microsoft.com/office/powerpoint/2010/main" val="308154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Левополушарные дети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задания, предполагающие </a:t>
            </a:r>
            <a:r>
              <a:rPr lang="ru-RU" dirty="0"/>
              <a:t>последовательность выполнения </a:t>
            </a:r>
            <a:r>
              <a:rPr lang="ru-RU" dirty="0" smtClean="0"/>
              <a:t>операций</a:t>
            </a:r>
          </a:p>
          <a:p>
            <a:r>
              <a:rPr lang="ru-RU" dirty="0" smtClean="0"/>
              <a:t> домашняя работа по </a:t>
            </a:r>
            <a:r>
              <a:rPr lang="ru-RU" dirty="0"/>
              <a:t>предложенному </a:t>
            </a:r>
            <a:r>
              <a:rPr lang="ru-RU" dirty="0" smtClean="0"/>
              <a:t>плану</a:t>
            </a:r>
          </a:p>
          <a:p>
            <a:r>
              <a:rPr lang="ru-RU" dirty="0" smtClean="0"/>
              <a:t>могут </a:t>
            </a:r>
            <a:r>
              <a:rPr lang="ru-RU" dirty="0"/>
              <a:t>самостоятельно изучить некоторые темы, используя знакомый </a:t>
            </a:r>
            <a:r>
              <a:rPr lang="ru-RU" dirty="0" smtClean="0"/>
              <a:t>алгоритм</a:t>
            </a:r>
          </a:p>
          <a:p>
            <a:r>
              <a:rPr lang="ru-RU" dirty="0" smtClean="0"/>
              <a:t> задачи </a:t>
            </a:r>
            <a:r>
              <a:rPr lang="ru-RU" dirty="0"/>
              <a:t>на составление логических цепочек (трава - …………….. – бактерии; рот – глотка -……..- кишка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dirty="0"/>
              <a:t>выявление различий (различия между растительной и животной клеткой; различия в строении прокариот и эукариот; различия в процессах пищеварения травоядных и растительноядных и т.д</a:t>
            </a:r>
            <a:r>
              <a:rPr lang="ru-RU" dirty="0" smtClean="0"/>
              <a:t>.)</a:t>
            </a:r>
          </a:p>
          <a:p>
            <a:r>
              <a:rPr lang="ru-RU" dirty="0" smtClean="0"/>
              <a:t> обобщения </a:t>
            </a:r>
            <a:r>
              <a:rPr lang="ru-RU" dirty="0"/>
              <a:t>по уроку, выделение </a:t>
            </a:r>
            <a:r>
              <a:rPr lang="ru-RU" dirty="0" smtClean="0"/>
              <a:t>деталей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03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Спасибо за внимание!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037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Специализация полушарий.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Левое полушарие. Правши.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Здесь находятся </a:t>
            </a:r>
            <a:r>
              <a:rPr lang="ru-RU" dirty="0"/>
              <a:t>слуховой и двигательный центры речи, обеспечивающие восприятие устной и формирование устной и письменной речи. </a:t>
            </a:r>
            <a:r>
              <a:rPr lang="ru-RU" dirty="0" smtClean="0"/>
              <a:t>осуществление </a:t>
            </a:r>
            <a:r>
              <a:rPr lang="ru-RU" dirty="0"/>
              <a:t>математических операций и процессов мышления. </a:t>
            </a:r>
            <a:endParaRPr lang="ru-RU" dirty="0" smtClean="0"/>
          </a:p>
          <a:p>
            <a:r>
              <a:rPr lang="ru-RU" dirty="0" err="1" smtClean="0"/>
              <a:t>Левополушарники</a:t>
            </a:r>
            <a:r>
              <a:rPr lang="ru-RU" dirty="0" smtClean="0"/>
              <a:t> углубляют </a:t>
            </a:r>
            <a:r>
              <a:rPr lang="ru-RU" dirty="0"/>
              <a:t>и систематизируют имеющиеся знания, не </a:t>
            </a:r>
            <a:r>
              <a:rPr lang="ru-RU" dirty="0" smtClean="0"/>
              <a:t>отклоняются </a:t>
            </a:r>
            <a:r>
              <a:rPr lang="ru-RU" dirty="0"/>
              <a:t>от общей линии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301743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Правое полушарие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отвечает </a:t>
            </a:r>
            <a:r>
              <a:rPr lang="ru-RU" dirty="0"/>
              <a:t>за узнавание человека по голосу и за восприятие музыки</a:t>
            </a:r>
            <a:r>
              <a:rPr lang="ru-RU" dirty="0" smtClean="0"/>
              <a:t>. выполняет </a:t>
            </a:r>
            <a:r>
              <a:rPr lang="ru-RU" dirty="0"/>
              <a:t>ведущую роль в узнавании человеческих </a:t>
            </a:r>
            <a:r>
              <a:rPr lang="ru-RU" dirty="0" smtClean="0"/>
              <a:t>лиц.  ответственно </a:t>
            </a:r>
            <a:r>
              <a:rPr lang="ru-RU" dirty="0"/>
              <a:t>за музыкальное и художественное творчество. </a:t>
            </a:r>
            <a:r>
              <a:rPr lang="ru-RU" dirty="0" smtClean="0"/>
              <a:t>участвует </a:t>
            </a:r>
            <a:r>
              <a:rPr lang="ru-RU" dirty="0"/>
              <a:t>в процессах образного мышления, накопления общей информации, отвечает за интуицию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Правополушарники</a:t>
            </a:r>
            <a:r>
              <a:rPr lang="ru-RU" dirty="0" smtClean="0"/>
              <a:t>– </a:t>
            </a:r>
            <a:r>
              <a:rPr lang="ru-RU" dirty="0"/>
              <a:t>это "генераторы идей”, способные к панорамному мышлению, к созданию целостных теорий, объединяющих разрозненные знания. Они направляют развитие, ими определяется направление прогресса.</a:t>
            </a:r>
          </a:p>
        </p:txBody>
      </p:sp>
    </p:spTree>
    <p:extLst>
      <p:ext uri="{BB962C8B-B14F-4D97-AF65-F5344CB8AC3E}">
        <p14:creationId xmlns:p14="http://schemas.microsoft.com/office/powerpoint/2010/main" val="17630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Выделенные профили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"</a:t>
            </a:r>
            <a:r>
              <a:rPr lang="ru-RU" dirty="0"/>
              <a:t>чистые правши” (доминирование левого полушария</a:t>
            </a:r>
            <a:r>
              <a:rPr lang="ru-RU" dirty="0" smtClean="0"/>
              <a:t>) </a:t>
            </a:r>
          </a:p>
          <a:p>
            <a:r>
              <a:rPr lang="ru-RU" dirty="0" smtClean="0"/>
              <a:t>праворукие </a:t>
            </a:r>
            <a:r>
              <a:rPr lang="ru-RU" dirty="0"/>
              <a:t>(преобладание левого полушария</a:t>
            </a:r>
            <a:r>
              <a:rPr lang="ru-RU" dirty="0" smtClean="0"/>
              <a:t>) </a:t>
            </a:r>
          </a:p>
          <a:p>
            <a:r>
              <a:rPr lang="ru-RU" dirty="0" err="1" smtClean="0"/>
              <a:t>леворукие</a:t>
            </a:r>
            <a:r>
              <a:rPr lang="ru-RU" dirty="0" smtClean="0"/>
              <a:t> </a:t>
            </a:r>
            <a:r>
              <a:rPr lang="ru-RU" dirty="0"/>
              <a:t>(преобладание правого полушария</a:t>
            </a:r>
            <a:r>
              <a:rPr lang="ru-RU" dirty="0" smtClean="0"/>
              <a:t>) </a:t>
            </a:r>
          </a:p>
          <a:p>
            <a:r>
              <a:rPr lang="ru-RU" dirty="0" smtClean="0"/>
              <a:t>"</a:t>
            </a:r>
            <a:r>
              <a:rPr lang="ru-RU" dirty="0"/>
              <a:t>чистые левши” (доминирование правого </a:t>
            </a:r>
            <a:r>
              <a:rPr lang="ru-RU" dirty="0" smtClean="0"/>
              <a:t>полушария)</a:t>
            </a:r>
          </a:p>
          <a:p>
            <a:r>
              <a:rPr lang="ru-RU" dirty="0" err="1" smtClean="0"/>
              <a:t>амбидекстры</a:t>
            </a:r>
            <a:r>
              <a:rPr lang="ru-RU" dirty="0" smtClean="0"/>
              <a:t> </a:t>
            </a:r>
            <a:r>
              <a:rPr lang="ru-RU" dirty="0"/>
              <a:t>(равенство функций обоих полушарий).</a:t>
            </a:r>
          </a:p>
        </p:txBody>
      </p:sp>
    </p:spTree>
    <p:extLst>
      <p:ext uri="{BB962C8B-B14F-4D97-AF65-F5344CB8AC3E}">
        <p14:creationId xmlns:p14="http://schemas.microsoft.com/office/powerpoint/2010/main" val="270329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Методики </a:t>
            </a:r>
            <a:r>
              <a:rPr lang="ru-RU" dirty="0">
                <a:solidFill>
                  <a:srgbClr val="C00000"/>
                </a:solidFill>
              </a:rPr>
              <a:t>определения ведущего полушария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тесты </a:t>
            </a:r>
            <a:r>
              <a:rPr lang="ru-RU" dirty="0"/>
              <a:t>на выявление ведущей руки, уха, глаза. </a:t>
            </a:r>
            <a:endParaRPr lang="ru-RU" dirty="0" smtClean="0"/>
          </a:p>
          <a:p>
            <a:r>
              <a:rPr lang="ru-RU" dirty="0" smtClean="0"/>
              <a:t>диагностики ( Векслера, И. Павлова, Сиротюк А…..)</a:t>
            </a:r>
          </a:p>
          <a:p>
            <a:r>
              <a:rPr lang="ru-RU" dirty="0" smtClean="0"/>
              <a:t>опросники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15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 Пространственная организация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Правополушарные дети   -   </a:t>
            </a:r>
            <a:r>
              <a:rPr lang="ru-RU" dirty="0"/>
              <a:t>рабочая полусфера </a:t>
            </a:r>
            <a:r>
              <a:rPr lang="ru-RU" dirty="0" smtClean="0"/>
              <a:t>левая, </a:t>
            </a:r>
            <a:r>
              <a:rPr lang="ru-RU" dirty="0"/>
              <a:t>воспринимают информацию, исходящую слева, поэтому и учитель, и доска должны </a:t>
            </a:r>
            <a:r>
              <a:rPr lang="ru-RU" dirty="0" smtClean="0"/>
              <a:t>находиться </a:t>
            </a:r>
            <a:r>
              <a:rPr lang="ru-RU" dirty="0"/>
              <a:t>слева. Наилучшее место посадки в классе </a:t>
            </a:r>
            <a:r>
              <a:rPr lang="ru-RU" dirty="0" smtClean="0"/>
              <a:t>– </a:t>
            </a:r>
            <a:r>
              <a:rPr lang="ru-RU" dirty="0"/>
              <a:t>третий ряд и второй вариант второго ряда. </a:t>
            </a:r>
          </a:p>
          <a:p>
            <a:endParaRPr lang="ru-RU" dirty="0" smtClean="0"/>
          </a:p>
          <a:p>
            <a:r>
              <a:rPr lang="ru-RU" dirty="0" smtClean="0"/>
              <a:t>Левополушарные   </a:t>
            </a:r>
            <a:r>
              <a:rPr lang="ru-RU" dirty="0"/>
              <a:t>- рабочая полусфера  </a:t>
            </a:r>
            <a:r>
              <a:rPr lang="ru-RU" dirty="0" smtClean="0"/>
              <a:t>правая</a:t>
            </a:r>
            <a:r>
              <a:rPr lang="ru-RU" dirty="0"/>
              <a:t>. </a:t>
            </a:r>
            <a:r>
              <a:rPr lang="ru-RU" dirty="0" err="1" smtClean="0"/>
              <a:t>Левополушарники</a:t>
            </a:r>
            <a:r>
              <a:rPr lang="ru-RU" dirty="0" smtClean="0"/>
              <a:t> </a:t>
            </a:r>
            <a:r>
              <a:rPr lang="ru-RU" dirty="0"/>
              <a:t>лучше воспринимают информацию справа, поэтому логично будет рассадить их на первый и второй ряд. </a:t>
            </a:r>
          </a:p>
        </p:txBody>
      </p:sp>
    </p:spTree>
    <p:extLst>
      <p:ext uri="{BB962C8B-B14F-4D97-AF65-F5344CB8AC3E}">
        <p14:creationId xmlns:p14="http://schemas.microsoft.com/office/powerpoint/2010/main" val="25943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Цветовая организация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Левополушарники</a:t>
            </a:r>
            <a:r>
              <a:rPr lang="ru-RU" dirty="0" smtClean="0"/>
              <a:t> </a:t>
            </a:r>
            <a:r>
              <a:rPr lang="ru-RU" dirty="0"/>
              <a:t>воспринимают светлый текст на темной </a:t>
            </a:r>
            <a:r>
              <a:rPr lang="ru-RU" dirty="0" smtClean="0"/>
              <a:t>доске</a:t>
            </a:r>
          </a:p>
          <a:p>
            <a:r>
              <a:rPr lang="ru-RU" dirty="0" err="1" smtClean="0"/>
              <a:t>Правополушарники</a:t>
            </a:r>
            <a:r>
              <a:rPr lang="ru-RU" dirty="0" smtClean="0"/>
              <a:t> -  </a:t>
            </a:r>
            <a:r>
              <a:rPr lang="ru-RU" dirty="0"/>
              <a:t>наоборот. </a:t>
            </a:r>
          </a:p>
        </p:txBody>
      </p:sp>
    </p:spTree>
    <p:extLst>
      <p:ext uri="{BB962C8B-B14F-4D97-AF65-F5344CB8AC3E}">
        <p14:creationId xmlns:p14="http://schemas.microsoft.com/office/powerpoint/2010/main" val="362111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Формирование мотиваций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</a:t>
            </a:r>
            <a:r>
              <a:rPr lang="ru-RU" dirty="0" err="1" smtClean="0"/>
              <a:t>равополушарники</a:t>
            </a:r>
            <a:r>
              <a:rPr lang="ru-RU" dirty="0" smtClean="0"/>
              <a:t>  -  завоевание </a:t>
            </a:r>
            <a:r>
              <a:rPr lang="ru-RU" dirty="0"/>
              <a:t>авторитета, престижность положения в коллективе, установление новых контактов, социально значимая деятельность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Левополушарные дети испытывают стремление к самостоятельности, высокую потребность в умственной деятельности и в образовании, им важна глубина знаний.</a:t>
            </a:r>
          </a:p>
        </p:txBody>
      </p:sp>
    </p:spTree>
    <p:extLst>
      <p:ext uri="{BB962C8B-B14F-4D97-AF65-F5344CB8AC3E}">
        <p14:creationId xmlns:p14="http://schemas.microsoft.com/office/powerpoint/2010/main" val="327691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Восприятие материала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Правополушарники</a:t>
            </a:r>
            <a:r>
              <a:rPr lang="ru-RU" dirty="0" smtClean="0"/>
              <a:t> - в </a:t>
            </a:r>
            <a:r>
              <a:rPr lang="ru-RU" dirty="0"/>
              <a:t>"лесу не видят деревьев”, так как особенность их восприятия материала – целостность. </a:t>
            </a:r>
            <a:r>
              <a:rPr lang="ru-RU" dirty="0" smtClean="0"/>
              <a:t>Важна интонация, </a:t>
            </a:r>
            <a:r>
              <a:rPr lang="ru-RU" dirty="0"/>
              <a:t>речевой </a:t>
            </a:r>
            <a:r>
              <a:rPr lang="ru-RU" dirty="0" smtClean="0"/>
              <a:t>ритм, использование </a:t>
            </a:r>
            <a:r>
              <a:rPr lang="ru-RU" dirty="0"/>
              <a:t>музыкального фона. Подача материала должна быть </a:t>
            </a:r>
            <a:r>
              <a:rPr lang="ru-RU" dirty="0" smtClean="0"/>
              <a:t>визуальной(наглядный </a:t>
            </a:r>
            <a:r>
              <a:rPr lang="ru-RU" dirty="0"/>
              <a:t>материал, </a:t>
            </a:r>
            <a:r>
              <a:rPr lang="ru-RU" dirty="0" smtClean="0"/>
              <a:t>видеосюжеты)</a:t>
            </a:r>
          </a:p>
          <a:p>
            <a:r>
              <a:rPr lang="ru-RU" dirty="0" smtClean="0"/>
              <a:t> </a:t>
            </a:r>
            <a:r>
              <a:rPr lang="ru-RU" dirty="0"/>
              <a:t>Восприятие материала у левополушарных детей слуховое (аудиальное</a:t>
            </a:r>
            <a:r>
              <a:rPr lang="ru-RU" dirty="0" smtClean="0"/>
              <a:t>) -   акцент </a:t>
            </a:r>
            <a:r>
              <a:rPr lang="ru-RU" dirty="0"/>
              <a:t>на смысловую сторону речи, последовательность и логичность изложения. </a:t>
            </a:r>
            <a:r>
              <a:rPr lang="ru-RU" dirty="0" smtClean="0"/>
              <a:t>Эти </a:t>
            </a:r>
            <a:r>
              <a:rPr lang="ru-RU" dirty="0"/>
              <a:t>дети "за отдельными деревьями не видят леса”, потому что восприятие у них дискретное.</a:t>
            </a:r>
          </a:p>
        </p:txBody>
      </p:sp>
    </p:spTree>
    <p:extLst>
      <p:ext uri="{BB962C8B-B14F-4D97-AF65-F5344CB8AC3E}">
        <p14:creationId xmlns:p14="http://schemas.microsoft.com/office/powerpoint/2010/main" val="16861218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266</TotalTime>
  <Words>762</Words>
  <Application>Microsoft Office PowerPoint</Application>
  <PresentationFormat>Широкоэкранный</PresentationFormat>
  <Paragraphs>61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Garamond</vt:lpstr>
      <vt:lpstr>Натуральные материалы</vt:lpstr>
      <vt:lpstr>Влияние профиля латеральной организации мозга на успешность обучения</vt:lpstr>
      <vt:lpstr>Специализация полушарий. Левое полушарие. Правши. </vt:lpstr>
      <vt:lpstr>Правое полушарие</vt:lpstr>
      <vt:lpstr>Выделенные профили</vt:lpstr>
      <vt:lpstr>Методики определения ведущего полушария </vt:lpstr>
      <vt:lpstr> Пространственная организация</vt:lpstr>
      <vt:lpstr>Цветовая организация</vt:lpstr>
      <vt:lpstr>Формирование мотиваций</vt:lpstr>
      <vt:lpstr>Восприятие материала</vt:lpstr>
      <vt:lpstr>Особенности учебной деятельности Правополушарные дети</vt:lpstr>
      <vt:lpstr>Левополушарные дети</vt:lpstr>
      <vt:lpstr>Упражнения, заставляющие работать оба полушария</vt:lpstr>
      <vt:lpstr>Условия повышения результативности учебной деятельности</vt:lpstr>
      <vt:lpstr>Левополушарные дети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профиля латеральной организации мозга на успешность обучения</dc:title>
  <dc:creator>User</dc:creator>
  <cp:lastModifiedBy>User</cp:lastModifiedBy>
  <cp:revision>17</cp:revision>
  <dcterms:created xsi:type="dcterms:W3CDTF">2014-03-25T10:08:15Z</dcterms:created>
  <dcterms:modified xsi:type="dcterms:W3CDTF">2014-03-25T14:34:15Z</dcterms:modified>
</cp:coreProperties>
</file>