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91" r:id="rId3"/>
    <p:sldId id="270" r:id="rId4"/>
    <p:sldId id="292" r:id="rId5"/>
    <p:sldId id="271" r:id="rId6"/>
    <p:sldId id="293" r:id="rId7"/>
    <p:sldId id="272" r:id="rId8"/>
    <p:sldId id="285" r:id="rId9"/>
    <p:sldId id="273" r:id="rId10"/>
    <p:sldId id="286" r:id="rId11"/>
    <p:sldId id="274" r:id="rId12"/>
    <p:sldId id="287" r:id="rId13"/>
    <p:sldId id="275" r:id="rId14"/>
    <p:sldId id="288" r:id="rId15"/>
    <p:sldId id="276" r:id="rId16"/>
    <p:sldId id="289" r:id="rId17"/>
    <p:sldId id="277" r:id="rId18"/>
    <p:sldId id="290" r:id="rId19"/>
    <p:sldId id="278" r:id="rId20"/>
    <p:sldId id="269" r:id="rId21"/>
    <p:sldId id="280" r:id="rId22"/>
    <p:sldId id="279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3CC4C"/>
    <a:srgbClr val="826300"/>
    <a:srgbClr val="03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 autoAdjust="0"/>
    <p:restoredTop sz="94656" autoAdjust="0"/>
  </p:normalViewPr>
  <p:slideViewPr>
    <p:cSldViewPr>
      <p:cViewPr varScale="1">
        <p:scale>
          <a:sx n="98" d="100"/>
          <a:sy n="98" d="100"/>
        </p:scale>
        <p:origin x="-9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18"/>
    </p:cViewPr>
  </p:sorterViewPr>
  <p:notesViewPr>
    <p:cSldViewPr>
      <p:cViewPr varScale="1">
        <p:scale>
          <a:sx n="93" d="100"/>
          <a:sy n="93" d="100"/>
        </p:scale>
        <p:origin x="-17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6557D-1BA0-4B47-831C-3057705A1C74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3DCD9-6F58-4BEC-8CF6-CC852F937E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60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DCD9-6F58-4BEC-8CF6-CC852F937E2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28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DCD9-6F58-4BEC-8CF6-CC852F937E2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/>
          </p:cNvSpPr>
          <p:nvPr>
            <p:ph type="title"/>
          </p:nvPr>
        </p:nvSpPr>
        <p:spPr bwMode="auto">
          <a:xfrm>
            <a:off x="455582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Ханты-мансийского автономного округа – Югры «Комплексный центр социального обслуживания населения «Гелиос»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85836"/>
            <a:ext cx="8229600" cy="48403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Круглый стол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«Забота о гражданах старшего поколения – признак здорового общества»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Пыть-Ях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214282" y="1285836"/>
            <a:ext cx="8712201" cy="457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ts val="2400"/>
              <a:buFontTx/>
              <a:buChar char="•"/>
            </a:pPr>
            <a:endParaRPr kumimoji="0" lang="ru-RU" sz="2000" b="1" i="0" u="none" strike="noStrike" normalizeH="0" baseline="0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59144"/>
            <a:ext cx="2274565" cy="168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660">
        <p:dissolve/>
      </p:transition>
    </mc:Choice>
    <mc:Fallback>
      <p:transition spd="slow" advTm="36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13690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21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522">
        <p:dissolve/>
      </p:transition>
    </mc:Choice>
    <mc:Fallback>
      <p:transition spd="slow" advTm="2522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данным соцопроса  среди  граждан пожилого возраста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«Забота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 гражданах старшего поколения –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признак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здорового общества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социологическом опросе приняли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- 78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%  женщин (117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человек)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%  мужчин (33 человека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429000"/>
            <a:ext cx="622935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95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553">
        <p:split/>
      </p:transition>
    </mc:Choice>
    <mc:Fallback>
      <p:transition spd="slow" advTm="3553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9" y="260648"/>
            <a:ext cx="8336697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123316"/>
      </p:ext>
    </p:extLst>
  </p:cSld>
  <p:clrMapOvr>
    <a:masterClrMapping/>
  </p:clrMapOvr>
  <p:transition spd="slow" advTm="3411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данным соцопроса  среди  граждан пожилого возраста «Забота о гражданах старшего поколения – признак здорового общества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количество обращений в учреждения города  (в %)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(многие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выбрали несколько вариантов ответа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endParaRPr lang="ru-RU" sz="2000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48072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03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433">
        <p:diamond/>
      </p:transition>
    </mc:Choice>
    <mc:Fallback>
      <p:transition spd="slow" advTm="7433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5976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25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225">
        <p:dissolve/>
      </p:transition>
    </mc:Choice>
    <mc:Fallback>
      <p:transition spd="slow" advTm="322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1608" cy="200709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данным соцопроса  среди  граждан пожилого возраста «Забота о гражданах старшего поколения – признак здорового общества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b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оценка пожилыми людьми полученных видов помощи 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 учреждениях города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89523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01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120">
        <p:zoom dir="in"/>
      </p:transition>
    </mc:Choice>
    <mc:Fallback>
      <p:transition spd="slow" advTm="8120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75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693">
        <p:dissolve/>
      </p:transition>
    </mc:Choice>
    <mc:Fallback>
      <p:transition spd="slow" advTm="469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данным соцопроса  среди  граждан пожилого возраста «Забота о гражданах старшего поколения – признак здорового общества»: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 большинства респондентов приоритетными факторами жизнедеятельности являются: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благополучие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детей и внуков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собственное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здоровье,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стабильная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спокойная старость.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втором месте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значимости: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материальное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благополучие,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уважение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окружающих,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мирное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положение в стране.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Скорее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важны, чем нет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досуга, возможность его реализации,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удобная инфраструктура.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628">
        <p:split/>
      </p:transition>
    </mc:Choice>
    <mc:Fallback>
      <p:transition spd="slow" advTm="8628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7179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68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538">
        <p:dissolve/>
      </p:transition>
    </mc:Choice>
    <mc:Fallback>
      <p:transition spd="slow" advTm="3538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данным соцопроса  среди  граждан пожилого возраста «Забота о гражданах старшего поколения – признак здорового общества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выявлены потребности и определена нуждаемость граждан пожилого возраста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многие выбрали несколько вариантов ответа)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endParaRPr lang="ru-RU" sz="2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общении и внимательном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отношении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- 37 %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получении дополнительных знаний и навыков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- 26 %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улучшении здоровья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- 26 %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улучшении жилищных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- 24 %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ведении более активного подвижного образа жизни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- 24 %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разъяснении мер социальной поддержки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- 16 %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трудоустройстве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- 8,6 %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мерах социальной поддержки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8 %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улучшении бытовых условий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- 5,3 %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проведении разъяснительной работы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5 %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улучшении отношения к ним со стороны общества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4 %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улучшении деятельности учреждений социальной направленности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- 1%</a:t>
            </a:r>
          </a:p>
        </p:txBody>
      </p:sp>
    </p:spTree>
    <p:extLst>
      <p:ext uri="{BB962C8B-B14F-4D97-AF65-F5344CB8AC3E}">
        <p14:creationId xmlns:p14="http://schemas.microsoft.com/office/powerpoint/2010/main" val="3768878849"/>
      </p:ext>
    </p:extLst>
  </p:cSld>
  <p:clrMapOvr>
    <a:masterClrMapping/>
  </p:clrMapOvr>
  <p:transition spd="slow" advTm="11393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791"/>
            <a:ext cx="8352928" cy="62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31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174">
        <p:circle/>
      </p:transition>
    </mc:Choice>
    <mc:Fallback>
      <p:transition spd="slow" advTm="217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91276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068">
        <p:dissolve/>
      </p:transition>
    </mc:Choice>
    <mc:Fallback>
      <p:transition spd="slow" advTm="4068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76864" cy="598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92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8">
        <p14:reveal/>
      </p:transition>
    </mc:Choice>
    <mc:Fallback>
      <p:transition spd="slow" advTm="30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2008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42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52">
        <p14:reveal/>
      </p:transition>
    </mc:Choice>
    <mc:Fallback>
      <p:transition spd="slow" advTm="31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64895" cy="574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3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61">
        <p14:reveal/>
      </p:transition>
    </mc:Choice>
    <mc:Fallback>
      <p:transition spd="slow" advTm="31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979"/>
            <a:ext cx="8352928" cy="597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69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305">
        <p:dissolve/>
      </p:transition>
    </mc:Choice>
    <mc:Fallback>
      <p:transition spd="slow" advTm="430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6489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02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236">
        <p:circle/>
      </p:transition>
    </mc:Choice>
    <mc:Fallback>
      <p:transition spd="slow" advTm="423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 «Доклада Главы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 город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Пыть-Ях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«О достигнутых значениях показателей для оценки эффективности деятельности органов местного самоуправления городского округа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2012 год и их планируемых значениях на 3-х летний период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Среднегодовая численность населения за 2012 год, по данным Всероссийской переписи населения, составила 41,0 человек, в 2011 году данный показатель составлял 41,3 тыс. человек, снижение составило 0,73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данным ГУ Управления Пенсионного Фонда РФ в городе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Пыть-Ях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по состоянию на 01.01.2013 на учете состоит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9562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пенсионера, что составляет 105% от уровня прошлого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985601"/>
      </p:ext>
    </p:extLst>
  </p:cSld>
  <p:clrMapOvr>
    <a:masterClrMapping/>
  </p:clrMapOvr>
  <p:transition spd="slow" advTm="8264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35292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523109"/>
      </p:ext>
    </p:extLst>
  </p:cSld>
  <p:clrMapOvr>
    <a:masterClrMapping/>
  </p:clrMapOvr>
  <p:transition spd="slow" advTm="284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 «Доклада </a:t>
            </a: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Главы администрации городского округа город </a:t>
            </a:r>
            <a:r>
              <a:rPr lang="ru-RU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Пыть-Ях</a:t>
            </a: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 </a:t>
            </a:r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«О достигнутых значениях показателей для оценки эффективности деятельности органов местного самоуправления городского округа 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2012 год и их планируемых значениях на 3-х летний период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Получателями дополнительной пенсии, согласно закону ХМАО-Югры от 16.12.2004 № 81-оз «О дополнительном пенсионном обеспечении отдельных категорий граждан», на 1 января 2013 года стали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4297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пенсионеров, или 98,6% от уровня 2011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Среднемесячный доход пенсионера с начала года с учетом доплат составляет         13 818,9 рублей, что превышает размер прожиточного минимума, установленного для пенсионера по ХМАО-Югре за 4 квартал 2012 года на  77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85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725">
        <p:split orient="vert"/>
      </p:transition>
    </mc:Choice>
    <mc:Fallback>
      <p:transition spd="slow" advTm="872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6" y="188640"/>
            <a:ext cx="878497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26268"/>
      </p:ext>
    </p:extLst>
  </p:cSld>
  <p:clrMapOvr>
    <a:masterClrMapping/>
  </p:clrMapOvr>
  <p:transition spd="slow" advTm="1819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данным ГУ - Управление Пенсионного фонда в городе </a:t>
            </a:r>
            <a:r>
              <a:rPr lang="ru-RU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Пыть-Ях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ХМАО – Югры  количество граждан пожилого возраста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(получателей пенсии по старости) по состоянию на 01.01.2013:</a:t>
            </a:r>
            <a:endParaRPr lang="ru-RU" sz="1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енщин в возрасте 55 лет и старше – 3252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мужчин в возрасте 60 лет и старше – 1294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986" y="3284984"/>
            <a:ext cx="2821438" cy="281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860494"/>
      </p:ext>
    </p:extLst>
  </p:cSld>
  <p:clrMapOvr>
    <a:masterClrMapping/>
  </p:clrMapOvr>
  <p:transition spd="slow" advTm="3867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8092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345180"/>
      </p:ext>
    </p:extLst>
  </p:cSld>
  <p:clrMapOvr>
    <a:masterClrMapping/>
  </p:clrMapOvr>
  <p:transition spd="slow" advTm="241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данным БУ «Комплексный центр социального обслуживания населения «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елиос»: 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итогам 2012 года обслужено 3603 пожилых граждан, что составляет 80 % от общей численности граждан пожилого возраста, проживающих в городе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9 месяцев 2013 года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обслужено 2236 пожилых граждан, что составляет 49 % от общей численности граждан пожилого возраста, проживающих в городе</a:t>
            </a:r>
          </a:p>
        </p:txBody>
      </p:sp>
    </p:spTree>
    <p:extLst>
      <p:ext uri="{BB962C8B-B14F-4D97-AF65-F5344CB8AC3E}">
        <p14:creationId xmlns:p14="http://schemas.microsoft.com/office/powerpoint/2010/main" val="4227059683"/>
      </p:ext>
    </p:extLst>
  </p:cSld>
  <p:clrMapOvr>
    <a:masterClrMapping/>
  </p:clrMapOvr>
  <p:transition spd="slow" advTm="5591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476</Words>
  <Application>Microsoft Office PowerPoint</Application>
  <PresentationFormat>Экран (4:3)</PresentationFormat>
  <Paragraphs>53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Бюджетное учреждение Ханты-мансийского автономного округа – Югры «Комплексный центр социального обслуживания населения «Гелиос»</vt:lpstr>
      <vt:lpstr>Презентация PowerPoint</vt:lpstr>
      <vt:lpstr> Из «Доклада Главы администрации городского округа город Пыть-Ях    «О достигнутых значениях показателей для оценки эффективности деятельности органов местного самоуправления городского округа  за 2012 год и их планируемых значениях на 3-х летний период»: </vt:lpstr>
      <vt:lpstr>Презентация PowerPoint</vt:lpstr>
      <vt:lpstr> Из «Доклада Главы администрации городского округа город Пыть-Ях    «О достигнутых значениях показателей для оценки эффективности деятельности органов местного самоуправления городского округа  за 2012 год и их планируемых значениях на 3-х летний период»: </vt:lpstr>
      <vt:lpstr>Презентация PowerPoint</vt:lpstr>
      <vt:lpstr>По данным ГУ - Управление Пенсионного фонда в городе Пыть-Ях  ХМАО – Югры  количество граждан пожилого возраста  (получателей пенсии по старости) по состоянию на 01.01.2013:</vt:lpstr>
      <vt:lpstr>Презентация PowerPoint</vt:lpstr>
      <vt:lpstr>По данным БУ «Комплексный центр социального обслуживания населения «Гелиос»: </vt:lpstr>
      <vt:lpstr>Презентация PowerPoint</vt:lpstr>
      <vt:lpstr>По данным соцопроса  среди  граждан пожилого возраста «Забота о гражданах старшего поколения – признак здорового общества»:  </vt:lpstr>
      <vt:lpstr>Презентация PowerPoint</vt:lpstr>
      <vt:lpstr>По данным соцопроса  среди  граждан пожилого возраста «Забота о гражданах старшего поколения – признак здорового общества»:  количество обращений в учреждения города  (в %)  (многие выбрали несколько вариантов ответа) </vt:lpstr>
      <vt:lpstr>Презентация PowerPoint</vt:lpstr>
      <vt:lpstr>   По данным соцопроса  среди  граждан пожилого возраста «Забота о гражданах старшего поколения – признак здорового общества»:  оценка пожилыми людьми полученных видов помощи  в учреждениях города  </vt:lpstr>
      <vt:lpstr>Презентация PowerPoint</vt:lpstr>
      <vt:lpstr>По данным соцопроса  среди  граждан пожилого возраста «Забота о гражданах старшего поколения – признак здорового общества»: </vt:lpstr>
      <vt:lpstr>Презентация PowerPoint</vt:lpstr>
      <vt:lpstr> По данным соцопроса  среди  граждан пожилого возраста «Забота о гражданах старшего поколения – признак здорового общества»: выявлены потребности и определена нуждаемость граждан пожилого возраста (многие выбрали несколько вариантов ответа)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MetodistOMO</cp:lastModifiedBy>
  <cp:revision>87</cp:revision>
  <dcterms:modified xsi:type="dcterms:W3CDTF">2013-09-27T10:48:15Z</dcterms:modified>
</cp:coreProperties>
</file>