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sldIdLst>
    <p:sldId id="258" r:id="rId2"/>
    <p:sldId id="256" r:id="rId3"/>
    <p:sldId id="263" r:id="rId4"/>
    <p:sldId id="267" r:id="rId5"/>
    <p:sldId id="269" r:id="rId6"/>
    <p:sldId id="277" r:id="rId7"/>
    <p:sldId id="268" r:id="rId8"/>
    <p:sldId id="270" r:id="rId9"/>
    <p:sldId id="271" r:id="rId10"/>
    <p:sldId id="272" r:id="rId11"/>
    <p:sldId id="273" r:id="rId12"/>
    <p:sldId id="274" r:id="rId13"/>
    <p:sldId id="276" r:id="rId14"/>
    <p:sldId id="278" r:id="rId15"/>
    <p:sldId id="279" r:id="rId16"/>
    <p:sldId id="281" r:id="rId17"/>
    <p:sldId id="280" r:id="rId18"/>
    <p:sldId id="282" r:id="rId19"/>
    <p:sldId id="283" r:id="rId20"/>
    <p:sldId id="284" r:id="rId21"/>
    <p:sldId id="294" r:id="rId22"/>
    <p:sldId id="285" r:id="rId23"/>
    <p:sldId id="286" r:id="rId24"/>
    <p:sldId id="287" r:id="rId25"/>
    <p:sldId id="288" r:id="rId26"/>
    <p:sldId id="289" r:id="rId27"/>
    <p:sldId id="262" r:id="rId28"/>
    <p:sldId id="264" r:id="rId29"/>
    <p:sldId id="265" r:id="rId30"/>
    <p:sldId id="296" r:id="rId31"/>
    <p:sldId id="297" r:id="rId32"/>
    <p:sldId id="298" r:id="rId33"/>
    <p:sldId id="290" r:id="rId34"/>
    <p:sldId id="295" r:id="rId35"/>
    <p:sldId id="291" r:id="rId36"/>
    <p:sldId id="292" r:id="rId37"/>
    <p:sldId id="293" r:id="rId38"/>
    <p:sldId id="260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81" d="100"/>
          <a:sy n="81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5.wmf"/><Relationship Id="rId4" Type="http://schemas.openxmlformats.org/officeDocument/2006/relationships/image" Target="../media/image7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4" Type="http://schemas.openxmlformats.org/officeDocument/2006/relationships/image" Target="../media/image8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3" Type="http://schemas.openxmlformats.org/officeDocument/2006/relationships/image" Target="../media/image98.wmf"/><Relationship Id="rId7" Type="http://schemas.openxmlformats.org/officeDocument/2006/relationships/image" Target="../media/image101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89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Relationship Id="rId9" Type="http://schemas.openxmlformats.org/officeDocument/2006/relationships/image" Target="../media/image10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18" Type="http://schemas.openxmlformats.org/officeDocument/2006/relationships/image" Target="../media/image23.wmf"/><Relationship Id="rId3" Type="http://schemas.openxmlformats.org/officeDocument/2006/relationships/image" Target="../media/image8.wmf"/><Relationship Id="rId21" Type="http://schemas.openxmlformats.org/officeDocument/2006/relationships/image" Target="../media/image26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17" Type="http://schemas.openxmlformats.org/officeDocument/2006/relationships/image" Target="../media/image22.wmf"/><Relationship Id="rId25" Type="http://schemas.openxmlformats.org/officeDocument/2006/relationships/image" Target="../media/image30.wmf"/><Relationship Id="rId2" Type="http://schemas.openxmlformats.org/officeDocument/2006/relationships/image" Target="../media/image7.wmf"/><Relationship Id="rId16" Type="http://schemas.openxmlformats.org/officeDocument/2006/relationships/image" Target="../media/image21.wmf"/><Relationship Id="rId20" Type="http://schemas.openxmlformats.org/officeDocument/2006/relationships/image" Target="../media/image25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24" Type="http://schemas.openxmlformats.org/officeDocument/2006/relationships/image" Target="../media/image29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23" Type="http://schemas.openxmlformats.org/officeDocument/2006/relationships/image" Target="../media/image28.wmf"/><Relationship Id="rId10" Type="http://schemas.openxmlformats.org/officeDocument/2006/relationships/image" Target="../media/image15.wmf"/><Relationship Id="rId19" Type="http://schemas.openxmlformats.org/officeDocument/2006/relationships/image" Target="../media/image24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Relationship Id="rId22" Type="http://schemas.openxmlformats.org/officeDocument/2006/relationships/image" Target="../media/image2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8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wmf"/><Relationship Id="rId1" Type="http://schemas.openxmlformats.org/officeDocument/2006/relationships/image" Target="../media/image109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5" Type="http://schemas.openxmlformats.org/officeDocument/2006/relationships/image" Target="../media/image115.wmf"/><Relationship Id="rId4" Type="http://schemas.openxmlformats.org/officeDocument/2006/relationships/image" Target="../media/image114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7.wmf"/><Relationship Id="rId1" Type="http://schemas.openxmlformats.org/officeDocument/2006/relationships/image" Target="../media/image116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7" Type="http://schemas.openxmlformats.org/officeDocument/2006/relationships/image" Target="../media/image124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6" Type="http://schemas.openxmlformats.org/officeDocument/2006/relationships/image" Target="../media/image123.wmf"/><Relationship Id="rId5" Type="http://schemas.openxmlformats.org/officeDocument/2006/relationships/image" Target="../media/image122.wmf"/><Relationship Id="rId4" Type="http://schemas.openxmlformats.org/officeDocument/2006/relationships/image" Target="../media/image121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3" Type="http://schemas.openxmlformats.org/officeDocument/2006/relationships/image" Target="../media/image127.wmf"/><Relationship Id="rId7" Type="http://schemas.openxmlformats.org/officeDocument/2006/relationships/image" Target="../media/image131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5" Type="http://schemas.openxmlformats.org/officeDocument/2006/relationships/image" Target="../media/image129.wmf"/><Relationship Id="rId10" Type="http://schemas.openxmlformats.org/officeDocument/2006/relationships/image" Target="../media/image134.wmf"/><Relationship Id="rId4" Type="http://schemas.openxmlformats.org/officeDocument/2006/relationships/image" Target="../media/image128.wmf"/><Relationship Id="rId9" Type="http://schemas.openxmlformats.org/officeDocument/2006/relationships/image" Target="../media/image13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1AC4F-DA9E-4C5F-992B-E8C8E2B43B29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BB056-6163-46B0-996E-645105FEAC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572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76B3E-5C32-46B5-A757-0E60620C2CA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3.wmf"/><Relationship Id="rId9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52.wmf"/><Relationship Id="rId18" Type="http://schemas.openxmlformats.org/officeDocument/2006/relationships/oleObject" Target="../embeddings/oleObject56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54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5.bin"/><Relationship Id="rId20" Type="http://schemas.openxmlformats.org/officeDocument/2006/relationships/image" Target="../media/image1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5" Type="http://schemas.openxmlformats.org/officeDocument/2006/relationships/image" Target="../media/image53.wmf"/><Relationship Id="rId10" Type="http://schemas.openxmlformats.org/officeDocument/2006/relationships/oleObject" Target="../embeddings/oleObject52.bin"/><Relationship Id="rId19" Type="http://schemas.openxmlformats.org/officeDocument/2006/relationships/image" Target="../media/image55.w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5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62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5" Type="http://schemas.openxmlformats.org/officeDocument/2006/relationships/image" Target="../media/image1.wmf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6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69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66.wmf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8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10" Type="http://schemas.openxmlformats.org/officeDocument/2006/relationships/image" Target="../media/image65.wmf"/><Relationship Id="rId19" Type="http://schemas.openxmlformats.org/officeDocument/2006/relationships/image" Target="../media/image1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67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image" Target="../media/image1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7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3.bin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2.bin"/><Relationship Id="rId10" Type="http://schemas.openxmlformats.org/officeDocument/2006/relationships/image" Target="../media/image71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4.wmf"/><Relationship Id="rId11" Type="http://schemas.openxmlformats.org/officeDocument/2006/relationships/image" Target="../media/image76.wmf"/><Relationship Id="rId5" Type="http://schemas.openxmlformats.org/officeDocument/2006/relationships/oleObject" Target="../embeddings/oleObject78.bin"/><Relationship Id="rId10" Type="http://schemas.openxmlformats.org/officeDocument/2006/relationships/oleObject" Target="../embeddings/oleObject80.bin"/><Relationship Id="rId4" Type="http://schemas.openxmlformats.org/officeDocument/2006/relationships/image" Target="../media/image73.wmf"/><Relationship Id="rId9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wmf"/><Relationship Id="rId4" Type="http://schemas.openxmlformats.org/officeDocument/2006/relationships/image" Target="../media/image7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83.bin"/><Relationship Id="rId4" Type="http://schemas.openxmlformats.org/officeDocument/2006/relationships/image" Target="../media/image7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1.wmf"/><Relationship Id="rId5" Type="http://schemas.openxmlformats.org/officeDocument/2006/relationships/oleObject" Target="../embeddings/oleObject85.bin"/><Relationship Id="rId4" Type="http://schemas.openxmlformats.org/officeDocument/2006/relationships/image" Target="../media/image8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87.bin"/><Relationship Id="rId10" Type="http://schemas.openxmlformats.org/officeDocument/2006/relationships/image" Target="../media/image85.w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89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12" Type="http://schemas.openxmlformats.org/officeDocument/2006/relationships/image" Target="../media/image9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91.bin"/><Relationship Id="rId10" Type="http://schemas.openxmlformats.org/officeDocument/2006/relationships/image" Target="../media/image89.wmf"/><Relationship Id="rId4" Type="http://schemas.openxmlformats.org/officeDocument/2006/relationships/image" Target="../media/image86.wmf"/><Relationship Id="rId9" Type="http://schemas.openxmlformats.org/officeDocument/2006/relationships/oleObject" Target="../embeddings/oleObject9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9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6.bin"/><Relationship Id="rId10" Type="http://schemas.openxmlformats.org/officeDocument/2006/relationships/image" Target="../media/image94.wmf"/><Relationship Id="rId4" Type="http://schemas.openxmlformats.org/officeDocument/2006/relationships/image" Target="../media/image91.wmf"/><Relationship Id="rId9" Type="http://schemas.openxmlformats.org/officeDocument/2006/relationships/oleObject" Target="../embeddings/oleObject98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oleObject" Target="../embeddings/oleObject105.bin"/><Relationship Id="rId18" Type="http://schemas.openxmlformats.org/officeDocument/2006/relationships/image" Target="../media/image102.wmf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2.bin"/><Relationship Id="rId12" Type="http://schemas.openxmlformats.org/officeDocument/2006/relationships/image" Target="../media/image100.wmf"/><Relationship Id="rId17" Type="http://schemas.openxmlformats.org/officeDocument/2006/relationships/oleObject" Target="../embeddings/oleObject10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1.wmf"/><Relationship Id="rId20" Type="http://schemas.openxmlformats.org/officeDocument/2006/relationships/image" Target="../media/image103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97.wmf"/><Relationship Id="rId11" Type="http://schemas.openxmlformats.org/officeDocument/2006/relationships/oleObject" Target="../embeddings/oleObject104.bin"/><Relationship Id="rId5" Type="http://schemas.openxmlformats.org/officeDocument/2006/relationships/oleObject" Target="../embeddings/oleObject101.bin"/><Relationship Id="rId15" Type="http://schemas.openxmlformats.org/officeDocument/2006/relationships/oleObject" Target="../embeddings/oleObject106.bin"/><Relationship Id="rId10" Type="http://schemas.openxmlformats.org/officeDocument/2006/relationships/image" Target="../media/image99.wmf"/><Relationship Id="rId19" Type="http://schemas.openxmlformats.org/officeDocument/2006/relationships/oleObject" Target="../embeddings/oleObject108.bin"/><Relationship Id="rId4" Type="http://schemas.openxmlformats.org/officeDocument/2006/relationships/image" Target="../media/image96.wmf"/><Relationship Id="rId9" Type="http://schemas.openxmlformats.org/officeDocument/2006/relationships/oleObject" Target="../embeddings/oleObject103.bin"/><Relationship Id="rId14" Type="http://schemas.openxmlformats.org/officeDocument/2006/relationships/image" Target="../media/image8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104.wmf"/><Relationship Id="rId4" Type="http://schemas.openxmlformats.org/officeDocument/2006/relationships/oleObject" Target="../embeddings/oleObject10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105.wmf"/><Relationship Id="rId4" Type="http://schemas.openxmlformats.org/officeDocument/2006/relationships/oleObject" Target="../embeddings/oleObject110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1.wmf"/><Relationship Id="rId4" Type="http://schemas.openxmlformats.org/officeDocument/2006/relationships/image" Target="../media/image106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1.wmf"/><Relationship Id="rId4" Type="http://schemas.openxmlformats.org/officeDocument/2006/relationships/image" Target="../media/image107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1.wmf"/><Relationship Id="rId4" Type="http://schemas.openxmlformats.org/officeDocument/2006/relationships/image" Target="../media/image108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10.wmf"/><Relationship Id="rId5" Type="http://schemas.openxmlformats.org/officeDocument/2006/relationships/oleObject" Target="../embeddings/oleObject115.bin"/><Relationship Id="rId4" Type="http://schemas.openxmlformats.org/officeDocument/2006/relationships/image" Target="../media/image109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18.bin"/><Relationship Id="rId12" Type="http://schemas.openxmlformats.org/officeDocument/2006/relationships/image" Target="../media/image1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12.wmf"/><Relationship Id="rId11" Type="http://schemas.openxmlformats.org/officeDocument/2006/relationships/oleObject" Target="../embeddings/oleObject120.bin"/><Relationship Id="rId5" Type="http://schemas.openxmlformats.org/officeDocument/2006/relationships/oleObject" Target="../embeddings/oleObject117.bin"/><Relationship Id="rId10" Type="http://schemas.openxmlformats.org/officeDocument/2006/relationships/image" Target="../media/image114.wmf"/><Relationship Id="rId4" Type="http://schemas.openxmlformats.org/officeDocument/2006/relationships/image" Target="../media/image111.wmf"/><Relationship Id="rId9" Type="http://schemas.openxmlformats.org/officeDocument/2006/relationships/oleObject" Target="../embeddings/oleObject119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17.wmf"/><Relationship Id="rId5" Type="http://schemas.openxmlformats.org/officeDocument/2006/relationships/oleObject" Target="../embeddings/oleObject122.bin"/><Relationship Id="rId4" Type="http://schemas.openxmlformats.org/officeDocument/2006/relationships/image" Target="../media/image116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13" Type="http://schemas.openxmlformats.org/officeDocument/2006/relationships/oleObject" Target="../embeddings/oleObject128.bin"/><Relationship Id="rId3" Type="http://schemas.openxmlformats.org/officeDocument/2006/relationships/oleObject" Target="../embeddings/oleObject123.bin"/><Relationship Id="rId7" Type="http://schemas.openxmlformats.org/officeDocument/2006/relationships/oleObject" Target="../embeddings/oleObject125.bin"/><Relationship Id="rId12" Type="http://schemas.openxmlformats.org/officeDocument/2006/relationships/image" Target="../media/image12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4.wmf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19.wmf"/><Relationship Id="rId11" Type="http://schemas.openxmlformats.org/officeDocument/2006/relationships/oleObject" Target="../embeddings/oleObject127.bin"/><Relationship Id="rId5" Type="http://schemas.openxmlformats.org/officeDocument/2006/relationships/oleObject" Target="../embeddings/oleObject124.bin"/><Relationship Id="rId15" Type="http://schemas.openxmlformats.org/officeDocument/2006/relationships/oleObject" Target="../embeddings/oleObject129.bin"/><Relationship Id="rId10" Type="http://schemas.openxmlformats.org/officeDocument/2006/relationships/image" Target="../media/image121.wmf"/><Relationship Id="rId4" Type="http://schemas.openxmlformats.org/officeDocument/2006/relationships/image" Target="../media/image118.wmf"/><Relationship Id="rId9" Type="http://schemas.openxmlformats.org/officeDocument/2006/relationships/oleObject" Target="../embeddings/oleObject126.bin"/><Relationship Id="rId14" Type="http://schemas.openxmlformats.org/officeDocument/2006/relationships/image" Target="../media/image123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13" Type="http://schemas.openxmlformats.org/officeDocument/2006/relationships/oleObject" Target="../embeddings/oleObject135.bin"/><Relationship Id="rId18" Type="http://schemas.openxmlformats.org/officeDocument/2006/relationships/image" Target="../media/image132.wmf"/><Relationship Id="rId3" Type="http://schemas.openxmlformats.org/officeDocument/2006/relationships/oleObject" Target="../embeddings/oleObject130.bin"/><Relationship Id="rId21" Type="http://schemas.openxmlformats.org/officeDocument/2006/relationships/oleObject" Target="../embeddings/oleObject139.bin"/><Relationship Id="rId7" Type="http://schemas.openxmlformats.org/officeDocument/2006/relationships/oleObject" Target="../embeddings/oleObject132.bin"/><Relationship Id="rId12" Type="http://schemas.openxmlformats.org/officeDocument/2006/relationships/image" Target="../media/image129.wmf"/><Relationship Id="rId17" Type="http://schemas.openxmlformats.org/officeDocument/2006/relationships/oleObject" Target="../embeddings/oleObject13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1.wmf"/><Relationship Id="rId20" Type="http://schemas.openxmlformats.org/officeDocument/2006/relationships/image" Target="../media/image133.wmf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26.wmf"/><Relationship Id="rId11" Type="http://schemas.openxmlformats.org/officeDocument/2006/relationships/oleObject" Target="../embeddings/oleObject134.bin"/><Relationship Id="rId5" Type="http://schemas.openxmlformats.org/officeDocument/2006/relationships/oleObject" Target="../embeddings/oleObject131.bin"/><Relationship Id="rId15" Type="http://schemas.openxmlformats.org/officeDocument/2006/relationships/oleObject" Target="../embeddings/oleObject136.bin"/><Relationship Id="rId10" Type="http://schemas.openxmlformats.org/officeDocument/2006/relationships/image" Target="../media/image128.wmf"/><Relationship Id="rId19" Type="http://schemas.openxmlformats.org/officeDocument/2006/relationships/oleObject" Target="../embeddings/oleObject138.bin"/><Relationship Id="rId4" Type="http://schemas.openxmlformats.org/officeDocument/2006/relationships/image" Target="../media/image125.wmf"/><Relationship Id="rId9" Type="http://schemas.openxmlformats.org/officeDocument/2006/relationships/oleObject" Target="../embeddings/oleObject133.bin"/><Relationship Id="rId14" Type="http://schemas.openxmlformats.org/officeDocument/2006/relationships/image" Target="../media/image130.wmf"/><Relationship Id="rId22" Type="http://schemas.openxmlformats.org/officeDocument/2006/relationships/image" Target="../media/image134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reshuege.ru/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hyperlink" Target="http://alexlarin.net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6.bin"/><Relationship Id="rId39" Type="http://schemas.openxmlformats.org/officeDocument/2006/relationships/image" Target="../media/image23.wmf"/><Relationship Id="rId3" Type="http://schemas.openxmlformats.org/officeDocument/2006/relationships/image" Target="../media/image31.png"/><Relationship Id="rId21" Type="http://schemas.openxmlformats.org/officeDocument/2006/relationships/image" Target="../media/image14.wmf"/><Relationship Id="rId34" Type="http://schemas.openxmlformats.org/officeDocument/2006/relationships/oleObject" Target="../embeddings/oleObject20.bin"/><Relationship Id="rId42" Type="http://schemas.openxmlformats.org/officeDocument/2006/relationships/oleObject" Target="../embeddings/oleObject24.bin"/><Relationship Id="rId47" Type="http://schemas.openxmlformats.org/officeDocument/2006/relationships/image" Target="../media/image27.wmf"/><Relationship Id="rId50" Type="http://schemas.openxmlformats.org/officeDocument/2006/relationships/oleObject" Target="../embeddings/oleObject28.bin"/><Relationship Id="rId7" Type="http://schemas.openxmlformats.org/officeDocument/2006/relationships/image" Target="../media/image7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2.wmf"/><Relationship Id="rId25" Type="http://schemas.openxmlformats.org/officeDocument/2006/relationships/image" Target="../media/image16.wmf"/><Relationship Id="rId33" Type="http://schemas.openxmlformats.org/officeDocument/2006/relationships/image" Target="../media/image20.wmf"/><Relationship Id="rId38" Type="http://schemas.openxmlformats.org/officeDocument/2006/relationships/oleObject" Target="../embeddings/oleObject22.bin"/><Relationship Id="rId46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29" Type="http://schemas.openxmlformats.org/officeDocument/2006/relationships/image" Target="../media/image18.wmf"/><Relationship Id="rId41" Type="http://schemas.openxmlformats.org/officeDocument/2006/relationships/image" Target="../media/image24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15.bin"/><Relationship Id="rId32" Type="http://schemas.openxmlformats.org/officeDocument/2006/relationships/oleObject" Target="../embeddings/oleObject19.bin"/><Relationship Id="rId37" Type="http://schemas.openxmlformats.org/officeDocument/2006/relationships/image" Target="../media/image22.wmf"/><Relationship Id="rId40" Type="http://schemas.openxmlformats.org/officeDocument/2006/relationships/oleObject" Target="../embeddings/oleObject23.bin"/><Relationship Id="rId45" Type="http://schemas.openxmlformats.org/officeDocument/2006/relationships/image" Target="../media/image26.wmf"/><Relationship Id="rId53" Type="http://schemas.openxmlformats.org/officeDocument/2006/relationships/image" Target="../media/image30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28" Type="http://schemas.openxmlformats.org/officeDocument/2006/relationships/oleObject" Target="../embeddings/oleObject17.bin"/><Relationship Id="rId36" Type="http://schemas.openxmlformats.org/officeDocument/2006/relationships/oleObject" Target="../embeddings/oleObject21.bin"/><Relationship Id="rId49" Type="http://schemas.openxmlformats.org/officeDocument/2006/relationships/image" Target="../media/image28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3.wmf"/><Relationship Id="rId31" Type="http://schemas.openxmlformats.org/officeDocument/2006/relationships/image" Target="../media/image19.wmf"/><Relationship Id="rId44" Type="http://schemas.openxmlformats.org/officeDocument/2006/relationships/oleObject" Target="../embeddings/oleObject25.bin"/><Relationship Id="rId52" Type="http://schemas.openxmlformats.org/officeDocument/2006/relationships/oleObject" Target="../embeddings/oleObject29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Relationship Id="rId27" Type="http://schemas.openxmlformats.org/officeDocument/2006/relationships/image" Target="../media/image17.wmf"/><Relationship Id="rId30" Type="http://schemas.openxmlformats.org/officeDocument/2006/relationships/oleObject" Target="../embeddings/oleObject18.bin"/><Relationship Id="rId35" Type="http://schemas.openxmlformats.org/officeDocument/2006/relationships/image" Target="../media/image21.wmf"/><Relationship Id="rId43" Type="http://schemas.openxmlformats.org/officeDocument/2006/relationships/image" Target="../media/image25.wmf"/><Relationship Id="rId48" Type="http://schemas.openxmlformats.org/officeDocument/2006/relationships/oleObject" Target="../embeddings/oleObject27.bin"/><Relationship Id="rId8" Type="http://schemas.openxmlformats.org/officeDocument/2006/relationships/oleObject" Target="../embeddings/oleObject7.bin"/><Relationship Id="rId51" Type="http://schemas.openxmlformats.org/officeDocument/2006/relationships/image" Target="../media/image2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1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6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3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ru-RU" dirty="0" smtClean="0"/>
              <a:t>Тригонометрия на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70892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/>
              <a:t>Выполнила</a:t>
            </a:r>
          </a:p>
          <a:p>
            <a:pPr algn="r"/>
            <a:r>
              <a:rPr lang="ru-RU" dirty="0" smtClean="0"/>
              <a:t> ученица 11 «а» класса ГБОУ ЦО №1486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Поташева</a:t>
            </a:r>
            <a:r>
              <a:rPr lang="ru-RU" dirty="0" smtClean="0"/>
              <a:t> Виктория</a:t>
            </a:r>
          </a:p>
          <a:p>
            <a:pPr algn="l"/>
            <a:r>
              <a:rPr lang="ru-RU" dirty="0" smtClean="0"/>
              <a:t> Руководитель </a:t>
            </a:r>
          </a:p>
          <a:p>
            <a:pPr algn="r"/>
            <a:r>
              <a:rPr lang="ru-RU" dirty="0" smtClean="0"/>
              <a:t>учитель математики </a:t>
            </a:r>
            <a:r>
              <a:rPr lang="ru-RU" dirty="0" err="1" smtClean="0"/>
              <a:t>Соколина</a:t>
            </a:r>
            <a:r>
              <a:rPr lang="ru-RU" dirty="0" smtClean="0"/>
              <a:t> В.И.</a:t>
            </a:r>
            <a:endParaRPr lang="ru-RU" dirty="0"/>
          </a:p>
        </p:txBody>
      </p:sp>
      <p:pic>
        <p:nvPicPr>
          <p:cNvPr id="5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21244"/>
            <a:ext cx="9144000" cy="2136756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467544" y="1700808"/>
            <a:ext cx="2808312" cy="266429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ru-RU" dirty="0">
              <a:latin typeface="Symbol" pitchFamily="18" charset="2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144302" y="2960948"/>
            <a:ext cx="3527598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79512" y="3068960"/>
            <a:ext cx="374441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5536" y="1700808"/>
            <a:ext cx="44644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47664" y="10527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779912" y="31409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1907704" y="1700808"/>
            <a:ext cx="2160240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91680" y="299695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1" name="Дуга 20"/>
          <p:cNvSpPr/>
          <p:nvPr/>
        </p:nvSpPr>
        <p:spPr>
          <a:xfrm>
            <a:off x="2195736" y="2780928"/>
            <a:ext cx="360040" cy="504056"/>
          </a:xfrm>
          <a:prstGeom prst="arc">
            <a:avLst>
              <a:gd name="adj1" fmla="val 16200000"/>
              <a:gd name="adj2" fmla="val 141163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555776" y="2636912"/>
            <a:ext cx="4533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Symbol" pitchFamily="18" charset="2"/>
              </a:rPr>
              <a:t>a</a:t>
            </a:r>
            <a:endParaRPr lang="ru-RU" b="1" dirty="0">
              <a:latin typeface="Symbol" pitchFamily="18" charset="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7704" y="13407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788296" y="142116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43934"/>
            <a:ext cx="8547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91880" y="119675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 (х</a:t>
            </a:r>
            <a:r>
              <a:rPr lang="ru-RU" sz="2400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;1)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508104" y="119675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СВ  --  ось котангенсов</a:t>
            </a:r>
          </a:p>
          <a:p>
            <a:r>
              <a:rPr lang="ru-RU" dirty="0" smtClean="0"/>
              <a:t>СВ  ‖ Ох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5904148" y="166480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5364088" y="2286000"/>
          <a:ext cx="219241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Формула" r:id="rId3" imgW="850531" imgH="393529" progId="Equation.3">
                  <p:embed/>
                </p:oleObj>
              </mc:Choice>
              <mc:Fallback>
                <p:oleObj name="Формула" r:id="rId3" imgW="850531" imgH="39352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2286000"/>
                        <a:ext cx="2192412" cy="10795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1763688" y="4941168"/>
          <a:ext cx="11191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Формула" r:id="rId5" imgW="685502" imgH="215806" progId="Equation.3">
                  <p:embed/>
                </p:oleObj>
              </mc:Choice>
              <mc:Fallback>
                <p:oleObj name="Формула" r:id="rId5" imgW="685502" imgH="215806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941168"/>
                        <a:ext cx="1119188" cy="3873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0" y="479715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общему определению 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3275856" y="4797152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 абсцисса соответствующей точки оси котангенсов 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3779912" y="3861048"/>
            <a:ext cx="4968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solidFill>
                  <a:schemeClr val="accent6">
                    <a:lumMod val="75000"/>
                  </a:schemeClr>
                </a:solidFill>
              </a:rPr>
              <a:t>Котангенсом угла</a:t>
            </a:r>
            <a:r>
              <a:rPr lang="en-US" sz="2000" u="sng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2000" b="1" u="sng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a </a:t>
            </a:r>
            <a:r>
              <a:rPr lang="en-US" sz="2000" u="sng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Calibri" pitchFamily="34" charset="0"/>
              </a:rPr>
              <a:t>называется отношение косинуса  угла </a:t>
            </a:r>
            <a:r>
              <a:rPr lang="en-US" sz="2000" b="1" dirty="0" smtClean="0">
                <a:solidFill>
                  <a:srgbClr val="0070C0"/>
                </a:solidFill>
                <a:latin typeface="Symbol" pitchFamily="18" charset="2"/>
              </a:rPr>
              <a:t>a</a:t>
            </a:r>
            <a:r>
              <a:rPr lang="en-US" sz="2000" dirty="0" smtClean="0">
                <a:solidFill>
                  <a:srgbClr val="0070C0"/>
                </a:solidFill>
                <a:latin typeface="Symbol" pitchFamily="18" charset="2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Symbol" pitchFamily="18" charset="2"/>
              </a:rPr>
              <a:t>  </a:t>
            </a:r>
            <a:r>
              <a:rPr lang="ru-RU" sz="2000" dirty="0" smtClean="0">
                <a:solidFill>
                  <a:srgbClr val="0070C0"/>
                </a:solidFill>
                <a:latin typeface="Calibri" pitchFamily="34" charset="0"/>
              </a:rPr>
              <a:t>к его синусу</a:t>
            </a:r>
            <a:endParaRPr lang="ru-RU" sz="2000" dirty="0" smtClean="0">
              <a:solidFill>
                <a:srgbClr val="0070C0"/>
              </a:solidFill>
              <a:latin typeface="Symbol" pitchFamily="18" charset="2"/>
            </a:endParaRPr>
          </a:p>
          <a:p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26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517232"/>
            <a:ext cx="9144000" cy="134076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8" presetClass="entr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  <p:bldP spid="15" grpId="0"/>
      <p:bldP spid="19" grpId="0"/>
      <p:bldP spid="21" grpId="0" animBg="1"/>
      <p:bldP spid="22" grpId="0"/>
      <p:bldP spid="23" grpId="0"/>
      <p:bldP spid="23" grpId="1"/>
      <p:bldP spid="28" grpId="0"/>
      <p:bldP spid="29" grpId="0"/>
      <p:bldP spid="39" grpId="0"/>
      <p:bldP spid="40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251520" y="908720"/>
            <a:ext cx="2789312" cy="259228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0" y="2204864"/>
            <a:ext cx="35638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-36115" y="2132459"/>
            <a:ext cx="316835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5536" y="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Знаки тригонометрических функций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592" y="2124145"/>
            <a:ext cx="7981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_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1720" y="148478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17703" y="2276872"/>
            <a:ext cx="6540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 flipH="1">
            <a:off x="827584" y="1268760"/>
            <a:ext cx="7920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_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2" name="Oval 2"/>
          <p:cNvSpPr>
            <a:spLocks noChangeArrowheads="1"/>
          </p:cNvSpPr>
          <p:nvPr/>
        </p:nvSpPr>
        <p:spPr bwMode="auto">
          <a:xfrm>
            <a:off x="4860032" y="836712"/>
            <a:ext cx="2789312" cy="259228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 flipH="1" flipV="1">
            <a:off x="4644405" y="2132459"/>
            <a:ext cx="316835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499992" y="2060848"/>
            <a:ext cx="35638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580112" y="126876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142039" y="2276872"/>
            <a:ext cx="8701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_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702430" y="126876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630422" y="184482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_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2" name="Oval 2"/>
          <p:cNvSpPr>
            <a:spLocks noChangeArrowheads="1"/>
          </p:cNvSpPr>
          <p:nvPr/>
        </p:nvSpPr>
        <p:spPr bwMode="auto">
          <a:xfrm>
            <a:off x="2555776" y="2924944"/>
            <a:ext cx="2789312" cy="259228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 rot="5400000" flipH="1" flipV="1">
            <a:off x="2412157" y="4148683"/>
            <a:ext cx="316835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2195736" y="4293096"/>
            <a:ext cx="35638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326166" y="335699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174038" y="429309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174038" y="314096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_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355976" y="4077072"/>
            <a:ext cx="360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_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551838" y="299695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5856094" y="98072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103566" y="105273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345850" y="980728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067944" y="299695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1763688" y="1052736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654370" y="2780928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494130" y="4931876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973850" y="2780928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995936" y="4859868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IV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6372200" y="2771636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IV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1619672" y="2780928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IV</a:t>
            </a:r>
            <a:endParaRPr lang="ru-RU" dirty="0"/>
          </a:p>
        </p:txBody>
      </p:sp>
      <p:graphicFrame>
        <p:nvGraphicFramePr>
          <p:cNvPr id="54" name="Объект 53"/>
          <p:cNvGraphicFramePr>
            <a:graphicFrameLocks noChangeAspect="1"/>
          </p:cNvGraphicFramePr>
          <p:nvPr/>
        </p:nvGraphicFramePr>
        <p:xfrm>
          <a:off x="5076056" y="548680"/>
          <a:ext cx="72008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Формула" r:id="rId3" imgW="355138" imgH="177569" progId="Equation.3">
                  <p:embed/>
                </p:oleObj>
              </mc:Choice>
              <mc:Fallback>
                <p:oleObj name="Формула" r:id="rId3" imgW="355138" imgH="177569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548680"/>
                        <a:ext cx="720080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Объект 54"/>
          <p:cNvGraphicFramePr>
            <a:graphicFrameLocks noChangeAspect="1"/>
          </p:cNvGraphicFramePr>
          <p:nvPr/>
        </p:nvGraphicFramePr>
        <p:xfrm>
          <a:off x="467544" y="620687"/>
          <a:ext cx="792088" cy="300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Формула" r:id="rId5" imgW="368300" imgH="139700" progId="Equation.3">
                  <p:embed/>
                </p:oleObj>
              </mc:Choice>
              <mc:Fallback>
                <p:oleObj name="Формула" r:id="rId5" imgW="368300" imgH="1397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620687"/>
                        <a:ext cx="792088" cy="3004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Объект 55"/>
          <p:cNvGraphicFramePr>
            <a:graphicFrameLocks noChangeAspect="1"/>
          </p:cNvGraphicFramePr>
          <p:nvPr/>
        </p:nvGraphicFramePr>
        <p:xfrm>
          <a:off x="3635896" y="1844824"/>
          <a:ext cx="720080" cy="853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Формула" r:id="rId7" imgW="342603" imgH="406048" progId="Equation.3">
                  <p:embed/>
                </p:oleObj>
              </mc:Choice>
              <mc:Fallback>
                <p:oleObj name="Формула" r:id="rId7" imgW="342603" imgH="406048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844824"/>
                        <a:ext cx="720080" cy="8534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7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661248"/>
            <a:ext cx="9144000" cy="119675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/>
      <p:bldP spid="21" grpId="0"/>
      <p:bldP spid="14" grpId="0"/>
      <p:bldP spid="18" grpId="0"/>
      <p:bldP spid="19" grpId="0"/>
      <p:bldP spid="22" grpId="0" animBg="1"/>
      <p:bldP spid="25" grpId="0"/>
      <p:bldP spid="26" grpId="0"/>
      <p:bldP spid="27" grpId="0"/>
      <p:bldP spid="28" grpId="0"/>
      <p:bldP spid="32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7992888" cy="5328592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87624" y="0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Тригонометрический круг</a:t>
            </a:r>
          </a:p>
        </p:txBody>
      </p:sp>
      <p:pic>
        <p:nvPicPr>
          <p:cNvPr id="4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05264"/>
            <a:ext cx="9144000" cy="1052736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ztest.ru/plugins/abstracts/73_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828092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188640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Значения тригонометрических функций некоторых углов 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pic>
        <p:nvPicPr>
          <p:cNvPr id="5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85184"/>
            <a:ext cx="9144000" cy="1772816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00042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Свойства тригонометрических функций 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05273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Четность и нечетность </a:t>
            </a:r>
            <a:endParaRPr lang="ru-RU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356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Косинус- четная функция</a:t>
            </a:r>
            <a:endParaRPr lang="ru-RU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492896"/>
            <a:ext cx="40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Синус, тангенс, котангенс – нечетные функции</a:t>
            </a:r>
            <a:endParaRPr lang="ru-RU" sz="20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1052736"/>
            <a:ext cx="40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Периодичность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323528" y="1772816"/>
          <a:ext cx="2520280" cy="490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Формула" r:id="rId4" imgW="1016000" imgH="203200" progId="Equation.3">
                  <p:embed/>
                </p:oleObj>
              </mc:Choice>
              <mc:Fallback>
                <p:oleObj name="Формула" r:id="rId4" imgW="1016000" imgH="20320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772816"/>
                        <a:ext cx="2520280" cy="49005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323528" y="3212976"/>
          <a:ext cx="2448272" cy="146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Формула" r:id="rId6" imgW="1079032" imgH="660113" progId="Equation.3">
                  <p:embed/>
                </p:oleObj>
              </mc:Choice>
              <mc:Fallback>
                <p:oleObj name="Формула" r:id="rId6" imgW="1079032" imgH="660113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212976"/>
                        <a:ext cx="2448272" cy="14689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3995936" y="1412776"/>
          <a:ext cx="1800201" cy="54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name="Формула" r:id="rId8" imgW="723586" imgH="203112" progId="Equation.3">
                  <p:embed/>
                </p:oleObj>
              </mc:Choice>
              <mc:Fallback>
                <p:oleObj name="Формула" r:id="rId8" imgW="723586" imgH="203112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1412776"/>
                        <a:ext cx="1800201" cy="54006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4139952" y="3068960"/>
          <a:ext cx="1512168" cy="501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Формула" r:id="rId10" imgW="621760" imgH="177646" progId="Equation.3">
                  <p:embed/>
                </p:oleObj>
              </mc:Choice>
              <mc:Fallback>
                <p:oleObj name="Формула" r:id="rId10" imgW="621760" imgH="177646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3068960"/>
                        <a:ext cx="1512168" cy="50123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940152" y="1484784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 </a:t>
            </a:r>
            <a:r>
              <a:rPr lang="ru-RU" sz="2000" b="1" dirty="0" smtClean="0"/>
              <a:t>период </a:t>
            </a:r>
            <a:r>
              <a:rPr lang="ru-RU" sz="2000" dirty="0" smtClean="0"/>
              <a:t>     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580112" y="3068960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 </a:t>
            </a:r>
            <a:r>
              <a:rPr lang="ru-RU" sz="2000" dirty="0" smtClean="0"/>
              <a:t>период          </a:t>
            </a:r>
            <a:endParaRPr lang="ru-RU" sz="2000" dirty="0"/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4816475" y="3573463"/>
          <a:ext cx="361632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Формула" r:id="rId12" imgW="1574800" imgH="431800" progId="Equation.3">
                  <p:embed/>
                </p:oleObj>
              </mc:Choice>
              <mc:Fallback>
                <p:oleObj name="Формула" r:id="rId12" imgW="1574800" imgH="431800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475" y="3573463"/>
                        <a:ext cx="3616325" cy="79216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707904" y="5805264"/>
            <a:ext cx="5436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4773613" y="1989138"/>
          <a:ext cx="399097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Формула" r:id="rId14" imgW="1663700" imgH="431800" progId="Equation.3">
                  <p:embed/>
                </p:oleObj>
              </mc:Choice>
              <mc:Fallback>
                <p:oleObj name="Формула" r:id="rId14" imgW="1663700" imgH="431800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613" y="1989138"/>
                        <a:ext cx="3990975" cy="100806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7308304" y="1410206"/>
          <a:ext cx="1080120" cy="40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Формула" r:id="rId16" imgW="469696" imgH="177723" progId="Equation.3">
                  <p:embed/>
                </p:oleObj>
              </mc:Choice>
              <mc:Fallback>
                <p:oleObj name="Формула" r:id="rId16" imgW="469696" imgH="177723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1410206"/>
                        <a:ext cx="1080120" cy="40869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6876256" y="3068960"/>
          <a:ext cx="9048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9" name="Формула" r:id="rId18" imgW="393359" imgH="177646" progId="Equation.3">
                  <p:embed/>
                </p:oleObj>
              </mc:Choice>
              <mc:Fallback>
                <p:oleObj name="Формула" r:id="rId18" imgW="393359" imgH="177646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3068960"/>
                        <a:ext cx="90487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5085184"/>
            <a:ext cx="9144000" cy="1772816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42910" y="214290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Основные формулы тригонометрии</a:t>
            </a:r>
            <a:endParaRPr lang="ru-RU" sz="2400" b="1" i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1137" name="Object 1"/>
          <p:cNvGraphicFramePr>
            <a:graphicFrameLocks noChangeAspect="1"/>
          </p:cNvGraphicFramePr>
          <p:nvPr/>
        </p:nvGraphicFramePr>
        <p:xfrm>
          <a:off x="179512" y="1484784"/>
          <a:ext cx="26146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Формула" r:id="rId3" imgW="1143000" imgH="203200" progId="Equation.3">
                  <p:embed/>
                </p:oleObj>
              </mc:Choice>
              <mc:Fallback>
                <p:oleObj name="Формула" r:id="rId3" imgW="1143000" imgH="20320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484784"/>
                        <a:ext cx="2614612" cy="431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323528" y="2852936"/>
          <a:ext cx="2381275" cy="1757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Формула" r:id="rId5" imgW="1091726" imgH="812447" progId="Equation.3">
                  <p:embed/>
                </p:oleObj>
              </mc:Choice>
              <mc:Fallback>
                <p:oleObj name="Формула" r:id="rId5" imgW="1091726" imgH="812447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852936"/>
                        <a:ext cx="2381275" cy="175788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3707904" y="1484784"/>
          <a:ext cx="1817687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Формула" r:id="rId7" imgW="850531" imgH="609336" progId="Equation.3">
                  <p:embed/>
                </p:oleObj>
              </mc:Choice>
              <mc:Fallback>
                <p:oleObj name="Формула" r:id="rId7" imgW="850531" imgH="609336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1484784"/>
                        <a:ext cx="1817687" cy="129698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6188075" y="1412875"/>
          <a:ext cx="2382838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Формула" r:id="rId9" imgW="914400" imgH="609600" progId="Equation.3">
                  <p:embed/>
                </p:oleObj>
              </mc:Choice>
              <mc:Fallback>
                <p:oleObj name="Формула" r:id="rId9" imgW="914400" imgH="60960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8075" y="1412875"/>
                        <a:ext cx="2382838" cy="12239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1" name="Object 5"/>
          <p:cNvGraphicFramePr>
            <a:graphicFrameLocks noChangeAspect="1"/>
          </p:cNvGraphicFramePr>
          <p:nvPr/>
        </p:nvGraphicFramePr>
        <p:xfrm>
          <a:off x="3213100" y="2997200"/>
          <a:ext cx="235585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Формула" r:id="rId11" imgW="1091726" imgH="812447" progId="Equation.3">
                  <p:embed/>
                </p:oleObj>
              </mc:Choice>
              <mc:Fallback>
                <p:oleObj name="Формула" r:id="rId11" imgW="1091726" imgH="812447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2997200"/>
                        <a:ext cx="2355850" cy="15113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2" name="Object 6"/>
          <p:cNvGraphicFramePr>
            <a:graphicFrameLocks noChangeAspect="1"/>
          </p:cNvGraphicFramePr>
          <p:nvPr/>
        </p:nvGraphicFramePr>
        <p:xfrm>
          <a:off x="6156176" y="2996952"/>
          <a:ext cx="2525638" cy="1475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Формула" r:id="rId13" imgW="1129810" imgH="609336" progId="Equation.3">
                  <p:embed/>
                </p:oleObj>
              </mc:Choice>
              <mc:Fallback>
                <p:oleObj name="Формула" r:id="rId13" imgW="1129810" imgH="609336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996952"/>
                        <a:ext cx="2525638" cy="147560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085184"/>
            <a:ext cx="9144000" cy="1772816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1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4355976" y="331185"/>
          <a:ext cx="4581698" cy="793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Формула" r:id="rId3" imgW="2273300" imgH="393700" progId="Equation.3">
                  <p:embed/>
                </p:oleObj>
              </mc:Choice>
              <mc:Fallback>
                <p:oleObj name="Формула" r:id="rId3" imgW="2273300" imgH="39370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331185"/>
                        <a:ext cx="4581698" cy="793559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251520" y="332657"/>
          <a:ext cx="3888432" cy="673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Формула" r:id="rId5" imgW="2273300" imgH="393700" progId="Equation.3">
                  <p:embed/>
                </p:oleObj>
              </mc:Choice>
              <mc:Fallback>
                <p:oleObj name="Формула" r:id="rId5" imgW="2273300" imgH="3937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32657"/>
                        <a:ext cx="3888432" cy="67348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79512" y="1393514"/>
          <a:ext cx="3960440" cy="667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Формула" r:id="rId7" imgW="2336800" imgH="393700" progId="Equation.3">
                  <p:embed/>
                </p:oleObj>
              </mc:Choice>
              <mc:Fallback>
                <p:oleObj name="Формула" r:id="rId7" imgW="2336800" imgH="3937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393514"/>
                        <a:ext cx="3960440" cy="66733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4355976" y="1373284"/>
          <a:ext cx="4581698" cy="759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Формула" r:id="rId9" imgW="2374900" imgH="393700" progId="Equation.3">
                  <p:embed/>
                </p:oleObj>
              </mc:Choice>
              <mc:Fallback>
                <p:oleObj name="Формула" r:id="rId9" imgW="2374900" imgH="3937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1373284"/>
                        <a:ext cx="4581698" cy="75957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51395" y="2492896"/>
          <a:ext cx="3888557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4" name="Формула" r:id="rId11" imgW="1371600" imgH="177800" progId="Equation.3">
                  <p:embed/>
                </p:oleObj>
              </mc:Choice>
              <mc:Fallback>
                <p:oleObj name="Формула" r:id="rId11" imgW="1371600" imgH="177800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395" y="2492896"/>
                        <a:ext cx="3888557" cy="50405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4499992" y="2474821"/>
          <a:ext cx="3850382" cy="522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Формула" r:id="rId13" imgW="1497950" imgH="203112" progId="Equation.3">
                  <p:embed/>
                </p:oleObj>
              </mc:Choice>
              <mc:Fallback>
                <p:oleObj name="Формула" r:id="rId13" imgW="1497950" imgH="203112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2474821"/>
                        <a:ext cx="3850382" cy="522131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51521" y="3454959"/>
          <a:ext cx="3888432" cy="62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Формула" r:id="rId15" imgW="1269449" imgH="203112" progId="Equation.3">
                  <p:embed/>
                </p:oleObj>
              </mc:Choice>
              <mc:Fallback>
                <p:oleObj name="Формула" r:id="rId15" imgW="1269449" imgH="203112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1" y="3454959"/>
                        <a:ext cx="3888432" cy="62211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4572000" y="3418653"/>
          <a:ext cx="4032448" cy="658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name="Формула" r:id="rId17" imgW="1244600" imgH="203200" progId="Equation.3">
                  <p:embed/>
                </p:oleObj>
              </mc:Choice>
              <mc:Fallback>
                <p:oleObj name="Формула" r:id="rId17" imgW="1244600" imgH="203200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418653"/>
                        <a:ext cx="4032448" cy="658419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5085184"/>
            <a:ext cx="9144000" cy="1772816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0" y="2996952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мнемоническое правило:</a:t>
            </a:r>
            <a:r>
              <a:rPr lang="ru-RU" b="1" i="1" u="sng" dirty="0" smtClean="0">
                <a:latin typeface="Verdana" pitchFamily="34" charset="0"/>
              </a:rPr>
              <a:t/>
            </a:r>
            <a:br>
              <a:rPr lang="ru-RU" b="1" i="1" u="sng" dirty="0" smtClean="0">
                <a:latin typeface="Verdana" pitchFamily="34" charset="0"/>
              </a:rPr>
            </a:br>
            <a:endParaRPr lang="ru-RU" b="1" i="1" u="sng" dirty="0">
              <a:latin typeface="Verdana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9512" y="3501008"/>
            <a:ext cx="8712968" cy="1944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9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70C0"/>
                </a:solidFill>
              </a:rPr>
              <a:t>Если аргумент изменяется на угол, кратный </a:t>
            </a:r>
            <a:r>
              <a:rPr lang="en-US" b="1" i="1" dirty="0" smtClean="0">
                <a:solidFill>
                  <a:srgbClr val="0070C0"/>
                </a:solidFill>
                <a:latin typeface="Symbol" pitchFamily="18" charset="2"/>
              </a:rPr>
              <a:t>p </a:t>
            </a:r>
            <a:r>
              <a:rPr lang="ru-RU" b="1" i="1" dirty="0" smtClean="0">
                <a:solidFill>
                  <a:srgbClr val="0070C0"/>
                </a:solidFill>
              </a:rPr>
              <a:t>,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 название функции не меняется.</a:t>
            </a:r>
          </a:p>
          <a:p>
            <a:pPr marL="914400" lvl="1" indent="-457200">
              <a:lnSpc>
                <a:spcPct val="9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70C0"/>
                </a:solidFill>
              </a:rPr>
              <a:t>Если аргумент изменяется на угол , кратный </a:t>
            </a:r>
            <a:r>
              <a:rPr lang="en-US" b="1" i="1" dirty="0" smtClean="0">
                <a:solidFill>
                  <a:srgbClr val="0070C0"/>
                </a:solidFill>
                <a:latin typeface="Symbol" pitchFamily="18" charset="2"/>
              </a:rPr>
              <a:t>p/</a:t>
            </a:r>
            <a:r>
              <a:rPr lang="ru-RU" b="1" i="1" dirty="0" smtClean="0">
                <a:solidFill>
                  <a:srgbClr val="0070C0"/>
                </a:solidFill>
                <a:latin typeface="Symbol" pitchFamily="18" charset="2"/>
              </a:rPr>
              <a:t>2, </a:t>
            </a:r>
            <a:br>
              <a:rPr lang="ru-RU" b="1" i="1" dirty="0" smtClean="0">
                <a:solidFill>
                  <a:srgbClr val="0070C0"/>
                </a:solidFill>
                <a:latin typeface="Symbol" pitchFamily="18" charset="2"/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название функции меняется на противоположное.</a:t>
            </a:r>
          </a:p>
          <a:p>
            <a:pPr marL="914400" lvl="1" indent="-457200">
              <a:lnSpc>
                <a:spcPct val="9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70C0"/>
                </a:solidFill>
              </a:rPr>
              <a:t>Знак  новой функции определяется знаком исходной, считая , что   </a:t>
            </a:r>
            <a:r>
              <a:rPr lang="en-US" b="1" i="1" dirty="0" smtClean="0">
                <a:solidFill>
                  <a:srgbClr val="0070C0"/>
                </a:solidFill>
                <a:latin typeface="Symbol" pitchFamily="18" charset="2"/>
              </a:rPr>
              <a:t>a </a:t>
            </a:r>
            <a:r>
              <a:rPr lang="ru-RU" b="1" i="1" dirty="0" smtClean="0">
                <a:solidFill>
                  <a:srgbClr val="0070C0"/>
                </a:solidFill>
                <a:latin typeface="Symbol" pitchFamily="18" charset="2"/>
              </a:rPr>
              <a:t>О ( 0 , </a:t>
            </a:r>
            <a:r>
              <a:rPr lang="en-US" b="1" i="1" dirty="0" smtClean="0">
                <a:solidFill>
                  <a:srgbClr val="0070C0"/>
                </a:solidFill>
                <a:latin typeface="Symbol" pitchFamily="18" charset="2"/>
              </a:rPr>
              <a:t>p/2)</a:t>
            </a:r>
            <a:r>
              <a:rPr lang="ru-RU" b="1" i="1" dirty="0" smtClean="0">
                <a:solidFill>
                  <a:srgbClr val="0070C0"/>
                </a:solidFill>
                <a:latin typeface="Symbol" pitchFamily="18" charset="2"/>
              </a:rPr>
              <a:t>.</a:t>
            </a:r>
            <a:endParaRPr lang="ru-RU" b="1" i="1" dirty="0">
              <a:solidFill>
                <a:srgbClr val="0070C0"/>
              </a:solidFill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323528" y="548680"/>
          <a:ext cx="8424935" cy="2448272"/>
        </p:xfrm>
        <a:graphic>
          <a:graphicData uri="http://schemas.openxmlformats.org/drawingml/2006/table">
            <a:tbl>
              <a:tblPr/>
              <a:tblGrid>
                <a:gridCol w="1839145"/>
                <a:gridCol w="1601093"/>
                <a:gridCol w="1996566"/>
                <a:gridCol w="1627009"/>
                <a:gridCol w="1361122"/>
              </a:tblGrid>
              <a:tr h="1049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</a:rPr>
                        <a:t>Аргумент </a:t>
                      </a:r>
                      <a:r>
                        <a:rPr lang="en-US" sz="1500" dirty="0" smtClean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</a:rPr>
                        <a:t>Приводимая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</a:rPr>
                        <a:t>функция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5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/2+</a:t>
                      </a:r>
                      <a:r>
                        <a:rPr lang="en-US" sz="15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5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+</a:t>
                      </a:r>
                      <a:r>
                        <a:rPr lang="en-US" sz="15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3/2п+</a:t>
                      </a:r>
                      <a:r>
                        <a:rPr lang="en-US" sz="15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2п-</a:t>
                      </a:r>
                      <a:r>
                        <a:rPr lang="en-US" sz="15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sint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</a:rPr>
                        <a:t>cost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</a:rPr>
                        <a:t>+sint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</a:rPr>
                        <a:t>-cost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</a:rPr>
                        <a:t>-sint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cost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</a:rPr>
                        <a:t>+sint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</a:rPr>
                        <a:t>-cost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</a:rPr>
                        <a:t>+sint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</a:rPr>
                        <a:t>cost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tgt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</a:rPr>
                        <a:t>+ctgt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</a:rPr>
                        <a:t>+tgt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</a:rPr>
                        <a:t>+ctgt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</a:rPr>
                        <a:t>-tgt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ctgt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</a:rPr>
                        <a:t>+tgt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</a:rPr>
                        <a:t>+ctgt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</a:rPr>
                        <a:t>+tgt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</a:rPr>
                        <a:t>ctgt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673" marR="65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187624" y="0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Формулы  приведения 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pic>
        <p:nvPicPr>
          <p:cNvPr id="6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45224"/>
            <a:ext cx="9144000" cy="1412776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Формулы решения уравнений</a:t>
            </a:r>
            <a:r>
              <a:rPr lang="en-US" sz="2400" b="1" i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400" b="1" i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en-US" sz="2400" b="1" i="1" kern="1200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sinx</a:t>
            </a:r>
            <a:r>
              <a:rPr lang="ru-RU" sz="2400" b="1" i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b="1" i="1" kern="1200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=а</a:t>
            </a:r>
            <a:r>
              <a:rPr lang="ru-RU" sz="2400" b="1" i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,  </a:t>
            </a:r>
            <a:r>
              <a:rPr lang="en-US" sz="2400" b="1" i="1" kern="1200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cosx</a:t>
            </a:r>
            <a:r>
              <a:rPr lang="ru-RU" sz="2400" b="1" i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= а, </a:t>
            </a:r>
            <a:r>
              <a:rPr lang="en-US" sz="2400" b="1" i="1" kern="1200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tg</a:t>
            </a:r>
            <a:r>
              <a:rPr lang="ru-RU" sz="2400" b="1" i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b="1" i="1" kern="1200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х=а</a:t>
            </a:r>
            <a:r>
              <a:rPr lang="ru-RU" sz="2400" b="1" i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71080" name="Rectangle 72"/>
          <p:cNvSpPr>
            <a:spLocks noGrp="1" noChangeArrowheads="1"/>
          </p:cNvSpPr>
          <p:nvPr>
            <p:ph type="body" sz="half" idx="2"/>
          </p:nvPr>
        </p:nvSpPr>
        <p:spPr>
          <a:xfrm>
            <a:off x="3708400" y="1111250"/>
            <a:ext cx="4978400" cy="4525963"/>
          </a:xfrm>
        </p:spPr>
        <p:txBody>
          <a:bodyPr/>
          <a:lstStyle/>
          <a:p>
            <a:pPr>
              <a:buFontTx/>
              <a:buNone/>
            </a:pPr>
            <a:endParaRPr lang="en-US" sz="2400" smtClean="0">
              <a:latin typeface="Arial" pitchFamily="34" charset="0"/>
            </a:endParaRPr>
          </a:p>
          <a:p>
            <a:pPr>
              <a:buFontTx/>
              <a:buNone/>
            </a:pPr>
            <a:endParaRPr lang="en-US" sz="2400" smtClean="0">
              <a:latin typeface="Arial" pitchFamily="34" charset="0"/>
            </a:endParaRPr>
          </a:p>
          <a:p>
            <a:pPr>
              <a:buFontTx/>
              <a:buNone/>
            </a:pPr>
            <a:endParaRPr lang="en-US" sz="2400" smtClean="0">
              <a:latin typeface="Arial" pitchFamily="34" charset="0"/>
            </a:endParaRPr>
          </a:p>
          <a:p>
            <a:pPr>
              <a:buFontTx/>
              <a:buNone/>
            </a:pPr>
            <a:endParaRPr lang="en-US" sz="2400" smtClean="0">
              <a:latin typeface="Arial" pitchFamily="34" charset="0"/>
            </a:endParaRPr>
          </a:p>
        </p:txBody>
      </p:sp>
      <p:graphicFrame>
        <p:nvGraphicFramePr>
          <p:cNvPr id="171024" name="Object 1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0" y="32654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6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Picture 3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65488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26" name="Object 1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9029700" y="20955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7" name="Формула" r:id="rId5" imgW="114151" imgH="215619" progId="Equation.3">
                  <p:embed/>
                </p:oleObj>
              </mc:Choice>
              <mc:Fallback>
                <p:oleObj name="Формула" r:id="rId5" imgW="114151" imgH="215619" progId="Equation.3">
                  <p:embed/>
                  <p:pic>
                    <p:nvPicPr>
                      <p:cNvPr id="0" name="Picture 3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9700" y="209550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0" y="274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1028" name="Object 20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9029700" y="32654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8" name="Формула" r:id="rId6" imgW="114151" imgH="215619" progId="Equation.3">
                  <p:embed/>
                </p:oleObj>
              </mc:Choice>
              <mc:Fallback>
                <p:oleObj name="Формула" r:id="rId6" imgW="114151" imgH="215619" progId="Equation.3">
                  <p:embed/>
                  <p:pic>
                    <p:nvPicPr>
                      <p:cNvPr id="0" name="Picture 4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9700" y="3265488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0" y="334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1082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1090" name="Object 82"/>
          <p:cNvGraphicFramePr>
            <a:graphicFrameLocks noChangeAspect="1"/>
          </p:cNvGraphicFramePr>
          <p:nvPr/>
        </p:nvGraphicFramePr>
        <p:xfrm>
          <a:off x="112713" y="1268413"/>
          <a:ext cx="6327775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9" name="Формула" r:id="rId7" imgW="1803400" imgH="457200" progId="Equation.3">
                  <p:embed/>
                </p:oleObj>
              </mc:Choice>
              <mc:Fallback>
                <p:oleObj name="Формула" r:id="rId7" imgW="1803400" imgH="45720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3" y="1268413"/>
                        <a:ext cx="6327775" cy="1423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93" name="Object 85"/>
          <p:cNvGraphicFramePr>
            <a:graphicFrameLocks noChangeAspect="1"/>
          </p:cNvGraphicFramePr>
          <p:nvPr/>
        </p:nvGraphicFramePr>
        <p:xfrm>
          <a:off x="134938" y="2708275"/>
          <a:ext cx="630927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0" name="Формула" r:id="rId9" imgW="1651000" imgH="431800" progId="Equation.3">
                  <p:embed/>
                </p:oleObj>
              </mc:Choice>
              <mc:Fallback>
                <p:oleObj name="Формула" r:id="rId9" imgW="1651000" imgH="43180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8" y="2708275"/>
                        <a:ext cx="630927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94" name="Object 86"/>
          <p:cNvGraphicFramePr>
            <a:graphicFrameLocks noChangeAspect="1"/>
          </p:cNvGraphicFramePr>
          <p:nvPr/>
        </p:nvGraphicFramePr>
        <p:xfrm>
          <a:off x="277813" y="3933825"/>
          <a:ext cx="5133975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1" name="Формула" r:id="rId11" imgW="1384300" imgH="431800" progId="Equation.3">
                  <p:embed/>
                </p:oleObj>
              </mc:Choice>
              <mc:Fallback>
                <p:oleObj name="Формула" r:id="rId11" imgW="1384300" imgH="4318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3" y="3933825"/>
                        <a:ext cx="5133975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445224"/>
            <a:ext cx="9144000" cy="1412776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TextBox 8"/>
          <p:cNvSpPr txBox="1">
            <a:spLocks noChangeArrowheads="1"/>
          </p:cNvSpPr>
          <p:nvPr/>
        </p:nvSpPr>
        <p:spPr bwMode="auto">
          <a:xfrm>
            <a:off x="827584" y="0"/>
            <a:ext cx="7489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Задачи группы В. Задания </a:t>
            </a:r>
            <a:r>
              <a:rPr lang="ru-RU" sz="2400" b="1" i="1" dirty="0">
                <a:solidFill>
                  <a:srgbClr val="0070C0"/>
                </a:solidFill>
              </a:rPr>
              <a:t>В5</a:t>
            </a:r>
          </a:p>
        </p:txBody>
      </p:sp>
      <p:sp>
        <p:nvSpPr>
          <p:cNvPr id="3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4" name="TextBox 23"/>
          <p:cNvSpPr txBox="1">
            <a:spLocks noChangeArrowheads="1"/>
          </p:cNvSpPr>
          <p:nvPr/>
        </p:nvSpPr>
        <p:spPr bwMode="auto">
          <a:xfrm>
            <a:off x="179512" y="692696"/>
            <a:ext cx="68453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/>
              <a:t>Решите уравнение                             </a:t>
            </a:r>
            <a:r>
              <a:rPr lang="ru-RU" sz="2000" dirty="0" smtClean="0"/>
              <a:t>. </a:t>
            </a:r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В ответе напишите наибольший отрицательный корень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7380312" y="476672"/>
            <a:ext cx="1000125" cy="100012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6948264" y="980728"/>
            <a:ext cx="1714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 flipH="1" flipV="1">
            <a:off x="7027912" y="1045096"/>
            <a:ext cx="1714500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7596336" y="476672"/>
            <a:ext cx="142875" cy="142875"/>
          </a:xfrm>
          <a:prstGeom prst="ellipse">
            <a:avLst/>
          </a:prstGeom>
          <a:solidFill>
            <a:schemeClr val="accent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8100392" y="476672"/>
            <a:ext cx="142875" cy="142875"/>
          </a:xfrm>
          <a:prstGeom prst="ellipse">
            <a:avLst/>
          </a:prstGeom>
          <a:solidFill>
            <a:schemeClr val="accent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8316416" y="188640"/>
          <a:ext cx="303212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" name="Формула" r:id="rId3" imgW="164957" imgH="393359" progId="Equation.3">
                  <p:embed/>
                </p:oleObj>
              </mc:Choice>
              <mc:Fallback>
                <p:oleObj name="Формула" r:id="rId3" imgW="164957" imgH="393359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6416" y="188640"/>
                        <a:ext cx="303212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7" name="Object 15"/>
          <p:cNvGraphicFramePr>
            <a:graphicFrameLocks noChangeAspect="1"/>
          </p:cNvGraphicFramePr>
          <p:nvPr/>
        </p:nvGraphicFramePr>
        <p:xfrm>
          <a:off x="6948264" y="260648"/>
          <a:ext cx="46672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" name="Формула" r:id="rId5" imgW="253890" imgH="393529" progId="Equation.3">
                  <p:embed/>
                </p:oleObj>
              </mc:Choice>
              <mc:Fallback>
                <p:oleObj name="Формула" r:id="rId5" imgW="253890" imgH="393529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260648"/>
                        <a:ext cx="466725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6"/>
          <p:cNvGraphicFramePr>
            <a:graphicFrameLocks noChangeAspect="1"/>
          </p:cNvGraphicFramePr>
          <p:nvPr/>
        </p:nvGraphicFramePr>
        <p:xfrm>
          <a:off x="179512" y="1772817"/>
          <a:ext cx="8261350" cy="4032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9" name="Формула" r:id="rId7" imgW="4178300" imgH="2298700" progId="Equation.3">
                  <p:embed/>
                </p:oleObj>
              </mc:Choice>
              <mc:Fallback>
                <p:oleObj name="Формула" r:id="rId7" imgW="4178300" imgH="229870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772817"/>
                        <a:ext cx="8261350" cy="40324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949280"/>
            <a:ext cx="9144000" cy="90872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cxnSp>
        <p:nvCxnSpPr>
          <p:cNvPr id="20" name="Прямая соединительная линия 19"/>
          <p:cNvCxnSpPr>
            <a:stCxn id="31" idx="2"/>
          </p:cNvCxnSpPr>
          <p:nvPr/>
        </p:nvCxnSpPr>
        <p:spPr>
          <a:xfrm flipH="1" flipV="1">
            <a:off x="7884368" y="1"/>
            <a:ext cx="216024" cy="548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7667774" y="548680"/>
            <a:ext cx="453542" cy="20924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57859"/>
              </p:ext>
            </p:extLst>
          </p:nvPr>
        </p:nvGraphicFramePr>
        <p:xfrm>
          <a:off x="2627784" y="619547"/>
          <a:ext cx="1775610" cy="642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0" name="Формула" r:id="rId10" imgW="1193760" imgH="431640" progId="Equation.3">
                  <p:embed/>
                </p:oleObj>
              </mc:Choice>
              <mc:Fallback>
                <p:oleObj name="Формула" r:id="rId10" imgW="1193760" imgH="43164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619547"/>
                        <a:ext cx="1775610" cy="6422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1196752"/>
          </a:xfrm>
        </p:spPr>
        <p:txBody>
          <a:bodyPr/>
          <a:lstStyle/>
          <a:p>
            <a:r>
              <a:rPr lang="ru-RU" dirty="0" smtClean="0"/>
              <a:t>ОГЛАВЛЕНИЕ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144000" cy="446449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        Радианная мера угла</a:t>
            </a:r>
          </a:p>
          <a:p>
            <a:pPr algn="l"/>
            <a:r>
              <a:rPr lang="ru-RU" dirty="0" smtClean="0"/>
              <a:t>        Угол поворота</a:t>
            </a:r>
          </a:p>
          <a:p>
            <a:pPr algn="l"/>
            <a:r>
              <a:rPr lang="ru-RU" dirty="0" smtClean="0"/>
              <a:t>        Определение тригонометрических    функций</a:t>
            </a:r>
          </a:p>
          <a:p>
            <a:pPr algn="l"/>
            <a:r>
              <a:rPr lang="ru-RU" dirty="0" smtClean="0"/>
              <a:t>        Знаки тригонометрических функций</a:t>
            </a:r>
          </a:p>
          <a:p>
            <a:pPr algn="l"/>
            <a:r>
              <a:rPr lang="ru-RU" dirty="0" smtClean="0"/>
              <a:t>        Значения тригонометрических функций</a:t>
            </a:r>
          </a:p>
          <a:p>
            <a:pPr algn="l"/>
            <a:r>
              <a:rPr lang="ru-RU" dirty="0" smtClean="0"/>
              <a:t>         Свойства тригонометрических функций </a:t>
            </a:r>
            <a:endParaRPr lang="ru-RU" dirty="0"/>
          </a:p>
        </p:txBody>
      </p:sp>
      <p:pic>
        <p:nvPicPr>
          <p:cNvPr id="5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89240"/>
            <a:ext cx="9144000" cy="126876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6" name="Пятно 1 5"/>
          <p:cNvSpPr/>
          <p:nvPr/>
        </p:nvSpPr>
        <p:spPr>
          <a:xfrm>
            <a:off x="179512" y="1196752"/>
            <a:ext cx="504056" cy="3600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179512" y="1772816"/>
            <a:ext cx="504056" cy="3600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179512" y="2348880"/>
            <a:ext cx="504056" cy="3600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179512" y="3429000"/>
            <a:ext cx="504056" cy="3600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но 1 10"/>
          <p:cNvSpPr/>
          <p:nvPr/>
        </p:nvSpPr>
        <p:spPr>
          <a:xfrm>
            <a:off x="179512" y="4005064"/>
            <a:ext cx="504056" cy="3600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ятно 1 11"/>
          <p:cNvSpPr/>
          <p:nvPr/>
        </p:nvSpPr>
        <p:spPr>
          <a:xfrm>
            <a:off x="179512" y="4653136"/>
            <a:ext cx="504056" cy="3600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827088" y="188913"/>
            <a:ext cx="7489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Задачи группы В. Задания В</a:t>
            </a:r>
            <a:r>
              <a:rPr lang="en-US" sz="2400" b="1" i="1" dirty="0" smtClean="0">
                <a:solidFill>
                  <a:srgbClr val="0070C0"/>
                </a:solidFill>
              </a:rPr>
              <a:t>6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410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6" name="TextBox 23"/>
          <p:cNvSpPr txBox="1">
            <a:spLocks noChangeArrowheads="1"/>
          </p:cNvSpPr>
          <p:nvPr/>
        </p:nvSpPr>
        <p:spPr bwMode="auto">
          <a:xfrm>
            <a:off x="0" y="764704"/>
            <a:ext cx="5076056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В треугольнике</a:t>
            </a:r>
            <a:r>
              <a:rPr lang="en-US" sz="2000" dirty="0" smtClean="0"/>
              <a:t> </a:t>
            </a:r>
            <a:r>
              <a:rPr lang="ru-RU" sz="2000" i="1" dirty="0" smtClean="0"/>
              <a:t>АВС</a:t>
            </a:r>
            <a:r>
              <a:rPr lang="ru-RU" sz="2000" dirty="0" smtClean="0"/>
              <a:t>  угол </a:t>
            </a:r>
            <a:r>
              <a:rPr lang="ru-RU" sz="2000" i="1" dirty="0" smtClean="0"/>
              <a:t>С</a:t>
            </a:r>
            <a:r>
              <a:rPr lang="ru-RU" sz="2000" dirty="0" smtClean="0"/>
              <a:t> равен</a:t>
            </a:r>
            <a:r>
              <a:rPr lang="en-US" sz="2000" dirty="0" smtClean="0"/>
              <a:t> </a:t>
            </a:r>
            <a:r>
              <a:rPr lang="ru-RU" sz="2000" dirty="0" smtClean="0"/>
              <a:t>90°,</a:t>
            </a:r>
            <a:r>
              <a:rPr lang="en-US" sz="2000" dirty="0" smtClean="0"/>
              <a:t>  </a:t>
            </a:r>
            <a:r>
              <a:rPr lang="ru-RU" sz="2000" i="1" dirty="0" smtClean="0"/>
              <a:t>АВ=25,АС=20</a:t>
            </a:r>
            <a:r>
              <a:rPr lang="ru-RU" sz="2000" dirty="0" smtClean="0"/>
              <a:t>. </a:t>
            </a:r>
            <a:endParaRPr lang="en-US" sz="2000" dirty="0" smtClean="0"/>
          </a:p>
          <a:p>
            <a:r>
              <a:rPr lang="ru-RU" sz="2000" dirty="0" smtClean="0"/>
              <a:t>Найдите </a:t>
            </a:r>
            <a:r>
              <a:rPr lang="en-US" sz="2000" i="1" dirty="0" err="1" smtClean="0"/>
              <a:t>sinA</a:t>
            </a:r>
            <a:r>
              <a:rPr lang="ru-RU" sz="2000" dirty="0" smtClean="0"/>
              <a:t> .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  <a:p>
            <a:endParaRPr lang="ru-RU" dirty="0"/>
          </a:p>
        </p:txBody>
      </p:sp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37877" y="2204864"/>
          <a:ext cx="6910387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Формула" r:id="rId3" imgW="3263900" imgH="889000" progId="Equation.3">
                  <p:embed/>
                </p:oleObj>
              </mc:Choice>
              <mc:Fallback>
                <p:oleObj name="Формула" r:id="rId3" imgW="3263900" imgH="8890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77" y="2204864"/>
                        <a:ext cx="6910387" cy="187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013176"/>
            <a:ext cx="9144000" cy="1844824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6228184" y="908720"/>
            <a:ext cx="0" cy="158417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228184" y="2492896"/>
            <a:ext cx="1368152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228184" y="908720"/>
            <a:ext cx="1368152" cy="158417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Дуга 22"/>
          <p:cNvSpPr/>
          <p:nvPr/>
        </p:nvSpPr>
        <p:spPr>
          <a:xfrm flipV="1">
            <a:off x="6084168" y="1052736"/>
            <a:ext cx="360040" cy="216024"/>
          </a:xfrm>
          <a:prstGeom prst="arc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940152" y="90872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452320" y="213285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876806" y="220486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6228184" y="2204864"/>
            <a:ext cx="2160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444208" y="2204864"/>
            <a:ext cx="0" cy="28803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827088" y="188913"/>
            <a:ext cx="7489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Задачи группы В. Задания </a:t>
            </a:r>
            <a:r>
              <a:rPr lang="ru-RU" sz="2400" b="1" i="1" dirty="0">
                <a:solidFill>
                  <a:srgbClr val="0070C0"/>
                </a:solidFill>
              </a:rPr>
              <a:t>В7</a:t>
            </a:r>
          </a:p>
        </p:txBody>
      </p:sp>
      <p:sp>
        <p:nvSpPr>
          <p:cNvPr id="410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6" name="TextBox 23"/>
          <p:cNvSpPr txBox="1">
            <a:spLocks noChangeArrowheads="1"/>
          </p:cNvSpPr>
          <p:nvPr/>
        </p:nvSpPr>
        <p:spPr bwMode="auto">
          <a:xfrm>
            <a:off x="251520" y="764704"/>
            <a:ext cx="61150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/>
              <a:t>Найдите значение выражения                               .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098" name="Object 13"/>
          <p:cNvGraphicFramePr>
            <a:graphicFrameLocks noChangeAspect="1"/>
          </p:cNvGraphicFramePr>
          <p:nvPr/>
        </p:nvGraphicFramePr>
        <p:xfrm>
          <a:off x="4067944" y="692696"/>
          <a:ext cx="20494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0" name="Формула" r:id="rId3" imgW="1117115" imgH="393529" progId="Equation.3">
                  <p:embed/>
                </p:oleObj>
              </mc:Choice>
              <mc:Fallback>
                <p:oleObj name="Формула" r:id="rId3" imgW="1117115" imgH="39352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692696"/>
                        <a:ext cx="2049462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323528" y="1484784"/>
          <a:ext cx="8120063" cy="295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1" name="Формула" r:id="rId5" imgW="3835400" imgH="1397000" progId="Equation.3">
                  <p:embed/>
                </p:oleObj>
              </mc:Choice>
              <mc:Fallback>
                <p:oleObj name="Формула" r:id="rId5" imgW="3835400" imgH="13970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484784"/>
                        <a:ext cx="8120063" cy="295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013176"/>
            <a:ext cx="9144000" cy="1844824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Box 8"/>
          <p:cNvSpPr txBox="1">
            <a:spLocks noChangeArrowheads="1"/>
          </p:cNvSpPr>
          <p:nvPr/>
        </p:nvSpPr>
        <p:spPr bwMode="auto">
          <a:xfrm>
            <a:off x="827088" y="188913"/>
            <a:ext cx="7489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Задачи группы В.   </a:t>
            </a:r>
            <a:r>
              <a:rPr lang="ru-RU" sz="2400" b="1" i="1" dirty="0">
                <a:solidFill>
                  <a:srgbClr val="0070C0"/>
                </a:solidFill>
              </a:rPr>
              <a:t>Задания В7</a:t>
            </a:r>
          </a:p>
        </p:txBody>
      </p:sp>
      <p:sp>
        <p:nvSpPr>
          <p:cNvPr id="51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0" name="TextBox 23"/>
          <p:cNvSpPr txBox="1">
            <a:spLocks noChangeArrowheads="1"/>
          </p:cNvSpPr>
          <p:nvPr/>
        </p:nvSpPr>
        <p:spPr bwMode="auto">
          <a:xfrm>
            <a:off x="251520" y="836712"/>
            <a:ext cx="1204913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/>
              <a:t>Найдите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5122" name="Object 13"/>
          <p:cNvGraphicFramePr>
            <a:graphicFrameLocks noChangeAspect="1"/>
          </p:cNvGraphicFramePr>
          <p:nvPr/>
        </p:nvGraphicFramePr>
        <p:xfrm>
          <a:off x="1475656" y="764704"/>
          <a:ext cx="48228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4" name="Формула" r:id="rId3" imgW="2628900" imgH="393700" progId="Equation.3">
                  <p:embed/>
                </p:oleObj>
              </mc:Choice>
              <mc:Fallback>
                <p:oleObj name="Формула" r:id="rId3" imgW="2628900" imgH="3937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764704"/>
                        <a:ext cx="482282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251520" y="1700808"/>
          <a:ext cx="8489950" cy="338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5" name="Формула" r:id="rId5" imgW="4229100" imgH="1689100" progId="Equation.3">
                  <p:embed/>
                </p:oleObj>
              </mc:Choice>
              <mc:Fallback>
                <p:oleObj name="Формула" r:id="rId5" imgW="4229100" imgH="16891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700808"/>
                        <a:ext cx="8489950" cy="338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229200"/>
            <a:ext cx="9144000" cy="1628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Box 8"/>
          <p:cNvSpPr txBox="1">
            <a:spLocks noChangeArrowheads="1"/>
          </p:cNvSpPr>
          <p:nvPr/>
        </p:nvSpPr>
        <p:spPr bwMode="auto">
          <a:xfrm>
            <a:off x="827088" y="188913"/>
            <a:ext cx="7489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Тригонометрия на ЕГЭ   Задания В12</a:t>
            </a:r>
          </a:p>
        </p:txBody>
      </p:sp>
      <p:sp>
        <p:nvSpPr>
          <p:cNvPr id="6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6" name="TextBox 23"/>
          <p:cNvSpPr txBox="1">
            <a:spLocks noChangeArrowheads="1"/>
          </p:cNvSpPr>
          <p:nvPr/>
        </p:nvSpPr>
        <p:spPr bwMode="auto">
          <a:xfrm>
            <a:off x="107950" y="620688"/>
            <a:ext cx="903605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Груз массой 0,08 кг колеблется на пружине со скоростью, меняющейся по закону                           , где </a:t>
            </a:r>
            <a:r>
              <a:rPr lang="ru-RU" sz="2000" i="1" dirty="0" err="1"/>
              <a:t>t</a:t>
            </a:r>
            <a:r>
              <a:rPr lang="ru-RU" sz="2000" dirty="0"/>
              <a:t> — время в секундах. Кинетическая энергия</a:t>
            </a:r>
          </a:p>
          <a:p>
            <a:endParaRPr lang="ru-RU" sz="2000" dirty="0"/>
          </a:p>
          <a:p>
            <a:r>
              <a:rPr lang="ru-RU" sz="2000" dirty="0"/>
              <a:t> груза, измеряемая в джоулях, вычисляется по формуле                ,              </a:t>
            </a:r>
          </a:p>
          <a:p>
            <a:endParaRPr lang="ru-RU" sz="2000" dirty="0"/>
          </a:p>
          <a:p>
            <a:r>
              <a:rPr lang="ru-RU" sz="2000" dirty="0"/>
              <a:t>где </a:t>
            </a:r>
            <a:r>
              <a:rPr lang="ru-RU" sz="2000" i="1" dirty="0" err="1"/>
              <a:t>m</a:t>
            </a:r>
            <a:r>
              <a:rPr lang="ru-RU" sz="2000" dirty="0"/>
              <a:t> — масса груза (в кг), </a:t>
            </a:r>
            <a:r>
              <a:rPr lang="ru-RU" sz="2000" i="1" dirty="0" err="1"/>
              <a:t>v</a:t>
            </a:r>
            <a:r>
              <a:rPr lang="ru-RU" sz="2000" dirty="0"/>
              <a:t> — скорость груза (в м/с). Определите, какую долю времени из первой секунды после начала движения кинетическая </a:t>
            </a:r>
          </a:p>
          <a:p>
            <a:endParaRPr lang="ru-RU" sz="2000" dirty="0"/>
          </a:p>
          <a:p>
            <a:r>
              <a:rPr lang="ru-RU" sz="2000" dirty="0"/>
              <a:t>энергия груза будет не менее             Дж. Ответ выразите десятичной дробью, если нужно, округлите до сотых.</a:t>
            </a:r>
            <a:endParaRPr lang="ru-RU" dirty="0"/>
          </a:p>
        </p:txBody>
      </p:sp>
      <p:graphicFrame>
        <p:nvGraphicFramePr>
          <p:cNvPr id="6146" name="Object 13"/>
          <p:cNvGraphicFramePr>
            <a:graphicFrameLocks noChangeAspect="1"/>
          </p:cNvGraphicFramePr>
          <p:nvPr/>
        </p:nvGraphicFramePr>
        <p:xfrm>
          <a:off x="1115616" y="1052736"/>
          <a:ext cx="1817688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2" name="Формула" r:id="rId3" imgW="990170" imgH="203112" progId="Equation.3">
                  <p:embed/>
                </p:oleObj>
              </mc:Choice>
              <mc:Fallback>
                <p:oleObj name="Формула" r:id="rId3" imgW="990170" imgH="203112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052736"/>
                        <a:ext cx="1817688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6948264" y="1268760"/>
          <a:ext cx="10731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3" name="Формула" r:id="rId5" imgW="583947" imgH="418918" progId="Equation.3">
                  <p:embed/>
                </p:oleObj>
              </mc:Choice>
              <mc:Fallback>
                <p:oleObj name="Формула" r:id="rId5" imgW="583947" imgH="418918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1268760"/>
                        <a:ext cx="1073150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5"/>
          <p:cNvGraphicFramePr>
            <a:graphicFrameLocks noChangeAspect="1"/>
          </p:cNvGraphicFramePr>
          <p:nvPr/>
        </p:nvGraphicFramePr>
        <p:xfrm>
          <a:off x="3707904" y="3068960"/>
          <a:ext cx="76835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4" name="Формула" r:id="rId7" imgW="418918" imgH="203112" progId="Equation.3">
                  <p:embed/>
                </p:oleObj>
              </mc:Choice>
              <mc:Fallback>
                <p:oleObj name="Формула" r:id="rId7" imgW="418918" imgH="203112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068960"/>
                        <a:ext cx="76835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323528" y="3789040"/>
          <a:ext cx="7062788" cy="217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5" name="Формула" r:id="rId9" imgW="3390900" imgH="1079500" progId="Equation.3">
                  <p:embed/>
                </p:oleObj>
              </mc:Choice>
              <mc:Fallback>
                <p:oleObj name="Формула" r:id="rId9" imgW="3390900" imgH="107950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789040"/>
                        <a:ext cx="7062788" cy="217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13"/>
          <p:cNvGraphicFramePr>
            <a:graphicFrameLocks noChangeAspect="1"/>
          </p:cNvGraphicFramePr>
          <p:nvPr/>
        </p:nvGraphicFramePr>
        <p:xfrm>
          <a:off x="179388" y="333375"/>
          <a:ext cx="8597900" cy="182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3" name="Формула" r:id="rId3" imgW="4127500" imgH="901700" progId="Equation.3">
                  <p:embed/>
                </p:oleObj>
              </mc:Choice>
              <mc:Fallback>
                <p:oleObj name="Формула" r:id="rId3" imgW="4127500" imgH="9017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333375"/>
                        <a:ext cx="8597900" cy="182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Овал 2"/>
          <p:cNvSpPr/>
          <p:nvPr/>
        </p:nvSpPr>
        <p:spPr>
          <a:xfrm>
            <a:off x="1036638" y="2849563"/>
            <a:ext cx="1928812" cy="200025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50825" y="3849688"/>
            <a:ext cx="3357563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500857" y="3813969"/>
            <a:ext cx="3073400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1981200" y="4799013"/>
            <a:ext cx="142875" cy="142875"/>
          </a:xfrm>
          <a:prstGeom prst="ellipse">
            <a:avLst/>
          </a:prstGeom>
          <a:solidFill>
            <a:schemeClr val="accent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981200" y="2781300"/>
            <a:ext cx="142875" cy="142875"/>
          </a:xfrm>
          <a:prstGeom prst="ellipse">
            <a:avLst/>
          </a:prstGeom>
          <a:solidFill>
            <a:schemeClr val="accent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051050" y="2205038"/>
          <a:ext cx="4159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4" name="Формула" r:id="rId5" imgW="253890" imgH="393529" progId="Equation.3">
                  <p:embed/>
                </p:oleObj>
              </mc:Choice>
              <mc:Fallback>
                <p:oleObj name="Формула" r:id="rId5" imgW="253890" imgH="393529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205038"/>
                        <a:ext cx="4159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123728" y="4797152"/>
          <a:ext cx="5397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5" name="Формула" r:id="rId7" imgW="330057" imgH="393529" progId="Equation.3">
                  <p:embed/>
                </p:oleObj>
              </mc:Choice>
              <mc:Fallback>
                <p:oleObj name="Формула" r:id="rId7" imgW="330057" imgH="393529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797152"/>
                        <a:ext cx="5397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979613" y="3886200"/>
          <a:ext cx="331787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6" name="Формула" r:id="rId9" imgW="203024" imgH="203024" progId="Equation.3">
                  <p:embed/>
                </p:oleObj>
              </mc:Choice>
              <mc:Fallback>
                <p:oleObj name="Формула" r:id="rId9" imgW="203024" imgH="203024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886200"/>
                        <a:ext cx="331787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Прямая соединительная линия 14"/>
          <p:cNvCxnSpPr>
            <a:stCxn id="3" idx="2"/>
          </p:cNvCxnSpPr>
          <p:nvPr/>
        </p:nvCxnSpPr>
        <p:spPr>
          <a:xfrm>
            <a:off x="1036638" y="3849688"/>
            <a:ext cx="1014412" cy="1111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 flipH="1">
            <a:off x="1042988" y="2852738"/>
            <a:ext cx="1944687" cy="2017712"/>
          </a:xfrm>
          <a:prstGeom prst="arc">
            <a:avLst>
              <a:gd name="adj1" fmla="val 16200000"/>
              <a:gd name="adj2" fmla="val 5471889"/>
            </a:avLst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3924300" y="2349500"/>
          <a:ext cx="4949825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7" name="Формула" r:id="rId11" imgW="2374900" imgH="2108200" progId="Equation.3">
                  <p:embed/>
                </p:oleObj>
              </mc:Choice>
              <mc:Fallback>
                <p:oleObj name="Формула" r:id="rId11" imgW="2374900" imgH="210820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349500"/>
                        <a:ext cx="4949825" cy="424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500"/>
                            </p:stCondLst>
                            <p:childTnLst>
                              <p:par>
                                <p:cTn id="42" presetID="55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5" name="TextBox 23"/>
          <p:cNvSpPr txBox="1">
            <a:spLocks noChangeArrowheads="1"/>
          </p:cNvSpPr>
          <p:nvPr/>
        </p:nvSpPr>
        <p:spPr bwMode="auto">
          <a:xfrm>
            <a:off x="251520" y="620688"/>
            <a:ext cx="7326313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/>
              <a:t>Найдите точку минимума функции                                          ,</a:t>
            </a:r>
          </a:p>
          <a:p>
            <a:endParaRPr lang="ru-RU" sz="2000" dirty="0"/>
          </a:p>
          <a:p>
            <a:r>
              <a:rPr lang="ru-RU" sz="2000" dirty="0"/>
              <a:t>принадлежащую промежутку               .</a:t>
            </a:r>
          </a:p>
          <a:p>
            <a:endParaRPr lang="ru-RU" dirty="0"/>
          </a:p>
        </p:txBody>
      </p:sp>
      <p:graphicFrame>
        <p:nvGraphicFramePr>
          <p:cNvPr id="8194" name="Object 13"/>
          <p:cNvGraphicFramePr>
            <a:graphicFrameLocks noChangeAspect="1"/>
          </p:cNvGraphicFramePr>
          <p:nvPr/>
        </p:nvGraphicFramePr>
        <p:xfrm>
          <a:off x="4499992" y="620688"/>
          <a:ext cx="2795588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7" name="Формула" r:id="rId3" imgW="1524000" imgH="203200" progId="Equation.3">
                  <p:embed/>
                </p:oleObj>
              </mc:Choice>
              <mc:Fallback>
                <p:oleObj name="Формула" r:id="rId3" imgW="1524000" imgH="2032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620688"/>
                        <a:ext cx="2795588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3779912" y="1052736"/>
          <a:ext cx="8382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8" name="Формула" r:id="rId5" imgW="457002" imgH="393529" progId="Equation.3">
                  <p:embed/>
                </p:oleObj>
              </mc:Choice>
              <mc:Fallback>
                <p:oleObj name="Формула" r:id="rId5" imgW="457002" imgH="393529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1052736"/>
                        <a:ext cx="838200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179512" y="1628800"/>
          <a:ext cx="8756650" cy="329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9" name="Формула" r:id="rId7" imgW="4775200" imgH="1790700" progId="Equation.3">
                  <p:embed/>
                </p:oleObj>
              </mc:Choice>
              <mc:Fallback>
                <p:oleObj name="Формула" r:id="rId7" imgW="4775200" imgH="179070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628800"/>
                        <a:ext cx="8756650" cy="329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2267744" y="4941168"/>
            <a:ext cx="55451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3923928" y="4869160"/>
            <a:ext cx="144462" cy="14446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156176" y="4869160"/>
            <a:ext cx="144463" cy="14446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283968" y="5157192"/>
            <a:ext cx="574675" cy="2873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5364088" y="5229200"/>
            <a:ext cx="719138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267744" y="4365104"/>
            <a:ext cx="404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у'</a:t>
            </a: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2267744" y="5085184"/>
            <a:ext cx="320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graphicFrame>
        <p:nvGraphicFramePr>
          <p:cNvPr id="30" name="Object 6"/>
          <p:cNvGraphicFramePr>
            <a:graphicFrameLocks noChangeAspect="1"/>
          </p:cNvGraphicFramePr>
          <p:nvPr/>
        </p:nvGraphicFramePr>
        <p:xfrm>
          <a:off x="6372200" y="4221088"/>
          <a:ext cx="3016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0" name="Формула" r:id="rId9" imgW="164957" imgH="393359" progId="Equation.3">
                  <p:embed/>
                </p:oleObj>
              </mc:Choice>
              <mc:Fallback>
                <p:oleObj name="Формула" r:id="rId9" imgW="164957" imgH="393359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4221088"/>
                        <a:ext cx="30162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788024" y="4365104"/>
            <a:ext cx="612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 dirty="0"/>
              <a:t>0,5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635896" y="4437112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 dirty="0"/>
              <a:t>0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355976" y="4365104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/>
              <a:t>-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80112" y="4293096"/>
            <a:ext cx="35344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/>
              <a:t>+</a:t>
            </a:r>
          </a:p>
        </p:txBody>
      </p:sp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0" y="4437112"/>
          <a:ext cx="45402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1" name="Формула" r:id="rId11" imgW="2476500" imgH="457200" progId="Equation.3">
                  <p:embed/>
                </p:oleObj>
              </mc:Choice>
              <mc:Fallback>
                <p:oleObj name="Формула" r:id="rId11" imgW="2476500" imgH="45720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437112"/>
                        <a:ext cx="45402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827088" y="188913"/>
            <a:ext cx="7489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Задачи группы В.   </a:t>
            </a:r>
            <a:r>
              <a:rPr lang="ru-RU" sz="2400" b="1" i="1" dirty="0">
                <a:solidFill>
                  <a:srgbClr val="0070C0"/>
                </a:solidFill>
              </a:rPr>
              <a:t>Задания </a:t>
            </a:r>
            <a:r>
              <a:rPr lang="ru-RU" sz="2400" b="1" i="1" dirty="0" smtClean="0">
                <a:solidFill>
                  <a:srgbClr val="0070C0"/>
                </a:solidFill>
              </a:rPr>
              <a:t>В14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5076056" y="4869160"/>
            <a:ext cx="144463" cy="144462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4860032" y="50131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7" grpId="0"/>
      <p:bldP spid="28" grpId="0"/>
      <p:bldP spid="31" grpId="0"/>
      <p:bldP spid="32" grpId="0"/>
      <p:bldP spid="34" grpId="0"/>
      <p:bldP spid="35" grpId="0"/>
      <p:bldP spid="2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33" name="TextBox 23"/>
          <p:cNvSpPr txBox="1">
            <a:spLocks noChangeArrowheads="1"/>
          </p:cNvSpPr>
          <p:nvPr/>
        </p:nvSpPr>
        <p:spPr bwMode="auto">
          <a:xfrm>
            <a:off x="323528" y="692696"/>
            <a:ext cx="8281988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Найдите наибольшее значение функции </a:t>
            </a:r>
          </a:p>
          <a:p>
            <a:endParaRPr lang="ru-RU" sz="2000" dirty="0"/>
          </a:p>
          <a:p>
            <a:r>
              <a:rPr lang="ru-RU" sz="2000" dirty="0"/>
              <a:t>на отрезке                   .</a:t>
            </a:r>
          </a:p>
          <a:p>
            <a:endParaRPr lang="ru-RU" dirty="0"/>
          </a:p>
        </p:txBody>
      </p:sp>
      <p:graphicFrame>
        <p:nvGraphicFramePr>
          <p:cNvPr id="9218" name="Object 13"/>
          <p:cNvGraphicFramePr>
            <a:graphicFrameLocks noChangeAspect="1"/>
          </p:cNvGraphicFramePr>
          <p:nvPr/>
        </p:nvGraphicFramePr>
        <p:xfrm>
          <a:off x="5364088" y="692696"/>
          <a:ext cx="249237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9" name="Формула" r:id="rId3" imgW="1358310" imgH="203112" progId="Equation.3">
                  <p:embed/>
                </p:oleObj>
              </mc:Choice>
              <mc:Fallback>
                <p:oleObj name="Формула" r:id="rId3" imgW="1358310" imgH="203112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692696"/>
                        <a:ext cx="2492375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1691680" y="1124744"/>
          <a:ext cx="11636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0" name="Формула" r:id="rId5" imgW="634725" imgH="431613" progId="Equation.3">
                  <p:embed/>
                </p:oleObj>
              </mc:Choice>
              <mc:Fallback>
                <p:oleObj name="Формула" r:id="rId5" imgW="634725" imgH="431613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124744"/>
                        <a:ext cx="1163637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395536" y="1628800"/>
          <a:ext cx="7339012" cy="265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1" name="Формула" r:id="rId7" imgW="4000500" imgH="1447800" progId="Equation.3">
                  <p:embed/>
                </p:oleObj>
              </mc:Choice>
              <mc:Fallback>
                <p:oleObj name="Формула" r:id="rId7" imgW="4000500" imgH="1447800" progId="Equation.3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628800"/>
                        <a:ext cx="7339012" cy="265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Овал 24"/>
          <p:cNvSpPr/>
          <p:nvPr/>
        </p:nvSpPr>
        <p:spPr>
          <a:xfrm>
            <a:off x="6392863" y="3929063"/>
            <a:ext cx="1928812" cy="200025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5607050" y="4929188"/>
            <a:ext cx="3357563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 flipH="1" flipV="1">
            <a:off x="5857082" y="4893469"/>
            <a:ext cx="3073400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7742238" y="5732463"/>
            <a:ext cx="142875" cy="14287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7742238" y="4006850"/>
            <a:ext cx="142875" cy="14287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8" name="Object 8"/>
          <p:cNvGraphicFramePr>
            <a:graphicFrameLocks noChangeAspect="1"/>
          </p:cNvGraphicFramePr>
          <p:nvPr/>
        </p:nvGraphicFramePr>
        <p:xfrm>
          <a:off x="7667625" y="3357563"/>
          <a:ext cx="4159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2" name="Формула" r:id="rId9" imgW="253890" imgH="393529" progId="Equation.3">
                  <p:embed/>
                </p:oleObj>
              </mc:Choice>
              <mc:Fallback>
                <p:oleObj name="Формула" r:id="rId9" imgW="253890" imgH="393529" progId="Equation.3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3357563"/>
                        <a:ext cx="4159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9"/>
          <p:cNvGraphicFramePr>
            <a:graphicFrameLocks noChangeAspect="1"/>
          </p:cNvGraphicFramePr>
          <p:nvPr/>
        </p:nvGraphicFramePr>
        <p:xfrm>
          <a:off x="7524750" y="5805488"/>
          <a:ext cx="6016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3" name="Формула" r:id="rId11" imgW="368140" imgH="393529" progId="Equation.3">
                  <p:embed/>
                </p:oleObj>
              </mc:Choice>
              <mc:Fallback>
                <p:oleObj name="Формула" r:id="rId11" imgW="368140" imgH="393529" progId="Equation.3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5805488"/>
                        <a:ext cx="601663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10"/>
          <p:cNvGraphicFramePr>
            <a:graphicFrameLocks noChangeAspect="1"/>
          </p:cNvGraphicFramePr>
          <p:nvPr/>
        </p:nvGraphicFramePr>
        <p:xfrm>
          <a:off x="7335838" y="4965700"/>
          <a:ext cx="331787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4" name="Формула" r:id="rId13" imgW="203024" imgH="203024" progId="Equation.3">
                  <p:embed/>
                </p:oleObj>
              </mc:Choice>
              <mc:Fallback>
                <p:oleObj name="Формула" r:id="rId13" imgW="203024" imgH="203024" progId="Equation.3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5838" y="4965700"/>
                        <a:ext cx="331787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4" name="Прямая соединительная линия 43"/>
          <p:cNvCxnSpPr>
            <a:stCxn id="25" idx="1"/>
            <a:endCxn id="25" idx="7"/>
          </p:cNvCxnSpPr>
          <p:nvPr/>
        </p:nvCxnSpPr>
        <p:spPr>
          <a:xfrm>
            <a:off x="6675438" y="4221163"/>
            <a:ext cx="1363662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6732588" y="5661025"/>
            <a:ext cx="1363662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/>
          <p:cNvSpPr/>
          <p:nvPr/>
        </p:nvSpPr>
        <p:spPr>
          <a:xfrm>
            <a:off x="6659563" y="5589588"/>
            <a:ext cx="142875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6659563" y="4149725"/>
            <a:ext cx="142875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6516216" y="4005064"/>
            <a:ext cx="358775" cy="36036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6588224" y="4005064"/>
            <a:ext cx="287338" cy="50323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6588125" y="5373688"/>
            <a:ext cx="287338" cy="50323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516216" y="5589240"/>
            <a:ext cx="432048" cy="21602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11" name="Object 11"/>
          <p:cNvGraphicFramePr>
            <a:graphicFrameLocks noChangeAspect="1"/>
          </p:cNvGraphicFramePr>
          <p:nvPr/>
        </p:nvGraphicFramePr>
        <p:xfrm>
          <a:off x="8101013" y="3860800"/>
          <a:ext cx="4159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5" name="Формула" r:id="rId15" imgW="253890" imgH="393529" progId="Equation.3">
                  <p:embed/>
                </p:oleObj>
              </mc:Choice>
              <mc:Fallback>
                <p:oleObj name="Формула" r:id="rId15" imgW="253890" imgH="393529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1013" y="3860800"/>
                        <a:ext cx="4159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2" name="Object 12"/>
          <p:cNvGraphicFramePr>
            <a:graphicFrameLocks noChangeAspect="1"/>
          </p:cNvGraphicFramePr>
          <p:nvPr/>
        </p:nvGraphicFramePr>
        <p:xfrm>
          <a:off x="8028384" y="5445224"/>
          <a:ext cx="6032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6" name="Формула" r:id="rId17" imgW="368140" imgH="393529" progId="Equation.3">
                  <p:embed/>
                </p:oleObj>
              </mc:Choice>
              <mc:Fallback>
                <p:oleObj name="Формула" r:id="rId17" imgW="368140" imgH="393529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5445224"/>
                        <a:ext cx="6032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3" name="Object 10"/>
          <p:cNvGraphicFramePr>
            <a:graphicFrameLocks noChangeAspect="1"/>
          </p:cNvGraphicFramePr>
          <p:nvPr/>
        </p:nvGraphicFramePr>
        <p:xfrm>
          <a:off x="251520" y="4237186"/>
          <a:ext cx="5843587" cy="2144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7" name="Формула" r:id="rId19" imgW="3568700" imgH="1346200" progId="Equation.3">
                  <p:embed/>
                </p:oleObj>
              </mc:Choice>
              <mc:Fallback>
                <p:oleObj name="Формула" r:id="rId19" imgW="3568700" imgH="134620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237186"/>
                        <a:ext cx="5843587" cy="21441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Дуга 41"/>
          <p:cNvSpPr/>
          <p:nvPr/>
        </p:nvSpPr>
        <p:spPr>
          <a:xfrm>
            <a:off x="6300192" y="3933056"/>
            <a:ext cx="2016125" cy="2016125"/>
          </a:xfrm>
          <a:prstGeom prst="arc">
            <a:avLst>
              <a:gd name="adj1" fmla="val 18015444"/>
              <a:gd name="adj2" fmla="val 3412543"/>
            </a:avLst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7958138" y="4159250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7956550" y="5589588"/>
            <a:ext cx="142875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TextBox 8"/>
          <p:cNvSpPr txBox="1">
            <a:spLocks noChangeArrowheads="1"/>
          </p:cNvSpPr>
          <p:nvPr/>
        </p:nvSpPr>
        <p:spPr bwMode="auto">
          <a:xfrm>
            <a:off x="827088" y="188913"/>
            <a:ext cx="7489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Задачи группы В.   </a:t>
            </a:r>
            <a:r>
              <a:rPr lang="ru-RU" sz="2400" b="1" i="1" dirty="0">
                <a:solidFill>
                  <a:srgbClr val="0070C0"/>
                </a:solidFill>
              </a:rPr>
              <a:t>Задания </a:t>
            </a:r>
            <a:r>
              <a:rPr lang="ru-RU" sz="2400" b="1" i="1" dirty="0" smtClean="0">
                <a:solidFill>
                  <a:srgbClr val="0070C0"/>
                </a:solidFill>
              </a:rPr>
              <a:t>В14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5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0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1500"/>
                            </p:stCondLst>
                            <p:childTnLst>
                              <p:par>
                                <p:cTn id="9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000"/>
                            </p:stCondLst>
                            <p:childTnLst>
                              <p:par>
                                <p:cTn id="96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6" grpId="0" animBg="1"/>
      <p:bldP spid="37" grpId="0" animBg="1"/>
      <p:bldP spid="48" grpId="0" animBg="1"/>
      <p:bldP spid="49" grpId="0" animBg="1"/>
      <p:bldP spid="46" grpId="0" animBg="1"/>
      <p:bldP spid="5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89240"/>
            <a:ext cx="9144000" cy="1268760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323528" y="188640"/>
            <a:ext cx="7600927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rgbClr val="0070C0"/>
                </a:solidFill>
              </a:rPr>
              <a:t>1. Алгебраический метод.  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rgbClr val="0070C0"/>
                </a:solidFill>
              </a:rPr>
              <a:t>   ( метод замены переменной и подстановки 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   </a:t>
            </a:r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191566" y="1052736"/>
          <a:ext cx="8772922" cy="4516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2" name="Формула" r:id="rId4" imgW="4457700" imgH="2679700" progId="Equation.3">
                  <p:embed/>
                </p:oleObj>
              </mc:Choice>
              <mc:Fallback>
                <p:oleObj name="Формула" r:id="rId4" imgW="4457700" imgH="26797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566" y="1052736"/>
                        <a:ext cx="8772922" cy="45160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89240"/>
            <a:ext cx="9144000" cy="1268760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0"/>
            <a:ext cx="853244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rgbClr val="0070C0"/>
                </a:solidFill>
              </a:rPr>
              <a:t>2. Разложение на множители.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  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                               </a:t>
            </a:r>
            <a:endParaRPr kumimoji="0" lang="ru-RU" sz="17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620688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2400" b="1" i="1" dirty="0" smtClean="0">
                <a:solidFill>
                  <a:srgbClr val="0070C0"/>
                </a:solidFill>
              </a:rPr>
              <a:t>Пример.   Решить уравнение:</a:t>
            </a:r>
            <a:r>
              <a:rPr lang="ru-RU" sz="2000" dirty="0" smtClean="0"/>
              <a:t>  </a:t>
            </a:r>
            <a:r>
              <a:rPr lang="ru-RU" sz="2000" dirty="0" err="1" smtClean="0"/>
              <a:t>cos</a:t>
            </a:r>
            <a:r>
              <a:rPr lang="ru-RU" sz="2000" dirty="0" smtClean="0"/>
              <a:t> 2 </a:t>
            </a:r>
            <a:r>
              <a:rPr lang="ru-RU" sz="2000" dirty="0" err="1" smtClean="0"/>
              <a:t>x</a:t>
            </a:r>
            <a:r>
              <a:rPr lang="ru-RU" sz="2000" dirty="0" smtClean="0"/>
              <a:t> + </a:t>
            </a:r>
            <a:r>
              <a:rPr lang="ru-RU" sz="2000" dirty="0" err="1" smtClean="0"/>
              <a:t>sin</a:t>
            </a:r>
            <a:r>
              <a:rPr lang="ru-RU" sz="2000" dirty="0" smtClean="0"/>
              <a:t> </a:t>
            </a:r>
            <a:r>
              <a:rPr lang="ru-RU" sz="2000" dirty="0" err="1" smtClean="0"/>
              <a:t>x</a:t>
            </a:r>
            <a:r>
              <a:rPr lang="ru-RU" sz="2000" dirty="0" smtClean="0"/>
              <a:t> · </a:t>
            </a:r>
            <a:r>
              <a:rPr lang="ru-RU" sz="2000" dirty="0" err="1" smtClean="0"/>
              <a:t>cos</a:t>
            </a:r>
            <a:r>
              <a:rPr lang="ru-RU" sz="2000" dirty="0" smtClean="0"/>
              <a:t> </a:t>
            </a:r>
            <a:r>
              <a:rPr lang="ru-RU" sz="2000" dirty="0" err="1" smtClean="0"/>
              <a:t>x</a:t>
            </a:r>
            <a:r>
              <a:rPr lang="ru-RU" sz="2000" dirty="0" smtClean="0"/>
              <a:t> = 1</a:t>
            </a:r>
            <a:endParaRPr lang="ru-RU" sz="2400" b="1" i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830263" y="1244600"/>
          <a:ext cx="7453312" cy="406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8" name="Формула" r:id="rId4" imgW="4064000" imgH="2209800" progId="Equation.3">
                  <p:embed/>
                </p:oleObj>
              </mc:Choice>
              <mc:Fallback>
                <p:oleObj name="Формула" r:id="rId4" imgW="4064000" imgH="22098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1244600"/>
                        <a:ext cx="7453312" cy="406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21244"/>
            <a:ext cx="9144000" cy="2136756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7" name="Прямоугольник 6"/>
          <p:cNvSpPr/>
          <p:nvPr/>
        </p:nvSpPr>
        <p:spPr>
          <a:xfrm>
            <a:off x="0" y="280387"/>
            <a:ext cx="91440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3.</a:t>
            </a:r>
            <a:r>
              <a:rPr lang="ru-RU" sz="2400" b="1" i="1" dirty="0" smtClean="0">
                <a:solidFill>
                  <a:srgbClr val="0070C0"/>
                </a:solidFill>
              </a:rPr>
              <a:t> Приведение к однородному уравнению.</a:t>
            </a:r>
            <a:r>
              <a:rPr lang="ru-RU" dirty="0" smtClean="0"/>
              <a:t> </a:t>
            </a:r>
            <a:endParaRPr lang="en-US" dirty="0" smtClean="0"/>
          </a:p>
          <a:p>
            <a:r>
              <a:rPr lang="ru-RU" dirty="0" smtClean="0"/>
              <a:t>Уравнение называется однородным относительно </a:t>
            </a:r>
            <a:r>
              <a:rPr lang="ru-RU" u="sng" dirty="0" err="1" smtClean="0"/>
              <a:t>sin</a:t>
            </a:r>
            <a:r>
              <a:rPr lang="ru-RU" dirty="0" smtClean="0"/>
              <a:t>  и  </a:t>
            </a:r>
            <a:r>
              <a:rPr lang="ru-RU" u="sng" dirty="0" err="1" smtClean="0"/>
              <a:t>cos</a:t>
            </a:r>
            <a:r>
              <a:rPr lang="ru-RU" dirty="0" smtClean="0"/>
              <a:t>, если все его члены одной и той же степени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относительно</a:t>
            </a:r>
            <a:r>
              <a:rPr lang="ru-RU" dirty="0" smtClean="0"/>
              <a:t>  </a:t>
            </a:r>
            <a:r>
              <a:rPr lang="ru-RU" u="sng" dirty="0" err="1" smtClean="0"/>
              <a:t>sin</a:t>
            </a:r>
            <a:r>
              <a:rPr lang="ru-RU" dirty="0" smtClean="0"/>
              <a:t>  и </a:t>
            </a:r>
            <a:r>
              <a:rPr lang="ru-RU" u="sng" dirty="0" err="1" smtClean="0"/>
              <a:t>cos</a:t>
            </a:r>
            <a:r>
              <a:rPr lang="ru-RU" dirty="0" smtClean="0"/>
              <a:t>  одного и того же угла. Чтобы решить однородное уравнение, надо:</a:t>
            </a:r>
          </a:p>
          <a:p>
            <a:r>
              <a:rPr lang="ru-RU" dirty="0" smtClean="0"/>
              <a:t>   </a:t>
            </a:r>
            <a:r>
              <a:rPr lang="ru-RU" i="1" dirty="0" smtClean="0"/>
              <a:t>а</a:t>
            </a:r>
            <a:r>
              <a:rPr lang="ru-RU" dirty="0" smtClean="0"/>
              <a:t>)  перенести все его члены в левую часть;</a:t>
            </a:r>
          </a:p>
          <a:p>
            <a:r>
              <a:rPr lang="ru-RU" dirty="0" smtClean="0"/>
              <a:t>   </a:t>
            </a:r>
            <a:r>
              <a:rPr lang="ru-RU" i="1" dirty="0" smtClean="0"/>
              <a:t>б</a:t>
            </a:r>
            <a:r>
              <a:rPr lang="ru-RU" dirty="0" smtClean="0"/>
              <a:t>)  вынести все общие множители за скобки;</a:t>
            </a:r>
          </a:p>
          <a:p>
            <a:r>
              <a:rPr lang="ru-RU" dirty="0" smtClean="0"/>
              <a:t>   </a:t>
            </a:r>
            <a:r>
              <a:rPr lang="ru-RU" i="1" dirty="0" smtClean="0"/>
              <a:t>в</a:t>
            </a:r>
            <a:r>
              <a:rPr lang="ru-RU" dirty="0" smtClean="0"/>
              <a:t>)  приравнять все множители и скобки нулю;</a:t>
            </a:r>
          </a:p>
          <a:p>
            <a:r>
              <a:rPr lang="ru-RU" dirty="0" smtClean="0"/>
              <a:t>   </a:t>
            </a:r>
            <a:r>
              <a:rPr lang="ru-RU" i="1" dirty="0" smtClean="0"/>
              <a:t>г</a:t>
            </a:r>
            <a:r>
              <a:rPr lang="ru-RU" dirty="0" smtClean="0"/>
              <a:t>)  скобки, приравненные нулю, дают однородное уравнение меньшей степени, которое следует разделить на </a:t>
            </a:r>
          </a:p>
          <a:p>
            <a:r>
              <a:rPr lang="ru-RU" dirty="0" smtClean="0"/>
              <a:t>        </a:t>
            </a:r>
            <a:r>
              <a:rPr lang="ru-RU" u="sng" dirty="0" err="1" smtClean="0"/>
              <a:t>cos</a:t>
            </a:r>
            <a:r>
              <a:rPr lang="ru-RU" dirty="0" smtClean="0"/>
              <a:t> ( или </a:t>
            </a:r>
            <a:r>
              <a:rPr lang="ru-RU" u="sng" dirty="0" err="1" smtClean="0"/>
              <a:t>sin</a:t>
            </a:r>
            <a:r>
              <a:rPr lang="ru-RU" dirty="0" smtClean="0"/>
              <a:t> ) в старшей степени; </a:t>
            </a:r>
          </a:p>
          <a:p>
            <a:r>
              <a:rPr lang="ru-RU" dirty="0" smtClean="0"/>
              <a:t>   </a:t>
            </a:r>
            <a:r>
              <a:rPr lang="ru-RU" i="1" dirty="0" err="1" smtClean="0"/>
              <a:t>д</a:t>
            </a:r>
            <a:r>
              <a:rPr lang="ru-RU" dirty="0" smtClean="0"/>
              <a:t>)  решить полученное алгебраическое уравнение относительно </a:t>
            </a:r>
            <a:r>
              <a:rPr lang="ru-RU" u="sng" dirty="0" err="1" smtClean="0"/>
              <a:t>t</a:t>
            </a:r>
            <a:r>
              <a:rPr lang="en-US" u="sng" dirty="0" smtClean="0"/>
              <a:t>g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1196752"/>
          </a:xfrm>
        </p:spPr>
        <p:txBody>
          <a:bodyPr/>
          <a:lstStyle/>
          <a:p>
            <a:r>
              <a:rPr lang="ru-RU" dirty="0" smtClean="0"/>
              <a:t>ОГЛАВЛЕНИЕ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144000" cy="410445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        Основные формулы тригонометрии</a:t>
            </a:r>
          </a:p>
          <a:p>
            <a:pPr algn="l"/>
            <a:r>
              <a:rPr lang="ru-RU" dirty="0" smtClean="0"/>
              <a:t>        Формулы приведения</a:t>
            </a:r>
          </a:p>
          <a:p>
            <a:pPr algn="l"/>
            <a:r>
              <a:rPr lang="ru-RU" dirty="0" smtClean="0"/>
              <a:t>        Формулы корней уравнений</a:t>
            </a:r>
          </a:p>
          <a:p>
            <a:pPr algn="l"/>
            <a:r>
              <a:rPr lang="ru-RU" dirty="0" smtClean="0"/>
              <a:t>        Задачи группы В</a:t>
            </a:r>
          </a:p>
          <a:p>
            <a:pPr algn="l"/>
            <a:r>
              <a:rPr lang="ru-RU" dirty="0" smtClean="0"/>
              <a:t>        Способы решения тригонометрических уравнений</a:t>
            </a:r>
          </a:p>
          <a:p>
            <a:pPr algn="l"/>
            <a:r>
              <a:rPr lang="ru-RU" dirty="0" smtClean="0"/>
              <a:t>        Из материалов ЕГЭ</a:t>
            </a:r>
            <a:endParaRPr lang="ru-RU" dirty="0"/>
          </a:p>
        </p:txBody>
      </p:sp>
      <p:pic>
        <p:nvPicPr>
          <p:cNvPr id="5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57192"/>
            <a:ext cx="9144000" cy="170080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7" name="Пятно 1 6"/>
          <p:cNvSpPr/>
          <p:nvPr/>
        </p:nvSpPr>
        <p:spPr>
          <a:xfrm>
            <a:off x="179512" y="1196752"/>
            <a:ext cx="504056" cy="3600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179512" y="1772816"/>
            <a:ext cx="504056" cy="3600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179512" y="2276872"/>
            <a:ext cx="504056" cy="3600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179512" y="2924944"/>
            <a:ext cx="504056" cy="3600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но 1 10"/>
          <p:cNvSpPr/>
          <p:nvPr/>
        </p:nvSpPr>
        <p:spPr>
          <a:xfrm>
            <a:off x="179512" y="3501008"/>
            <a:ext cx="504056" cy="3600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ятно 1 11"/>
          <p:cNvSpPr/>
          <p:nvPr/>
        </p:nvSpPr>
        <p:spPr>
          <a:xfrm>
            <a:off x="251520" y="4581128"/>
            <a:ext cx="504056" cy="3600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0"/>
            <a:ext cx="8229600" cy="778098"/>
          </a:xfrm>
        </p:spPr>
        <p:txBody>
          <a:bodyPr/>
          <a:lstStyle/>
          <a:p>
            <a:pPr algn="l"/>
            <a:r>
              <a:rPr lang="ru-RU" sz="2400" b="1" i="1" kern="12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4. Введение вспомогательного угла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99626"/>
              </p:ext>
            </p:extLst>
          </p:nvPr>
        </p:nvGraphicFramePr>
        <p:xfrm>
          <a:off x="323528" y="692696"/>
          <a:ext cx="8640763" cy="503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7" name="Формула" r:id="rId3" imgW="4724280" imgH="3225600" progId="Equation.3">
                  <p:embed/>
                </p:oleObj>
              </mc:Choice>
              <mc:Fallback>
                <p:oleObj name="Формула" r:id="rId3" imgW="4724280" imgH="3225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692696"/>
                        <a:ext cx="8640763" cy="503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733256"/>
            <a:ext cx="9144000" cy="1124744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  <p:extLst>
      <p:ext uri="{BB962C8B-B14F-4D97-AF65-F5344CB8AC3E}">
        <p14:creationId xmlns:p14="http://schemas.microsoft.com/office/powerpoint/2010/main" val="49118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490066"/>
          </a:xfrm>
        </p:spPr>
        <p:txBody>
          <a:bodyPr/>
          <a:lstStyle/>
          <a:p>
            <a:pPr algn="l"/>
            <a:r>
              <a:rPr lang="ru-RU" sz="2400" b="1" i="1" kern="12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5</a:t>
            </a:r>
            <a:r>
              <a:rPr lang="ru-RU" sz="2400" b="1" i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. Преобразование </a:t>
            </a:r>
            <a:r>
              <a:rPr lang="ru-RU" sz="2400" b="1" i="1" kern="12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произведения в сумму.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163807"/>
              </p:ext>
            </p:extLst>
          </p:nvPr>
        </p:nvGraphicFramePr>
        <p:xfrm>
          <a:off x="311150" y="908050"/>
          <a:ext cx="5773018" cy="453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9" name="Формула" r:id="rId3" imgW="2882880" imgH="2336760" progId="Equation.3">
                  <p:embed/>
                </p:oleObj>
              </mc:Choice>
              <mc:Fallback>
                <p:oleObj name="Формула" r:id="rId3" imgW="2882880" imgH="23367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908050"/>
                        <a:ext cx="5773018" cy="453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733256"/>
            <a:ext cx="9144000" cy="1124744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  <p:extLst>
      <p:ext uri="{BB962C8B-B14F-4D97-AF65-F5344CB8AC3E}">
        <p14:creationId xmlns:p14="http://schemas.microsoft.com/office/powerpoint/2010/main" val="364545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562074"/>
          </a:xfrm>
        </p:spPr>
        <p:txBody>
          <a:bodyPr/>
          <a:lstStyle/>
          <a:p>
            <a:pPr algn="l"/>
            <a:r>
              <a:rPr lang="ru-RU" sz="2400" b="1" i="1" kern="12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6. Универсальная подстановка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358446"/>
              </p:ext>
            </p:extLst>
          </p:nvPr>
        </p:nvGraphicFramePr>
        <p:xfrm>
          <a:off x="467544" y="692696"/>
          <a:ext cx="720080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1" name="Формула" r:id="rId3" imgW="5499000" imgH="5105160" progId="Equation.3">
                  <p:embed/>
                </p:oleObj>
              </mc:Choice>
              <mc:Fallback>
                <p:oleObj name="Формула" r:id="rId3" imgW="5499000" imgH="5105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692696"/>
                        <a:ext cx="7200800" cy="510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77272"/>
            <a:ext cx="9144000" cy="980728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  <p:extLst>
      <p:ext uri="{BB962C8B-B14F-4D97-AF65-F5344CB8AC3E}">
        <p14:creationId xmlns:p14="http://schemas.microsoft.com/office/powerpoint/2010/main" val="81715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729347"/>
              </p:ext>
            </p:extLst>
          </p:nvPr>
        </p:nvGraphicFramePr>
        <p:xfrm>
          <a:off x="395536" y="836712"/>
          <a:ext cx="8748464" cy="549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2" name="Формула" r:id="rId3" imgW="3911400" imgH="2844720" progId="Equation.3">
                  <p:embed/>
                </p:oleObj>
              </mc:Choice>
              <mc:Fallback>
                <p:oleObj name="Формула" r:id="rId3" imgW="3911400" imgH="284472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96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836712"/>
                        <a:ext cx="8748464" cy="549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TextBox 4"/>
          <p:cNvSpPr txBox="1">
            <a:spLocks noChangeArrowheads="1"/>
          </p:cNvSpPr>
          <p:nvPr/>
        </p:nvSpPr>
        <p:spPr bwMode="auto">
          <a:xfrm>
            <a:off x="500063" y="261938"/>
            <a:ext cx="3282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Решить уравнение:</a:t>
            </a:r>
          </a:p>
        </p:txBody>
      </p:sp>
      <p:sp>
        <p:nvSpPr>
          <p:cNvPr id="133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17" name="Object 22"/>
          <p:cNvGraphicFramePr>
            <a:graphicFrameLocks noChangeAspect="1"/>
          </p:cNvGraphicFramePr>
          <p:nvPr/>
        </p:nvGraphicFramePr>
        <p:xfrm>
          <a:off x="3707904" y="332656"/>
          <a:ext cx="5184575" cy="751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3" name="Формула" r:id="rId5" imgW="2501900" imgH="457200" progId="Equation.3">
                  <p:embed/>
                </p:oleObj>
              </mc:Choice>
              <mc:Fallback>
                <p:oleObj name="Формула" r:id="rId5" imgW="2501900" imgH="4572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-96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32656"/>
                        <a:ext cx="5184575" cy="7515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368300" y="1587500"/>
          <a:ext cx="6918325" cy="277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1" name="Формула" r:id="rId3" imgW="2679700" imgH="1270000" progId="Equation.3">
                  <p:embed/>
                </p:oleObj>
              </mc:Choice>
              <mc:Fallback>
                <p:oleObj name="Формула" r:id="rId3" imgW="2679700" imgH="12700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96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1587500"/>
                        <a:ext cx="6918325" cy="277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TextBox 4"/>
          <p:cNvSpPr txBox="1">
            <a:spLocks noChangeArrowheads="1"/>
          </p:cNvSpPr>
          <p:nvPr/>
        </p:nvSpPr>
        <p:spPr bwMode="auto">
          <a:xfrm>
            <a:off x="500063" y="261938"/>
            <a:ext cx="3282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Решить уравнение:</a:t>
            </a:r>
          </a:p>
        </p:txBody>
      </p:sp>
      <p:sp>
        <p:nvSpPr>
          <p:cNvPr id="7" name="Овал 6"/>
          <p:cNvSpPr/>
          <p:nvPr/>
        </p:nvSpPr>
        <p:spPr>
          <a:xfrm>
            <a:off x="5786438" y="3714750"/>
            <a:ext cx="1928812" cy="200025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000625" y="4714875"/>
            <a:ext cx="3357563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5250657" y="4679156"/>
            <a:ext cx="3073400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7215188" y="5500688"/>
            <a:ext cx="142875" cy="142875"/>
          </a:xfrm>
          <a:prstGeom prst="ellipse">
            <a:avLst/>
          </a:prstGeom>
          <a:solidFill>
            <a:srgbClr val="1E26D0"/>
          </a:solidFill>
          <a:ln>
            <a:solidFill>
              <a:srgbClr val="1E26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215188" y="3786188"/>
            <a:ext cx="142875" cy="142875"/>
          </a:xfrm>
          <a:prstGeom prst="ellipse">
            <a:avLst/>
          </a:prstGeom>
          <a:solidFill>
            <a:srgbClr val="1E26D0"/>
          </a:solidFill>
          <a:ln>
            <a:solidFill>
              <a:srgbClr val="1E26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7072313" y="3714750"/>
            <a:ext cx="428625" cy="2857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7072313" y="3786188"/>
            <a:ext cx="428625" cy="1428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7072313" y="5367338"/>
          <a:ext cx="785812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2" name="Формула" r:id="rId5" imgW="368140" imgH="393529" progId="Equation.3">
                  <p:embed/>
                </p:oleObj>
              </mc:Choice>
              <mc:Fallback>
                <p:oleObj name="Формула" r:id="rId5" imgW="368140" imgH="393529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-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13" y="5367338"/>
                        <a:ext cx="785812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Прямая соединительная линия 36"/>
          <p:cNvCxnSpPr>
            <a:stCxn id="13" idx="4"/>
          </p:cNvCxnSpPr>
          <p:nvPr/>
        </p:nvCxnSpPr>
        <p:spPr>
          <a:xfrm rot="5400000">
            <a:off x="6465094" y="4750594"/>
            <a:ext cx="164306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323850" y="4376738"/>
          <a:ext cx="4295775" cy="222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3" name="Формула" r:id="rId7" imgW="1663700" imgH="1016000" progId="Equation.3">
                  <p:embed/>
                </p:oleObj>
              </mc:Choice>
              <mc:Fallback>
                <p:oleObj name="Формула" r:id="rId7" imgW="1663700" imgH="101600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lum bright="-96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376738"/>
                        <a:ext cx="4295775" cy="2220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22"/>
          <p:cNvGraphicFramePr>
            <a:graphicFrameLocks noChangeAspect="1"/>
          </p:cNvGraphicFramePr>
          <p:nvPr/>
        </p:nvGraphicFramePr>
        <p:xfrm>
          <a:off x="250825" y="650875"/>
          <a:ext cx="5343525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4" name="Формула" r:id="rId9" imgW="2070100" imgH="711200" progId="Equation.3">
                  <p:embed/>
                </p:oleObj>
              </mc:Choice>
              <mc:Fallback>
                <p:oleObj name="Формула" r:id="rId9" imgW="2070100" imgH="7112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lum bright="-96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650875"/>
                        <a:ext cx="5343525" cy="1554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7356475" y="3068638"/>
          <a:ext cx="5429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5" name="Формула" r:id="rId11" imgW="253890" imgH="393529" progId="Equation.3">
                  <p:embed/>
                </p:oleObj>
              </mc:Choice>
              <mc:Fallback>
                <p:oleObj name="Формула" r:id="rId11" imgW="253890" imgH="393529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lum bright="-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6475" y="3068638"/>
                        <a:ext cx="542925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1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3419475" y="331788"/>
          <a:ext cx="355441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8" name="Формула" r:id="rId3" imgW="1930400" imgH="241300" progId="Equation.3">
                  <p:embed/>
                </p:oleObj>
              </mc:Choice>
              <mc:Fallback>
                <p:oleObj name="Формула" r:id="rId3" imgW="1930400" imgH="2413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96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31788"/>
                        <a:ext cx="3554413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TextBox 4"/>
          <p:cNvSpPr txBox="1">
            <a:spLocks noChangeArrowheads="1"/>
          </p:cNvSpPr>
          <p:nvPr/>
        </p:nvSpPr>
        <p:spPr bwMode="auto">
          <a:xfrm>
            <a:off x="179388" y="260350"/>
            <a:ext cx="3267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Решите уравнение:</a:t>
            </a:r>
          </a:p>
        </p:txBody>
      </p:sp>
      <p:sp>
        <p:nvSpPr>
          <p:cNvPr id="1434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415925" y="692150"/>
          <a:ext cx="8043863" cy="599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9" name="Формула" r:id="rId5" imgW="4991100" imgH="3784600" progId="Equation.3">
                  <p:embed/>
                </p:oleObj>
              </mc:Choice>
              <mc:Fallback>
                <p:oleObj name="Формула" r:id="rId5" imgW="4991100" imgH="37846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-96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692150"/>
                        <a:ext cx="8043863" cy="599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3219450" y="260648"/>
          <a:ext cx="38830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9" name="Формула" r:id="rId3" imgW="2108200" imgH="254000" progId="Equation.3">
                  <p:embed/>
                </p:oleObj>
              </mc:Choice>
              <mc:Fallback>
                <p:oleObj name="Формула" r:id="rId3" imgW="2108200" imgH="25400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96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260648"/>
                        <a:ext cx="3883025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3" name="TextBox 4"/>
          <p:cNvSpPr txBox="1">
            <a:spLocks noChangeArrowheads="1"/>
          </p:cNvSpPr>
          <p:nvPr/>
        </p:nvSpPr>
        <p:spPr bwMode="auto">
          <a:xfrm>
            <a:off x="35496" y="260350"/>
            <a:ext cx="3267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Решите уравнение:</a:t>
            </a:r>
          </a:p>
        </p:txBody>
      </p:sp>
      <p:sp>
        <p:nvSpPr>
          <p:cNvPr id="1537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0" y="548680"/>
          <a:ext cx="82105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0" name="Формула" r:id="rId5" imgW="4457700" imgH="431800" progId="Equation.3">
                  <p:embed/>
                </p:oleObj>
              </mc:Choice>
              <mc:Fallback>
                <p:oleObj name="Формула" r:id="rId5" imgW="4457700" imgH="431800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-96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48680"/>
                        <a:ext cx="821055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168720" y="1052736"/>
          <a:ext cx="8867776" cy="3472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1" name="Формула" r:id="rId7" imgW="4813300" imgH="2057400" progId="Equation.3">
                  <p:embed/>
                </p:oleObj>
              </mc:Choice>
              <mc:Fallback>
                <p:oleObj name="Формула" r:id="rId7" imgW="4813300" imgH="2057400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lum bright="-96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720" y="1052736"/>
                        <a:ext cx="8867776" cy="34729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Овал 12"/>
          <p:cNvSpPr/>
          <p:nvPr/>
        </p:nvSpPr>
        <p:spPr>
          <a:xfrm>
            <a:off x="4565650" y="4432300"/>
            <a:ext cx="1928813" cy="200025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211638" y="5422900"/>
            <a:ext cx="2638425" cy="111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 flipV="1">
            <a:off x="5567363" y="4149725"/>
            <a:ext cx="12700" cy="24971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5994400" y="6218238"/>
            <a:ext cx="142875" cy="142875"/>
          </a:xfrm>
          <a:prstGeom prst="ellipse">
            <a:avLst/>
          </a:prstGeom>
          <a:solidFill>
            <a:srgbClr val="1E26D0"/>
          </a:solidFill>
          <a:ln>
            <a:solidFill>
              <a:srgbClr val="1E26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94400" y="4503738"/>
            <a:ext cx="142875" cy="142875"/>
          </a:xfrm>
          <a:prstGeom prst="ellipse">
            <a:avLst/>
          </a:prstGeom>
          <a:solidFill>
            <a:srgbClr val="1E26D0"/>
          </a:solidFill>
          <a:ln>
            <a:solidFill>
              <a:srgbClr val="1E26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5851525" y="4432300"/>
            <a:ext cx="428625" cy="2857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5851525" y="4503738"/>
            <a:ext cx="428625" cy="1428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7"/>
          <p:cNvGraphicFramePr>
            <a:graphicFrameLocks noChangeAspect="1"/>
          </p:cNvGraphicFramePr>
          <p:nvPr/>
        </p:nvGraphicFramePr>
        <p:xfrm>
          <a:off x="6108700" y="5988050"/>
          <a:ext cx="120015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2" name="Формула" r:id="rId9" imgW="723586" imgH="393529" progId="Equation.3">
                  <p:embed/>
                </p:oleObj>
              </mc:Choice>
              <mc:Fallback>
                <p:oleObj name="Формула" r:id="rId9" imgW="723586" imgH="393529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lum bright="-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8700" y="5988050"/>
                        <a:ext cx="1200150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 flipH="1" flipV="1">
            <a:off x="5076825" y="4557713"/>
            <a:ext cx="989013" cy="1746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5003800" y="6269038"/>
            <a:ext cx="990600" cy="1746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5003800" y="6215063"/>
            <a:ext cx="142875" cy="142875"/>
          </a:xfrm>
          <a:prstGeom prst="ellipse">
            <a:avLst/>
          </a:prstGeom>
          <a:solidFill>
            <a:srgbClr val="1E26D0"/>
          </a:solidFill>
          <a:ln>
            <a:solidFill>
              <a:srgbClr val="1E26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005388" y="4486275"/>
            <a:ext cx="142875" cy="142875"/>
          </a:xfrm>
          <a:prstGeom prst="ellipse">
            <a:avLst/>
          </a:prstGeom>
          <a:solidFill>
            <a:srgbClr val="1E26D0"/>
          </a:solidFill>
          <a:ln>
            <a:solidFill>
              <a:srgbClr val="1E26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4860925" y="6213475"/>
            <a:ext cx="428625" cy="1428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 flipV="1">
            <a:off x="4859338" y="6142038"/>
            <a:ext cx="428625" cy="2857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3563888" y="4293096"/>
          <a:ext cx="13208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3" name="Формула" r:id="rId11" imgW="812447" imgH="393529" progId="Equation.3">
                  <p:embed/>
                </p:oleObj>
              </mc:Choice>
              <mc:Fallback>
                <p:oleObj name="Формула" r:id="rId11" imgW="812447" imgH="393529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lum bright="-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293096"/>
                        <a:ext cx="132080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6372200" y="4293096"/>
          <a:ext cx="96996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4" name="Формула" r:id="rId13" imgW="596641" imgH="393529" progId="Equation.3">
                  <p:embed/>
                </p:oleObj>
              </mc:Choice>
              <mc:Fallback>
                <p:oleObj name="Формула" r:id="rId13" imgW="596641" imgH="393529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lum bright="-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4293096"/>
                        <a:ext cx="969962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3554413" y="6021388"/>
          <a:ext cx="134143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5" name="Формула" r:id="rId15" imgW="825500" imgH="393700" progId="Equation.3">
                  <p:embed/>
                </p:oleObj>
              </mc:Choice>
              <mc:Fallback>
                <p:oleObj name="Формула" r:id="rId15" imgW="825500" imgH="3937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lum bright="-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6021388"/>
                        <a:ext cx="1341437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3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9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1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3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7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9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28" grpId="0" animBg="1"/>
      <p:bldP spid="2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4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101600" y="620713"/>
          <a:ext cx="8070850" cy="159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2" name="Формула" r:id="rId3" imgW="4381500" imgH="889000" progId="Equation.3">
                  <p:embed/>
                </p:oleObj>
              </mc:Choice>
              <mc:Fallback>
                <p:oleObj name="Формула" r:id="rId3" imgW="4381500" imgH="889000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96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620713"/>
                        <a:ext cx="8070850" cy="1595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6"/>
          <p:cNvGraphicFramePr>
            <a:graphicFrameLocks noChangeAspect="1"/>
          </p:cNvGraphicFramePr>
          <p:nvPr/>
        </p:nvGraphicFramePr>
        <p:xfrm>
          <a:off x="4140200" y="1844675"/>
          <a:ext cx="21526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3" name="Формула" r:id="rId5" imgW="1167893" imgH="393529" progId="Equation.3">
                  <p:embed/>
                </p:oleObj>
              </mc:Choice>
              <mc:Fallback>
                <p:oleObj name="Формула" r:id="rId5" imgW="1167893" imgH="393529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-96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1844675"/>
                        <a:ext cx="215265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Овал 12"/>
          <p:cNvSpPr/>
          <p:nvPr/>
        </p:nvSpPr>
        <p:spPr>
          <a:xfrm>
            <a:off x="1116013" y="3492500"/>
            <a:ext cx="2232025" cy="223202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755650" y="4572000"/>
            <a:ext cx="3141663" cy="127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268538" y="2771775"/>
            <a:ext cx="0" cy="35290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7"/>
          <p:cNvGraphicFramePr>
            <a:graphicFrameLocks noChangeAspect="1"/>
          </p:cNvGraphicFramePr>
          <p:nvPr/>
        </p:nvGraphicFramePr>
        <p:xfrm>
          <a:off x="2557463" y="5435600"/>
          <a:ext cx="1727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4" name="Формула" r:id="rId7" imgW="1040948" imgH="393529" progId="Equation.3">
                  <p:embed/>
                </p:oleObj>
              </mc:Choice>
              <mc:Fallback>
                <p:oleObj name="Формула" r:id="rId7" imgW="1040948" imgH="393529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lum bright="-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463" y="5435600"/>
                        <a:ext cx="172720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519113" y="2843213"/>
          <a:ext cx="15049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5" name="Формула" r:id="rId9" imgW="926698" imgH="393529" progId="Equation.3">
                  <p:embed/>
                </p:oleObj>
              </mc:Choice>
              <mc:Fallback>
                <p:oleObj name="Формула" r:id="rId9" imgW="926698" imgH="393529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lum bright="-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843213"/>
                        <a:ext cx="150495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9"/>
          <p:cNvGraphicFramePr>
            <a:graphicFrameLocks noChangeAspect="1"/>
          </p:cNvGraphicFramePr>
          <p:nvPr/>
        </p:nvGraphicFramePr>
        <p:xfrm>
          <a:off x="395288" y="1844675"/>
          <a:ext cx="30194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6" name="Формула" r:id="rId11" imgW="1637589" imgH="393529" progId="Equation.3">
                  <p:embed/>
                </p:oleObj>
              </mc:Choice>
              <mc:Fallback>
                <p:oleObj name="Формула" r:id="rId11" imgW="1637589" imgH="393529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lum bright="-96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844675"/>
                        <a:ext cx="3019425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Дуга 37"/>
          <p:cNvSpPr/>
          <p:nvPr/>
        </p:nvSpPr>
        <p:spPr>
          <a:xfrm rot="10800000">
            <a:off x="1116013" y="3492500"/>
            <a:ext cx="2232025" cy="2232025"/>
          </a:xfrm>
          <a:prstGeom prst="arc">
            <a:avLst>
              <a:gd name="adj1" fmla="val 2705938"/>
              <a:gd name="adj2" fmla="val 0"/>
            </a:avLst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403350" y="3708400"/>
            <a:ext cx="142875" cy="1428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042988" y="4500563"/>
            <a:ext cx="142875" cy="1428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195513" y="5651500"/>
            <a:ext cx="142875" cy="142875"/>
          </a:xfrm>
          <a:prstGeom prst="ellipse">
            <a:avLst/>
          </a:prstGeom>
          <a:solidFill>
            <a:srgbClr val="1E26D0"/>
          </a:solidFill>
          <a:ln>
            <a:solidFill>
              <a:srgbClr val="1E26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95513" y="3419475"/>
            <a:ext cx="142875" cy="142875"/>
          </a:xfrm>
          <a:prstGeom prst="ellipse">
            <a:avLst/>
          </a:prstGeom>
          <a:solidFill>
            <a:srgbClr val="1E26D0"/>
          </a:solidFill>
          <a:ln>
            <a:solidFill>
              <a:srgbClr val="1E26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700338" y="5508625"/>
            <a:ext cx="142875" cy="142875"/>
          </a:xfrm>
          <a:prstGeom prst="ellipse">
            <a:avLst/>
          </a:prstGeom>
          <a:solidFill>
            <a:srgbClr val="1E26D0"/>
          </a:solidFill>
          <a:ln>
            <a:solidFill>
              <a:srgbClr val="1E26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763713" y="3492500"/>
            <a:ext cx="142875" cy="142875"/>
          </a:xfrm>
          <a:prstGeom prst="ellipse">
            <a:avLst/>
          </a:prstGeom>
          <a:solidFill>
            <a:srgbClr val="1E26D0"/>
          </a:solidFill>
          <a:ln>
            <a:solidFill>
              <a:srgbClr val="1E26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54281" name="Object 7"/>
          <p:cNvGraphicFramePr>
            <a:graphicFrameLocks noChangeAspect="1"/>
          </p:cNvGraphicFramePr>
          <p:nvPr/>
        </p:nvGraphicFramePr>
        <p:xfrm>
          <a:off x="395288" y="4643438"/>
          <a:ext cx="6318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7" name="Формула" r:id="rId13" imgW="380835" imgH="203112" progId="Equation.3">
                  <p:embed/>
                </p:oleObj>
              </mc:Choice>
              <mc:Fallback>
                <p:oleObj name="Формула" r:id="rId13" imgW="380835" imgH="203112" progId="Equation.3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lum bright="-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643438"/>
                        <a:ext cx="631825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2" name="Object 10"/>
          <p:cNvGraphicFramePr>
            <a:graphicFrameLocks noChangeAspect="1"/>
          </p:cNvGraphicFramePr>
          <p:nvPr/>
        </p:nvGraphicFramePr>
        <p:xfrm>
          <a:off x="684213" y="3419475"/>
          <a:ext cx="71596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8" name="Формула" r:id="rId15" imgW="431613" imgH="393529" progId="Equation.3">
                  <p:embed/>
                </p:oleObj>
              </mc:Choice>
              <mc:Fallback>
                <p:oleObj name="Формула" r:id="rId15" imgW="431613" imgH="393529" progId="Equation.3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lum bright="-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419475"/>
                        <a:ext cx="715962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3" name="Object 11"/>
          <p:cNvGraphicFramePr>
            <a:graphicFrameLocks noChangeAspect="1"/>
          </p:cNvGraphicFramePr>
          <p:nvPr/>
        </p:nvGraphicFramePr>
        <p:xfrm>
          <a:off x="1547813" y="5724525"/>
          <a:ext cx="71596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9" name="Формула" r:id="rId17" imgW="431613" imgH="393529" progId="Equation.3">
                  <p:embed/>
                </p:oleObj>
              </mc:Choice>
              <mc:Fallback>
                <p:oleObj name="Формула" r:id="rId17" imgW="431613" imgH="393529" progId="Equation.3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lum bright="-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724525"/>
                        <a:ext cx="715962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4" name="Object 12"/>
          <p:cNvGraphicFramePr>
            <a:graphicFrameLocks noChangeAspect="1"/>
          </p:cNvGraphicFramePr>
          <p:nvPr/>
        </p:nvGraphicFramePr>
        <p:xfrm>
          <a:off x="2195513" y="2916238"/>
          <a:ext cx="71596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0" name="Формула" r:id="rId19" imgW="431613" imgH="393529" progId="Equation.3">
                  <p:embed/>
                </p:oleObj>
              </mc:Choice>
              <mc:Fallback>
                <p:oleObj name="Формула" r:id="rId19" imgW="431613" imgH="393529" progId="Equation.3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lum bright="-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916238"/>
                        <a:ext cx="715962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5" name="Object 13"/>
          <p:cNvGraphicFramePr>
            <a:graphicFrameLocks noChangeAspect="1"/>
          </p:cNvGraphicFramePr>
          <p:nvPr/>
        </p:nvGraphicFramePr>
        <p:xfrm>
          <a:off x="4716463" y="3357563"/>
          <a:ext cx="3814762" cy="290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1" name="Формула" r:id="rId21" imgW="2070100" imgH="1625600" progId="Equation.3">
                  <p:embed/>
                </p:oleObj>
              </mc:Choice>
              <mc:Fallback>
                <p:oleObj name="Формула" r:id="rId21" imgW="2070100" imgH="1625600" progId="Equation.3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lum bright="-96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3357563"/>
                        <a:ext cx="3814762" cy="290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3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9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3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70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20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9" grpId="0" animBg="1"/>
      <p:bldP spid="40" grpId="0" animBg="1"/>
      <p:bldP spid="29" grpId="0" animBg="1"/>
      <p:bldP spid="16" grpId="0" animBg="1"/>
      <p:bldP spid="28" grpId="0" animBg="1"/>
      <p:bldP spid="1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764703"/>
          </a:xfrm>
        </p:spPr>
        <p:txBody>
          <a:bodyPr/>
          <a:lstStyle/>
          <a:p>
            <a:pPr algn="l"/>
            <a:r>
              <a:rPr lang="ru-RU" sz="2400" b="1" i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Интернет ресурсы</a:t>
            </a:r>
            <a:endParaRPr lang="ru-RU" sz="2400" b="1" i="1" kern="12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144000" cy="36004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sz="4000" b="1" i="1" kern="1200" dirty="0" smtClean="0">
                <a:solidFill>
                  <a:srgbClr val="0070C0"/>
                </a:solidFill>
                <a:hlinkClick r:id="rId2"/>
              </a:rPr>
              <a:t>http://www.fipi.ru</a:t>
            </a:r>
            <a:endParaRPr lang="ru-RU" sz="4000" b="1" i="1" kern="1200" dirty="0" smtClean="0">
              <a:solidFill>
                <a:srgbClr val="0070C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4000" b="1" i="1" kern="1200" dirty="0" smtClean="0">
                <a:solidFill>
                  <a:srgbClr val="0070C0"/>
                </a:solidFill>
                <a:hlinkClick r:id="rId3"/>
              </a:rPr>
              <a:t>http://reshuege.ru</a:t>
            </a:r>
            <a:endParaRPr lang="ru-RU" sz="4000" b="1" i="1" kern="1200" dirty="0" smtClean="0">
              <a:solidFill>
                <a:srgbClr val="0070C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4000" b="1" i="1" kern="1200" dirty="0" smtClean="0">
                <a:solidFill>
                  <a:srgbClr val="0070C0"/>
                </a:solidFill>
                <a:hlinkClick r:id="rId4"/>
              </a:rPr>
              <a:t>http://alexlarin.net/</a:t>
            </a:r>
            <a:endParaRPr lang="ru-RU" sz="4000" b="1" i="1" kern="1200" dirty="0" smtClean="0">
              <a:solidFill>
                <a:srgbClr val="0070C0"/>
              </a:solidFill>
            </a:endParaRPr>
          </a:p>
          <a:p>
            <a:pPr marL="514350" indent="-514350" algn="l"/>
            <a:endParaRPr lang="ru-RU" u="sng" dirty="0" smtClean="0"/>
          </a:p>
        </p:txBody>
      </p:sp>
      <p:pic>
        <p:nvPicPr>
          <p:cNvPr id="5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721244"/>
            <a:ext cx="9144000" cy="2136756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764704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Единичной окружностью </a:t>
            </a:r>
          </a:p>
          <a:p>
            <a:r>
              <a:rPr lang="ru-RU" dirty="0" smtClean="0"/>
              <a:t>называется окружность с центром в начале координат и радиусом, равным единице.</a:t>
            </a:r>
            <a:endParaRPr lang="ru-RU" dirty="0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323528" y="1916832"/>
            <a:ext cx="2789312" cy="259228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691680" y="3284984"/>
            <a:ext cx="1421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1439652" y="2384884"/>
            <a:ext cx="1152128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771800" y="2420888"/>
            <a:ext cx="216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R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691680" y="2420888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11760" y="342900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259632" y="314096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19" name="AutoShape 21"/>
          <p:cNvSpPr>
            <a:spLocks/>
          </p:cNvSpPr>
          <p:nvPr/>
        </p:nvSpPr>
        <p:spPr bwMode="auto">
          <a:xfrm rot="19635437">
            <a:off x="2766683" y="1783508"/>
            <a:ext cx="465244" cy="1449100"/>
          </a:xfrm>
          <a:prstGeom prst="rightBrace">
            <a:avLst>
              <a:gd name="adj1" fmla="val 70833"/>
              <a:gd name="adj2" fmla="val 5133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563888" y="2060848"/>
            <a:ext cx="50405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Центральный угол</a:t>
            </a:r>
            <a:r>
              <a:rPr lang="ru-RU" dirty="0" smtClean="0"/>
              <a:t>, опирающийся на дугу, длина которой равна радиусу окружности, называется углом в один радиан.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131840" y="4221088"/>
            <a:ext cx="6012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1 радиан  = углу АОВ        Длина дуги АВ = ОА =     </a:t>
            </a:r>
            <a:endParaRPr lang="ru-RU" b="1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flipH="1" flipV="1">
            <a:off x="2339752" y="2060848"/>
            <a:ext cx="773088" cy="12241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>
            <a:off x="1691680" y="2996952"/>
            <a:ext cx="360040" cy="360040"/>
          </a:xfrm>
          <a:prstGeom prst="arc">
            <a:avLst>
              <a:gd name="adj1" fmla="val 16200000"/>
              <a:gd name="adj2" fmla="val 18967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051720" y="27089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рад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5148064" y="4365104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148064" y="450912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203848" y="3212976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2051720" y="170080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5652120" y="4221088"/>
          <a:ext cx="43204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Формула" r:id="rId3" imgW="215713" imgH="152268" progId="Equation.3">
                  <p:embed/>
                </p:oleObj>
              </mc:Choice>
              <mc:Fallback>
                <p:oleObj name="Формула" r:id="rId3" imgW="215713" imgH="152268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4221088"/>
                        <a:ext cx="432048" cy="3683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Дуга 34"/>
          <p:cNvSpPr/>
          <p:nvPr/>
        </p:nvSpPr>
        <p:spPr>
          <a:xfrm rot="7870913">
            <a:off x="7026115" y="3795312"/>
            <a:ext cx="730543" cy="729760"/>
          </a:xfrm>
          <a:prstGeom prst="arc">
            <a:avLst>
              <a:gd name="adj1" fmla="val 18082991"/>
              <a:gd name="adj2" fmla="val 2004230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8604448" y="4149080"/>
            <a:ext cx="216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R</a:t>
            </a:r>
            <a:endParaRPr lang="ru-RU" sz="2400" dirty="0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4045979" y="4797152"/>
          <a:ext cx="1966181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Формула" r:id="rId5" imgW="1054100" imgH="393700" progId="Equation.3">
                  <p:embed/>
                </p:oleObj>
              </mc:Choice>
              <mc:Fallback>
                <p:oleObj name="Формула" r:id="rId5" imgW="1054100" imgH="3937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5979" y="4797152"/>
                        <a:ext cx="1966181" cy="72008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6300532" y="4797152"/>
          <a:ext cx="2438453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Формула" r:id="rId7" imgW="1384300" imgH="419100" progId="Equation.3">
                  <p:embed/>
                </p:oleObj>
              </mc:Choice>
              <mc:Fallback>
                <p:oleObj name="Формула" r:id="rId7" imgW="1384300" imgH="41910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532" y="4797152"/>
                        <a:ext cx="2438453" cy="72008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115616" y="0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Радианная мера угла 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Формула" r:id="rId9" imgW="114151" imgH="215619" progId="Equation.3">
                  <p:embed/>
                </p:oleObj>
              </mc:Choice>
              <mc:Fallback>
                <p:oleObj name="Формула" r:id="rId9" imgW="114151" imgH="215619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589240"/>
            <a:ext cx="9144000" cy="126876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36" name="Прямоугольник 35"/>
          <p:cNvSpPr/>
          <p:nvPr/>
        </p:nvSpPr>
        <p:spPr>
          <a:xfrm>
            <a:off x="3635896" y="3501008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/>
              <a:t>Единичная окружность соответствует 2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ru-RU" dirty="0" smtClean="0"/>
              <a:t> радиан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14" grpId="0"/>
      <p:bldP spid="15" grpId="0"/>
      <p:bldP spid="16" grpId="0"/>
      <p:bldP spid="17" grpId="0"/>
      <p:bldP spid="19" grpId="0" animBg="1"/>
      <p:bldP spid="20" grpId="0"/>
      <p:bldP spid="21" grpId="0"/>
      <p:bldP spid="26" grpId="0" animBg="1"/>
      <p:bldP spid="27" grpId="0"/>
      <p:bldP spid="32" grpId="0"/>
      <p:bldP spid="33" grpId="0"/>
      <p:bldP spid="35" grpId="0" animBg="1"/>
      <p:bldP spid="37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3"/>
          <p:cNvSpPr txBox="1">
            <a:spLocks noChangeArrowheads="1"/>
          </p:cNvSpPr>
          <p:nvPr/>
        </p:nvSpPr>
        <p:spPr bwMode="auto">
          <a:xfrm>
            <a:off x="1371600" y="2362200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467544" y="1700808"/>
            <a:ext cx="2789312" cy="259228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 flipH="1" flipV="1">
            <a:off x="-36512" y="2852936"/>
            <a:ext cx="374441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51520" y="3068960"/>
            <a:ext cx="38884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835696" y="2152448"/>
            <a:ext cx="1012674" cy="916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835696" y="3068960"/>
            <a:ext cx="940666" cy="844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55776" y="242088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+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55776" y="2924944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-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43808" y="170080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275856" y="1844824"/>
            <a:ext cx="784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latin typeface="Symbol" pitchFamily="18" charset="2"/>
              </a:rPr>
              <a:t>(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ru-RU" dirty="0" smtClean="0">
                <a:latin typeface="Symbol" pitchFamily="18" charset="2"/>
              </a:rPr>
              <a:t> </a:t>
            </a:r>
            <a:r>
              <a:rPr lang="en-US" dirty="0" smtClean="0">
                <a:latin typeface="Symbol" pitchFamily="18" charset="2"/>
              </a:rPr>
              <a:t>&gt;</a:t>
            </a:r>
            <a:r>
              <a:rPr lang="ru-RU" dirty="0" smtClean="0">
                <a:latin typeface="Symbol" pitchFamily="18" charset="2"/>
              </a:rPr>
              <a:t>0)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987824" y="1844824"/>
            <a:ext cx="216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Symbol" pitchFamily="18" charset="2"/>
              </a:rPr>
              <a:t>a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275856" y="4005064"/>
            <a:ext cx="784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latin typeface="Symbol" pitchFamily="18" charset="2"/>
              </a:rPr>
              <a:t>(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ru-RU" dirty="0" smtClean="0">
                <a:latin typeface="Symbol" pitchFamily="18" charset="2"/>
              </a:rPr>
              <a:t> </a:t>
            </a:r>
            <a:r>
              <a:rPr lang="en-US" dirty="0" smtClean="0">
                <a:latin typeface="Symbol" pitchFamily="18" charset="2"/>
              </a:rPr>
              <a:t>&gt;</a:t>
            </a:r>
            <a:r>
              <a:rPr lang="ru-RU" dirty="0" smtClean="0">
                <a:latin typeface="Symbol" pitchFamily="18" charset="2"/>
              </a:rPr>
              <a:t>0)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2915816" y="386104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</a:t>
            </a:r>
            <a:endParaRPr lang="ru-RU" sz="2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059832" y="4077072"/>
            <a:ext cx="216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Symbol" pitchFamily="18" charset="2"/>
              </a:rPr>
              <a:t>a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547664" y="90872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</a:t>
            </a:r>
            <a:endParaRPr lang="ru-RU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3851920" y="292494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х</a:t>
            </a:r>
            <a:endParaRPr lang="ru-RU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1475656" y="29969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043608" y="26064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Угол поворота </a:t>
            </a:r>
            <a:endParaRPr lang="ru-RU" sz="2400" b="1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3275856" y="2708920"/>
            <a:ext cx="5760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Р</a:t>
            </a:r>
            <a:endParaRPr lang="ru-RU" sz="2500" dirty="0"/>
          </a:p>
        </p:txBody>
      </p:sp>
      <p:sp>
        <p:nvSpPr>
          <p:cNvPr id="42" name="TextBox 41"/>
          <p:cNvSpPr txBox="1"/>
          <p:nvPr/>
        </p:nvSpPr>
        <p:spPr>
          <a:xfrm>
            <a:off x="3491880" y="28529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5868144" y="1700808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148064" y="364502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5940152" y="3356992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751512" y="2116594"/>
            <a:ext cx="43924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Угол поворота радиуса</a:t>
            </a:r>
            <a:r>
              <a:rPr lang="ru-RU" sz="2400" dirty="0" smtClean="0"/>
              <a:t> ОР  </a:t>
            </a:r>
            <a:r>
              <a:rPr lang="ru-RU" dirty="0" smtClean="0"/>
              <a:t> против часовой стрелки считается </a:t>
            </a:r>
            <a:r>
              <a:rPr lang="ru-RU" b="1" i="1" dirty="0" smtClean="0"/>
              <a:t>положительным</a:t>
            </a:r>
            <a:r>
              <a:rPr lang="ru-RU" dirty="0" smtClean="0"/>
              <a:t>, а по часовой   ---   </a:t>
            </a:r>
            <a:r>
              <a:rPr lang="ru-RU" b="1" i="1" dirty="0" smtClean="0"/>
              <a:t>отрицательным</a:t>
            </a:r>
            <a:endParaRPr lang="ru-RU" b="1" i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7668344" y="2276872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grpSp>
        <p:nvGrpSpPr>
          <p:cNvPr id="4" name="Group 79"/>
          <p:cNvGrpSpPr>
            <a:grpSpLocks/>
          </p:cNvGrpSpPr>
          <p:nvPr/>
        </p:nvGrpSpPr>
        <p:grpSpPr bwMode="auto">
          <a:xfrm flipV="1">
            <a:off x="2699792" y="2852936"/>
            <a:ext cx="2092325" cy="1905000"/>
            <a:chOff x="1440" y="1296"/>
            <a:chExt cx="1344" cy="1202"/>
          </a:xfrm>
        </p:grpSpPr>
        <p:sp>
          <p:nvSpPr>
            <p:cNvPr id="71" name="Arc 80"/>
            <p:cNvSpPr>
              <a:spLocks/>
            </p:cNvSpPr>
            <p:nvPr/>
          </p:nvSpPr>
          <p:spPr bwMode="auto">
            <a:xfrm>
              <a:off x="1440" y="1296"/>
              <a:ext cx="1296" cy="1202"/>
            </a:xfrm>
            <a:custGeom>
              <a:avLst/>
              <a:gdLst>
                <a:gd name="G0" fmla="+- 0 0 0"/>
                <a:gd name="G1" fmla="+- 19671 0 0"/>
                <a:gd name="G2" fmla="+- 21600 0 0"/>
                <a:gd name="T0" fmla="*/ 8924 w 20474"/>
                <a:gd name="T1" fmla="*/ 0 h 19671"/>
                <a:gd name="T2" fmla="*/ 20474 w 20474"/>
                <a:gd name="T3" fmla="*/ 12787 h 19671"/>
                <a:gd name="T4" fmla="*/ 0 w 20474"/>
                <a:gd name="T5" fmla="*/ 19671 h 19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474" h="19671" fill="none" extrusionOk="0">
                  <a:moveTo>
                    <a:pt x="8923" y="0"/>
                  </a:moveTo>
                  <a:cubicBezTo>
                    <a:pt x="14380" y="2476"/>
                    <a:pt x="18563" y="7107"/>
                    <a:pt x="20473" y="12787"/>
                  </a:cubicBezTo>
                </a:path>
                <a:path w="20474" h="19671" stroke="0" extrusionOk="0">
                  <a:moveTo>
                    <a:pt x="8923" y="0"/>
                  </a:moveTo>
                  <a:cubicBezTo>
                    <a:pt x="14380" y="2476"/>
                    <a:pt x="18563" y="7107"/>
                    <a:pt x="20473" y="12787"/>
                  </a:cubicBezTo>
                  <a:lnTo>
                    <a:pt x="0" y="1967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stealth" w="lg" len="lg"/>
              <a:tailEnd type="none" w="med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" name="Text Box 81"/>
            <p:cNvSpPr txBox="1">
              <a:spLocks noChangeArrowheads="1"/>
            </p:cNvSpPr>
            <p:nvPr/>
          </p:nvSpPr>
          <p:spPr bwMode="auto">
            <a:xfrm>
              <a:off x="2544" y="1536"/>
              <a:ext cx="240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-</a:t>
              </a:r>
              <a:endParaRPr lang="ru-RU" b="1"/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2555776" y="1124744"/>
            <a:ext cx="2092325" cy="1905000"/>
            <a:chOff x="1440" y="1296"/>
            <a:chExt cx="1344" cy="1202"/>
          </a:xfrm>
        </p:grpSpPr>
        <p:sp>
          <p:nvSpPr>
            <p:cNvPr id="74" name="Arc 41"/>
            <p:cNvSpPr>
              <a:spLocks/>
            </p:cNvSpPr>
            <p:nvPr/>
          </p:nvSpPr>
          <p:spPr bwMode="auto">
            <a:xfrm>
              <a:off x="1440" y="1296"/>
              <a:ext cx="1296" cy="1202"/>
            </a:xfrm>
            <a:custGeom>
              <a:avLst/>
              <a:gdLst>
                <a:gd name="G0" fmla="+- 0 0 0"/>
                <a:gd name="G1" fmla="+- 19671 0 0"/>
                <a:gd name="G2" fmla="+- 21600 0 0"/>
                <a:gd name="T0" fmla="*/ 8924 w 20474"/>
                <a:gd name="T1" fmla="*/ 0 h 19671"/>
                <a:gd name="T2" fmla="*/ 20474 w 20474"/>
                <a:gd name="T3" fmla="*/ 12787 h 19671"/>
                <a:gd name="T4" fmla="*/ 0 w 20474"/>
                <a:gd name="T5" fmla="*/ 19671 h 19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474" h="19671" fill="none" extrusionOk="0">
                  <a:moveTo>
                    <a:pt x="8923" y="0"/>
                  </a:moveTo>
                  <a:cubicBezTo>
                    <a:pt x="14380" y="2476"/>
                    <a:pt x="18563" y="7107"/>
                    <a:pt x="20473" y="12787"/>
                  </a:cubicBezTo>
                </a:path>
                <a:path w="20474" h="19671" stroke="0" extrusionOk="0">
                  <a:moveTo>
                    <a:pt x="8923" y="0"/>
                  </a:moveTo>
                  <a:cubicBezTo>
                    <a:pt x="14380" y="2476"/>
                    <a:pt x="18563" y="7107"/>
                    <a:pt x="20473" y="12787"/>
                  </a:cubicBezTo>
                  <a:lnTo>
                    <a:pt x="0" y="1967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stealth" w="lg" len="lg"/>
              <a:tailEnd type="none" w="med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" name="Text Box 42"/>
            <p:cNvSpPr txBox="1">
              <a:spLocks noChangeArrowheads="1"/>
            </p:cNvSpPr>
            <p:nvPr/>
          </p:nvSpPr>
          <p:spPr bwMode="auto">
            <a:xfrm>
              <a:off x="2544" y="1536"/>
              <a:ext cx="240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+</a:t>
              </a:r>
              <a:endParaRPr lang="ru-RU" b="1" dirty="0"/>
            </a:p>
          </p:txBody>
        </p:sp>
      </p:grpSp>
      <p:sp>
        <p:nvSpPr>
          <p:cNvPr id="76" name="Прямоугольник 75"/>
          <p:cNvSpPr/>
          <p:nvPr/>
        </p:nvSpPr>
        <p:spPr>
          <a:xfrm>
            <a:off x="1835696" y="2348880"/>
            <a:ext cx="542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R=1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1259632" y="206084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2051720" y="2060848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1115616" y="3645024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2123728" y="3645024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IV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4860032" y="1124744"/>
            <a:ext cx="3679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Начало отсчета углов -  в точке (1;0)</a:t>
            </a:r>
            <a:endParaRPr lang="ru-RU" dirty="0"/>
          </a:p>
        </p:txBody>
      </p:sp>
      <p:pic>
        <p:nvPicPr>
          <p:cNvPr id="50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01208"/>
            <a:ext cx="9144000" cy="15567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2" grpId="0"/>
      <p:bldP spid="67" grpId="0"/>
      <p:bldP spid="69" grpId="0"/>
      <p:bldP spid="76" grpId="0"/>
      <p:bldP spid="77" grpId="0"/>
      <p:bldP spid="78" grpId="0"/>
      <p:bldP spid="79" grpId="0"/>
      <p:bldP spid="80" grpId="0"/>
      <p:bldP spid="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-288925" y="3497263"/>
            <a:ext cx="6721475" cy="0"/>
          </a:xfrm>
          <a:prstGeom prst="line">
            <a:avLst/>
          </a:prstGeom>
          <a:ln w="38100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3" y="0"/>
            <a:ext cx="6786562" cy="667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2865437" y="3421063"/>
            <a:ext cx="6556375" cy="0"/>
          </a:xfrm>
          <a:prstGeom prst="line">
            <a:avLst/>
          </a:prstGeom>
          <a:ln w="38100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3324225" y="3538538"/>
            <a:ext cx="6638925" cy="0"/>
          </a:xfrm>
          <a:prstGeom prst="line">
            <a:avLst/>
          </a:prstGeom>
          <a:ln w="38100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7" name="Object 17"/>
          <p:cNvGraphicFramePr>
            <a:graphicFrameLocks noChangeAspect="1"/>
          </p:cNvGraphicFramePr>
          <p:nvPr/>
        </p:nvGraphicFramePr>
        <p:xfrm>
          <a:off x="6286500" y="5500688"/>
          <a:ext cx="725488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3" name="Формула" r:id="rId4" imgW="279279" imgH="393529" progId="Equation.3">
                  <p:embed/>
                </p:oleObj>
              </mc:Choice>
              <mc:Fallback>
                <p:oleObj name="Формула" r:id="rId4" imgW="279279" imgH="393529" progId="Equation.3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5500688"/>
                        <a:ext cx="725488" cy="1022350"/>
                      </a:xfrm>
                      <a:prstGeom prst="rect">
                        <a:avLst/>
                      </a:prstGeom>
                      <a:solidFill>
                        <a:srgbClr val="FFFFCC">
                          <a:alpha val="3999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3794125" y="3579813"/>
            <a:ext cx="6556375" cy="0"/>
          </a:xfrm>
          <a:prstGeom prst="line">
            <a:avLst/>
          </a:prstGeom>
          <a:ln w="38100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9" name="Object 9"/>
          <p:cNvGraphicFramePr>
            <a:graphicFrameLocks noChangeAspect="1"/>
          </p:cNvGraphicFramePr>
          <p:nvPr/>
        </p:nvGraphicFramePr>
        <p:xfrm>
          <a:off x="4572000" y="3571875"/>
          <a:ext cx="2730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4" name="Формула" r:id="rId6" imgW="126725" imgH="177415" progId="Equation.3">
                  <p:embed/>
                </p:oleObj>
              </mc:Choice>
              <mc:Fallback>
                <p:oleObj name="Формула" r:id="rId6" imgW="126725" imgH="177415" progId="Equation.3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71875"/>
                        <a:ext cx="273050" cy="3794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Овал 2"/>
          <p:cNvSpPr/>
          <p:nvPr/>
        </p:nvSpPr>
        <p:spPr>
          <a:xfrm>
            <a:off x="3000375" y="5429250"/>
            <a:ext cx="180975" cy="1666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000875" y="2214563"/>
            <a:ext cx="180975" cy="1666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072188" y="1285875"/>
            <a:ext cx="180975" cy="1666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786313" y="928688"/>
            <a:ext cx="180975" cy="1666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000875" y="4786313"/>
            <a:ext cx="180975" cy="1666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072188" y="5715000"/>
            <a:ext cx="180975" cy="1666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786313" y="6143625"/>
            <a:ext cx="180975" cy="1666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500438" y="5786438"/>
            <a:ext cx="180975" cy="1666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500313" y="4786313"/>
            <a:ext cx="180975" cy="1666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572250" y="1643063"/>
            <a:ext cx="180975" cy="1666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429500" y="3500438"/>
            <a:ext cx="180975" cy="1666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572250" y="5357813"/>
            <a:ext cx="180975" cy="1666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1454944" y="3455194"/>
            <a:ext cx="6805612" cy="0"/>
          </a:xfrm>
          <a:prstGeom prst="line">
            <a:avLst/>
          </a:prstGeom>
          <a:ln w="38100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3000375" y="1571625"/>
            <a:ext cx="180975" cy="1666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211137" y="3497263"/>
            <a:ext cx="6721475" cy="0"/>
          </a:xfrm>
          <a:prstGeom prst="line">
            <a:avLst/>
          </a:prstGeom>
          <a:ln w="38100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3500438" y="1214438"/>
            <a:ext cx="180975" cy="1666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-675481" y="3675857"/>
            <a:ext cx="6637337" cy="0"/>
          </a:xfrm>
          <a:prstGeom prst="line">
            <a:avLst/>
          </a:prstGeom>
          <a:ln w="38100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7143750" y="4572000"/>
          <a:ext cx="598488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5" name="Формула" r:id="rId8" imgW="279279" imgH="393529" progId="Equation.3">
                  <p:embed/>
                </p:oleObj>
              </mc:Choice>
              <mc:Fallback>
                <p:oleObj name="Формула" r:id="rId8" imgW="279279" imgH="393529" progId="Equation.3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0" y="4572000"/>
                        <a:ext cx="598488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4"/>
          <p:cNvGraphicFramePr>
            <a:graphicFrameLocks noChangeAspect="1"/>
          </p:cNvGraphicFramePr>
          <p:nvPr/>
        </p:nvGraphicFramePr>
        <p:xfrm>
          <a:off x="7072313" y="1214438"/>
          <a:ext cx="42862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6" name="Формула" r:id="rId10" imgW="164957" imgH="393359" progId="Equation.3">
                  <p:embed/>
                </p:oleObj>
              </mc:Choice>
              <mc:Fallback>
                <p:oleObj name="Формула" r:id="rId10" imgW="164957" imgH="393359" progId="Equation.3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13" y="1214438"/>
                        <a:ext cx="428625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6"/>
          <p:cNvGraphicFramePr>
            <a:graphicFrameLocks noChangeAspect="1"/>
          </p:cNvGraphicFramePr>
          <p:nvPr/>
        </p:nvGraphicFramePr>
        <p:xfrm>
          <a:off x="2214563" y="2500313"/>
          <a:ext cx="788987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7" name="Формула" r:id="rId12" imgW="368140" imgH="431613" progId="Equation.3">
                  <p:embed/>
                </p:oleObj>
              </mc:Choice>
              <mc:Fallback>
                <p:oleObj name="Формула" r:id="rId12" imgW="368140" imgH="431613" progId="Equation.3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2500313"/>
                        <a:ext cx="788987" cy="922337"/>
                      </a:xfrm>
                      <a:prstGeom prst="rect">
                        <a:avLst/>
                      </a:prstGeom>
                      <a:solidFill>
                        <a:srgbClr val="FFFFCC">
                          <a:alpha val="50195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"/>
          <p:cNvGraphicFramePr>
            <a:graphicFrameLocks noChangeAspect="1"/>
          </p:cNvGraphicFramePr>
          <p:nvPr/>
        </p:nvGraphicFramePr>
        <p:xfrm>
          <a:off x="6858000" y="2571750"/>
          <a:ext cx="544513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8" name="Формула" r:id="rId14" imgW="253890" imgH="431613" progId="Equation.3">
                  <p:embed/>
                </p:oleObj>
              </mc:Choice>
              <mc:Fallback>
                <p:oleObj name="Формула" r:id="rId14" imgW="253890" imgH="431613" progId="Equation.3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571750"/>
                        <a:ext cx="544513" cy="922338"/>
                      </a:xfrm>
                      <a:prstGeom prst="rect">
                        <a:avLst/>
                      </a:prstGeom>
                      <a:solidFill>
                        <a:srgbClr val="FFFFCC">
                          <a:alpha val="50195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Овал 55"/>
          <p:cNvSpPr/>
          <p:nvPr/>
        </p:nvSpPr>
        <p:spPr>
          <a:xfrm>
            <a:off x="7000875" y="3500438"/>
            <a:ext cx="180975" cy="1666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2571750" y="3500438"/>
            <a:ext cx="180975" cy="1666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58" name="Object 7"/>
          <p:cNvGraphicFramePr>
            <a:graphicFrameLocks noChangeAspect="1"/>
          </p:cNvGraphicFramePr>
          <p:nvPr/>
        </p:nvGraphicFramePr>
        <p:xfrm>
          <a:off x="2571750" y="3643313"/>
          <a:ext cx="788988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9" name="Формула" r:id="rId16" imgW="368140" imgH="431613" progId="Equation.3">
                  <p:embed/>
                </p:oleObj>
              </mc:Choice>
              <mc:Fallback>
                <p:oleObj name="Формула" r:id="rId16" imgW="368140" imgH="431613" progId="Equation.3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3643313"/>
                        <a:ext cx="788988" cy="922337"/>
                      </a:xfrm>
                      <a:prstGeom prst="rect">
                        <a:avLst/>
                      </a:prstGeom>
                      <a:solidFill>
                        <a:srgbClr val="FFFFCC">
                          <a:alpha val="50195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8"/>
          <p:cNvGraphicFramePr>
            <a:graphicFrameLocks noChangeAspect="1"/>
          </p:cNvGraphicFramePr>
          <p:nvPr/>
        </p:nvGraphicFramePr>
        <p:xfrm>
          <a:off x="3429000" y="2643188"/>
          <a:ext cx="544513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0" name="Формула" r:id="rId18" imgW="253890" imgH="393529" progId="Equation.3">
                  <p:embed/>
                </p:oleObj>
              </mc:Choice>
              <mc:Fallback>
                <p:oleObj name="Формула" r:id="rId18" imgW="253890" imgH="393529" progId="Equation.3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643188"/>
                        <a:ext cx="544513" cy="841375"/>
                      </a:xfrm>
                      <a:prstGeom prst="rect">
                        <a:avLst/>
                      </a:prstGeom>
                      <a:solidFill>
                        <a:srgbClr val="FFFFCC">
                          <a:alpha val="50195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10"/>
          <p:cNvGraphicFramePr>
            <a:graphicFrameLocks noChangeAspect="1"/>
          </p:cNvGraphicFramePr>
          <p:nvPr/>
        </p:nvGraphicFramePr>
        <p:xfrm>
          <a:off x="5857875" y="2643188"/>
          <a:ext cx="3270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1" name="Формула" r:id="rId20" imgW="152334" imgH="393529" progId="Equation.3">
                  <p:embed/>
                </p:oleObj>
              </mc:Choice>
              <mc:Fallback>
                <p:oleObj name="Формула" r:id="rId20" imgW="152334" imgH="393529" progId="Equation.3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2643188"/>
                        <a:ext cx="327025" cy="841375"/>
                      </a:xfrm>
                      <a:prstGeom prst="rect">
                        <a:avLst/>
                      </a:prstGeom>
                      <a:solidFill>
                        <a:srgbClr val="FFFFCC">
                          <a:alpha val="50195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Овал 60"/>
          <p:cNvSpPr/>
          <p:nvPr/>
        </p:nvSpPr>
        <p:spPr>
          <a:xfrm>
            <a:off x="3000375" y="3500438"/>
            <a:ext cx="180975" cy="1666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00438" y="3500438"/>
            <a:ext cx="180975" cy="1666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6072188" y="3500438"/>
            <a:ext cx="180975" cy="1666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6572250" y="3500438"/>
            <a:ext cx="180975" cy="1666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4786313" y="3500438"/>
            <a:ext cx="180975" cy="1666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66" name="Object 11"/>
          <p:cNvGraphicFramePr>
            <a:graphicFrameLocks noChangeAspect="1"/>
          </p:cNvGraphicFramePr>
          <p:nvPr/>
        </p:nvGraphicFramePr>
        <p:xfrm>
          <a:off x="6357938" y="2571750"/>
          <a:ext cx="5715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2" name="Формула" r:id="rId22" imgW="266469" imgH="431425" progId="Equation.3">
                  <p:embed/>
                </p:oleObj>
              </mc:Choice>
              <mc:Fallback>
                <p:oleObj name="Формула" r:id="rId22" imgW="266469" imgH="431425" progId="Equation.3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8" y="2571750"/>
                        <a:ext cx="571500" cy="922338"/>
                      </a:xfrm>
                      <a:prstGeom prst="rect">
                        <a:avLst/>
                      </a:prstGeom>
                      <a:solidFill>
                        <a:srgbClr val="FFFFCC">
                          <a:alpha val="50195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15"/>
          <p:cNvGraphicFramePr>
            <a:graphicFrameLocks noChangeAspect="1"/>
          </p:cNvGraphicFramePr>
          <p:nvPr/>
        </p:nvGraphicFramePr>
        <p:xfrm>
          <a:off x="6500813" y="571500"/>
          <a:ext cx="42862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3" name="Формула" r:id="rId24" imgW="164957" imgH="393359" progId="Equation.3">
                  <p:embed/>
                </p:oleObj>
              </mc:Choice>
              <mc:Fallback>
                <p:oleObj name="Формула" r:id="rId24" imgW="164957" imgH="393359" progId="Equation.3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13" y="571500"/>
                        <a:ext cx="428625" cy="1022350"/>
                      </a:xfrm>
                      <a:prstGeom prst="rect">
                        <a:avLst/>
                      </a:prstGeom>
                      <a:solidFill>
                        <a:srgbClr val="FFFFCC">
                          <a:alpha val="50195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13"/>
          <p:cNvGraphicFramePr>
            <a:graphicFrameLocks noChangeAspect="1"/>
          </p:cNvGraphicFramePr>
          <p:nvPr/>
        </p:nvGraphicFramePr>
        <p:xfrm>
          <a:off x="5715000" y="5853113"/>
          <a:ext cx="714375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4" name="Формула" r:id="rId26" imgW="279279" imgH="393529" progId="Equation.3">
                  <p:embed/>
                </p:oleObj>
              </mc:Choice>
              <mc:Fallback>
                <p:oleObj name="Формула" r:id="rId26" imgW="279279" imgH="393529" progId="Equation.3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853113"/>
                        <a:ext cx="714375" cy="1004887"/>
                      </a:xfrm>
                      <a:prstGeom prst="rect">
                        <a:avLst/>
                      </a:prstGeom>
                      <a:solidFill>
                        <a:srgbClr val="FFFFCC">
                          <a:alpha val="50195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14"/>
          <p:cNvGraphicFramePr>
            <a:graphicFrameLocks noChangeAspect="1"/>
          </p:cNvGraphicFramePr>
          <p:nvPr/>
        </p:nvGraphicFramePr>
        <p:xfrm>
          <a:off x="5929313" y="285750"/>
          <a:ext cx="42862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5" name="Формула" r:id="rId28" imgW="164957" imgH="393359" progId="Equation.3">
                  <p:embed/>
                </p:oleObj>
              </mc:Choice>
              <mc:Fallback>
                <p:oleObj name="Формула" r:id="rId28" imgW="164957" imgH="393359" progId="Equation.3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285750"/>
                        <a:ext cx="428625" cy="1022350"/>
                      </a:xfrm>
                      <a:prstGeom prst="rect">
                        <a:avLst/>
                      </a:prstGeom>
                      <a:solidFill>
                        <a:srgbClr val="FFFFCC">
                          <a:alpha val="50195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15"/>
          <p:cNvGraphicFramePr>
            <a:graphicFrameLocks noChangeAspect="1"/>
          </p:cNvGraphicFramePr>
          <p:nvPr/>
        </p:nvGraphicFramePr>
        <p:xfrm>
          <a:off x="3429000" y="214313"/>
          <a:ext cx="658813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6" name="Формула" r:id="rId30" imgW="253890" imgH="393529" progId="Equation.3">
                  <p:embed/>
                </p:oleObj>
              </mc:Choice>
              <mc:Fallback>
                <p:oleObj name="Формула" r:id="rId30" imgW="253890" imgH="393529" progId="Equation.3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14313"/>
                        <a:ext cx="658813" cy="1022350"/>
                      </a:xfrm>
                      <a:prstGeom prst="rect">
                        <a:avLst/>
                      </a:prstGeom>
                      <a:solidFill>
                        <a:srgbClr val="FFFFCC">
                          <a:alpha val="50195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16"/>
          <p:cNvGraphicFramePr>
            <a:graphicFrameLocks noChangeAspect="1"/>
          </p:cNvGraphicFramePr>
          <p:nvPr/>
        </p:nvGraphicFramePr>
        <p:xfrm>
          <a:off x="2214563" y="1214438"/>
          <a:ext cx="627062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7" name="Формула" r:id="rId32" imgW="241195" imgH="393529" progId="Equation.3">
                  <p:embed/>
                </p:oleObj>
              </mc:Choice>
              <mc:Fallback>
                <p:oleObj name="Формула" r:id="rId32" imgW="241195" imgH="393529" progId="Equation.3">
                  <p:embed/>
                  <p:pic>
                    <p:nvPicPr>
                      <p:cNvPr id="0" name="Picture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1214438"/>
                        <a:ext cx="627062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17"/>
          <p:cNvGraphicFramePr>
            <a:graphicFrameLocks noChangeAspect="1"/>
          </p:cNvGraphicFramePr>
          <p:nvPr/>
        </p:nvGraphicFramePr>
        <p:xfrm>
          <a:off x="2714625" y="500063"/>
          <a:ext cx="627063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8" name="Формула" r:id="rId34" imgW="241195" imgH="393529" progId="Equation.3">
                  <p:embed/>
                </p:oleObj>
              </mc:Choice>
              <mc:Fallback>
                <p:oleObj name="Формула" r:id="rId34" imgW="241195" imgH="393529" progId="Equation.3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500063"/>
                        <a:ext cx="627063" cy="1022350"/>
                      </a:xfrm>
                      <a:prstGeom prst="rect">
                        <a:avLst/>
                      </a:prstGeom>
                      <a:solidFill>
                        <a:srgbClr val="FFFFCC">
                          <a:alpha val="50195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18"/>
          <p:cNvGraphicFramePr>
            <a:graphicFrameLocks noChangeAspect="1"/>
          </p:cNvGraphicFramePr>
          <p:nvPr/>
        </p:nvGraphicFramePr>
        <p:xfrm>
          <a:off x="1857375" y="4857750"/>
          <a:ext cx="925513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9" name="Формула" r:id="rId36" imgW="355292" imgH="393359" progId="Equation.3">
                  <p:embed/>
                </p:oleObj>
              </mc:Choice>
              <mc:Fallback>
                <p:oleObj name="Формула" r:id="rId36" imgW="355292" imgH="393359" progId="Equation.3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4857750"/>
                        <a:ext cx="925513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19"/>
          <p:cNvGraphicFramePr>
            <a:graphicFrameLocks noChangeAspect="1"/>
          </p:cNvGraphicFramePr>
          <p:nvPr/>
        </p:nvGraphicFramePr>
        <p:xfrm>
          <a:off x="2428875" y="5500688"/>
          <a:ext cx="890588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0" name="Формула" r:id="rId38" imgW="342751" imgH="393529" progId="Equation.3">
                  <p:embed/>
                </p:oleObj>
              </mc:Choice>
              <mc:Fallback>
                <p:oleObj name="Формула" r:id="rId38" imgW="342751" imgH="393529" progId="Equation.3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5500688"/>
                        <a:ext cx="890588" cy="1022350"/>
                      </a:xfrm>
                      <a:prstGeom prst="rect">
                        <a:avLst/>
                      </a:prstGeom>
                      <a:solidFill>
                        <a:srgbClr val="FFFFCC">
                          <a:alpha val="50195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20"/>
          <p:cNvGraphicFramePr>
            <a:graphicFrameLocks noChangeAspect="1"/>
          </p:cNvGraphicFramePr>
          <p:nvPr/>
        </p:nvGraphicFramePr>
        <p:xfrm>
          <a:off x="3286125" y="5835650"/>
          <a:ext cx="922338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1" name="Формула" r:id="rId40" imgW="355292" imgH="393359" progId="Equation.3">
                  <p:embed/>
                </p:oleObj>
              </mc:Choice>
              <mc:Fallback>
                <p:oleObj name="Формула" r:id="rId40" imgW="355292" imgH="393359" progId="Equation.3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5835650"/>
                        <a:ext cx="922338" cy="1022350"/>
                      </a:xfrm>
                      <a:prstGeom prst="rect">
                        <a:avLst/>
                      </a:prstGeom>
                      <a:solidFill>
                        <a:srgbClr val="FFFFCC">
                          <a:alpha val="50195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21"/>
          <p:cNvGraphicFramePr>
            <a:graphicFrameLocks noChangeAspect="1"/>
          </p:cNvGraphicFramePr>
          <p:nvPr/>
        </p:nvGraphicFramePr>
        <p:xfrm>
          <a:off x="4283968" y="0"/>
          <a:ext cx="42862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2" name="Формула" r:id="rId42" imgW="164957" imgH="393359" progId="Equation.3">
                  <p:embed/>
                </p:oleObj>
              </mc:Choice>
              <mc:Fallback>
                <p:oleObj name="Формула" r:id="rId42" imgW="164957" imgH="393359" progId="Equation.3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0"/>
                        <a:ext cx="428625" cy="1022350"/>
                      </a:xfrm>
                      <a:prstGeom prst="rect">
                        <a:avLst/>
                      </a:prstGeom>
                      <a:solidFill>
                        <a:srgbClr val="FFFFCC">
                          <a:alpha val="50195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24"/>
          <p:cNvGraphicFramePr>
            <a:graphicFrameLocks noChangeAspect="1"/>
          </p:cNvGraphicFramePr>
          <p:nvPr/>
        </p:nvGraphicFramePr>
        <p:xfrm>
          <a:off x="7542213" y="3155950"/>
          <a:ext cx="1905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3" name="Формула" r:id="rId44" imgW="88707" imgH="164742" progId="Equation.3">
                  <p:embed/>
                </p:oleObj>
              </mc:Choice>
              <mc:Fallback>
                <p:oleObj name="Формула" r:id="rId44" imgW="88707" imgH="164742" progId="Equation.3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2213" y="3155950"/>
                        <a:ext cx="190500" cy="3524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22"/>
          <p:cNvGraphicFramePr>
            <a:graphicFrameLocks noChangeAspect="1"/>
          </p:cNvGraphicFramePr>
          <p:nvPr/>
        </p:nvGraphicFramePr>
        <p:xfrm>
          <a:off x="4500563" y="5143500"/>
          <a:ext cx="725487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4" name="Формула" r:id="rId46" imgW="279279" imgH="393529" progId="Equation.3">
                  <p:embed/>
                </p:oleObj>
              </mc:Choice>
              <mc:Fallback>
                <p:oleObj name="Формула" r:id="rId46" imgW="279279" imgH="393529" progId="Equation.3">
                  <p:embed/>
                  <p:pic>
                    <p:nvPicPr>
                      <p:cNvPr id="0" name="Picture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5143500"/>
                        <a:ext cx="725487" cy="1022350"/>
                      </a:xfrm>
                      <a:prstGeom prst="rect">
                        <a:avLst/>
                      </a:prstGeom>
                      <a:solidFill>
                        <a:srgbClr val="FFFFCC">
                          <a:alpha val="50195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25"/>
          <p:cNvGraphicFramePr>
            <a:graphicFrameLocks noChangeAspect="1"/>
          </p:cNvGraphicFramePr>
          <p:nvPr/>
        </p:nvGraphicFramePr>
        <p:xfrm>
          <a:off x="1857375" y="3643313"/>
          <a:ext cx="30162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5" name="Формула" r:id="rId48" imgW="139700" imgH="139700" progId="Equation.3">
                  <p:embed/>
                </p:oleObj>
              </mc:Choice>
              <mc:Fallback>
                <p:oleObj name="Формула" r:id="rId48" imgW="139700" imgH="139700" progId="Equation.3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3643313"/>
                        <a:ext cx="301625" cy="2984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25"/>
          <p:cNvGraphicFramePr>
            <a:graphicFrameLocks noChangeAspect="1"/>
          </p:cNvGraphicFramePr>
          <p:nvPr/>
        </p:nvGraphicFramePr>
        <p:xfrm>
          <a:off x="7500938" y="3643313"/>
          <a:ext cx="1277937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6" name="Формула" r:id="rId50" imgW="596641" imgH="203112" progId="Equation.3">
                  <p:embed/>
                </p:oleObj>
              </mc:Choice>
              <mc:Fallback>
                <p:oleObj name="Формула" r:id="rId50" imgW="596641" imgH="203112" progId="Equation.3">
                  <p:embed/>
                  <p:pic>
                    <p:nvPicPr>
                      <p:cNvPr id="0" name="Picture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0938" y="3643313"/>
                        <a:ext cx="1277937" cy="4333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26"/>
          <p:cNvGraphicFramePr>
            <a:graphicFrameLocks noChangeAspect="1"/>
          </p:cNvGraphicFramePr>
          <p:nvPr/>
        </p:nvGraphicFramePr>
        <p:xfrm>
          <a:off x="1776413" y="3227388"/>
          <a:ext cx="4365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7" name="Формула" r:id="rId52" imgW="203024" imgH="164957" progId="Equation.3">
                  <p:embed/>
                </p:oleObj>
              </mc:Choice>
              <mc:Fallback>
                <p:oleObj name="Формула" r:id="rId52" imgW="203024" imgH="164957" progId="Equation.3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413" y="3227388"/>
                        <a:ext cx="436562" cy="3524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Овал 12"/>
          <p:cNvSpPr/>
          <p:nvPr/>
        </p:nvSpPr>
        <p:spPr>
          <a:xfrm>
            <a:off x="2143125" y="3500438"/>
            <a:ext cx="180975" cy="1666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500313" y="2214563"/>
            <a:ext cx="180975" cy="1666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56" grpId="0" animBg="1"/>
      <p:bldP spid="57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13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514441"/>
          <a:ext cx="9144000" cy="52346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31841"/>
                <a:gridCol w="2964159"/>
                <a:gridCol w="3048000"/>
              </a:tblGrid>
              <a:tr h="1172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7030A0"/>
                          </a:solidFill>
                        </a:rPr>
                        <a:t>Через единичную окружность  (радиус равен 1)</a:t>
                      </a:r>
                    </a:p>
                    <a:p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Через произвольную окружность</a:t>
                      </a:r>
                    </a:p>
                    <a:p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Через прямоугольный треугольник (для острых углов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395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   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07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97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6334">
                <a:tc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97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97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0"/>
            <a:ext cx="64807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Определение тригонометрических функций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67544" y="1556792"/>
            <a:ext cx="2016224" cy="201622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347864" y="1484784"/>
            <a:ext cx="2016224" cy="201622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6200000">
            <a:off x="6516216" y="1556792"/>
            <a:ext cx="2088232" cy="1800200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>
            <a:endCxn id="5" idx="4"/>
          </p:cNvCxnSpPr>
          <p:nvPr/>
        </p:nvCxnSpPr>
        <p:spPr>
          <a:xfrm>
            <a:off x="1475656" y="1556792"/>
            <a:ext cx="0" cy="20162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95536" y="2492896"/>
            <a:ext cx="2520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355976" y="2060848"/>
            <a:ext cx="0" cy="14180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864382" y="1880034"/>
            <a:ext cx="122413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475656" y="2492896"/>
            <a:ext cx="151216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283968" y="2564904"/>
            <a:ext cx="151216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 flipH="1" flipV="1">
            <a:off x="3672694" y="1952042"/>
            <a:ext cx="13681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H="1" flipV="1">
            <a:off x="1475656" y="1772816"/>
            <a:ext cx="712843" cy="71284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352358" y="1776434"/>
            <a:ext cx="720080" cy="71284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00192" y="32129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8532440" y="32129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8532440" y="11967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7668344" y="32129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7308304" y="20608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8532440" y="22768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cxnSp>
        <p:nvCxnSpPr>
          <p:cNvPr id="35" name="Прямая соединительная линия 34"/>
          <p:cNvCxnSpPr>
            <a:stCxn id="56" idx="1"/>
          </p:cNvCxnSpPr>
          <p:nvPr/>
        </p:nvCxnSpPr>
        <p:spPr>
          <a:xfrm>
            <a:off x="5076056" y="1715617"/>
            <a:ext cx="0" cy="84928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 flipV="1">
            <a:off x="4744783" y="1384009"/>
            <a:ext cx="7237" cy="78485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1835696" y="2132856"/>
            <a:ext cx="72008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0800000">
            <a:off x="1475656" y="1772816"/>
            <a:ext cx="72008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55776" y="26369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547664" y="13407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1187624" y="26369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 flipV="1">
            <a:off x="3995936" y="26369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rot="10800000">
            <a:off x="3275856" y="2564904"/>
            <a:ext cx="10801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123728" y="148478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  (</a:t>
            </a:r>
            <a:r>
              <a:rPr lang="ru-RU" sz="2400" dirty="0" err="1" smtClean="0"/>
              <a:t>х;у</a:t>
            </a:r>
            <a:r>
              <a:rPr lang="ru-RU" sz="2400" dirty="0" smtClean="0"/>
              <a:t>)    </a:t>
            </a:r>
            <a:endParaRPr lang="ru-RU" sz="2400" dirty="0"/>
          </a:p>
        </p:txBody>
      </p:sp>
      <p:graphicFrame>
        <p:nvGraphicFramePr>
          <p:cNvPr id="100354" name="Object 2"/>
          <p:cNvGraphicFramePr>
            <a:graphicFrameLocks noChangeAspect="1"/>
          </p:cNvGraphicFramePr>
          <p:nvPr/>
        </p:nvGraphicFramePr>
        <p:xfrm>
          <a:off x="2339752" y="1772816"/>
          <a:ext cx="152400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Формула" r:id="rId3" imgW="152334" imgH="139639" progId="Equation.3">
                  <p:embed/>
                </p:oleObj>
              </mc:Choice>
              <mc:Fallback>
                <p:oleObj name="Формула" r:id="rId3" imgW="152334" imgH="139639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772816"/>
                        <a:ext cx="152400" cy="1428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5" name="Object 3"/>
          <p:cNvGraphicFramePr>
            <a:graphicFrameLocks noChangeAspect="1"/>
          </p:cNvGraphicFramePr>
          <p:nvPr/>
        </p:nvGraphicFramePr>
        <p:xfrm>
          <a:off x="1763688" y="2276872"/>
          <a:ext cx="288032" cy="214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Формула" r:id="rId5" imgW="152334" imgH="139639" progId="Equation.3">
                  <p:embed/>
                </p:oleObj>
              </mc:Choice>
              <mc:Fallback>
                <p:oleObj name="Формула" r:id="rId5" imgW="152334" imgH="139639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276872"/>
                        <a:ext cx="288032" cy="21488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6" name="Object 4"/>
          <p:cNvGraphicFramePr>
            <a:graphicFrameLocks noChangeAspect="1"/>
          </p:cNvGraphicFramePr>
          <p:nvPr/>
        </p:nvGraphicFramePr>
        <p:xfrm>
          <a:off x="7020272" y="3212976"/>
          <a:ext cx="288925" cy="21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Формула" r:id="rId6" imgW="152334" imgH="139639" progId="Equation.3">
                  <p:embed/>
                </p:oleObj>
              </mc:Choice>
              <mc:Fallback>
                <p:oleObj name="Формула" r:id="rId6" imgW="152334" imgH="139639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3212976"/>
                        <a:ext cx="288925" cy="2143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7" name="Object 5"/>
          <p:cNvGraphicFramePr>
            <a:graphicFrameLocks noChangeAspect="1"/>
          </p:cNvGraphicFramePr>
          <p:nvPr/>
        </p:nvGraphicFramePr>
        <p:xfrm>
          <a:off x="4572000" y="2348880"/>
          <a:ext cx="288925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Формула" r:id="rId7" imgW="152334" imgH="139639" progId="Equation.3">
                  <p:embed/>
                </p:oleObj>
              </mc:Choice>
              <mc:Fallback>
                <p:oleObj name="Формула" r:id="rId7" imgW="152334" imgH="139639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48880"/>
                        <a:ext cx="288925" cy="2143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5076056" y="148478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dirty="0" smtClean="0"/>
              <a:t>Р  (</a:t>
            </a:r>
            <a:r>
              <a:rPr lang="ru-RU" sz="2400" dirty="0" err="1" smtClean="0"/>
              <a:t>х;у</a:t>
            </a:r>
            <a:r>
              <a:rPr lang="ru-RU" sz="2400" dirty="0" smtClean="0"/>
              <a:t>)    </a:t>
            </a:r>
          </a:p>
        </p:txBody>
      </p:sp>
      <p:graphicFrame>
        <p:nvGraphicFramePr>
          <p:cNvPr id="100358" name="Object 6"/>
          <p:cNvGraphicFramePr>
            <a:graphicFrameLocks noChangeAspect="1"/>
          </p:cNvGraphicFramePr>
          <p:nvPr/>
        </p:nvGraphicFramePr>
        <p:xfrm>
          <a:off x="5292080" y="1772816"/>
          <a:ext cx="152400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Формула" r:id="rId8" imgW="152334" imgH="139639" progId="Equation.3">
                  <p:embed/>
                </p:oleObj>
              </mc:Choice>
              <mc:Fallback>
                <p:oleObj name="Формула" r:id="rId8" imgW="152334" imgH="139639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772816"/>
                        <a:ext cx="152400" cy="1428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5436096" y="27089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4427984" y="12687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graphicFrame>
        <p:nvGraphicFramePr>
          <p:cNvPr id="100359" name="Object 7"/>
          <p:cNvGraphicFramePr>
            <a:graphicFrameLocks noChangeAspect="1"/>
          </p:cNvGraphicFramePr>
          <p:nvPr/>
        </p:nvGraphicFramePr>
        <p:xfrm>
          <a:off x="3635896" y="3501008"/>
          <a:ext cx="1656184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Формула" r:id="rId9" imgW="647700" imgH="1651000" progId="Equation.3">
                  <p:embed/>
                </p:oleObj>
              </mc:Choice>
              <mc:Fallback>
                <p:oleObj name="Формула" r:id="rId9" imgW="647700" imgH="1651000" progId="Equation.3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501008"/>
                        <a:ext cx="1656184" cy="201622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0" name="Object 8"/>
          <p:cNvGraphicFramePr>
            <a:graphicFrameLocks noChangeAspect="1"/>
          </p:cNvGraphicFramePr>
          <p:nvPr/>
        </p:nvGraphicFramePr>
        <p:xfrm>
          <a:off x="6948264" y="3645024"/>
          <a:ext cx="1584176" cy="194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Формула" r:id="rId11" imgW="622300" imgH="1625600" progId="Equation.3">
                  <p:embed/>
                </p:oleObj>
              </mc:Choice>
              <mc:Fallback>
                <p:oleObj name="Формула" r:id="rId11" imgW="622300" imgH="1625600" progId="Equation.3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3645024"/>
                        <a:ext cx="1584176" cy="194421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1" name="Object 9"/>
          <p:cNvGraphicFramePr>
            <a:graphicFrameLocks noChangeAspect="1"/>
          </p:cNvGraphicFramePr>
          <p:nvPr/>
        </p:nvGraphicFramePr>
        <p:xfrm>
          <a:off x="395536" y="4077072"/>
          <a:ext cx="1693862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Формула" r:id="rId13" imgW="1104900" imgH="1028700" progId="Equation.3">
                  <p:embed/>
                </p:oleObj>
              </mc:Choice>
              <mc:Fallback>
                <p:oleObj name="Формула" r:id="rId13" imgW="1104900" imgH="1028700" progId="Equation.3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077072"/>
                        <a:ext cx="1693862" cy="14398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0" y="3717032"/>
            <a:ext cx="3347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Sin  = </a:t>
            </a:r>
            <a:r>
              <a:rPr lang="ru-RU" b="1" i="1" dirty="0" smtClean="0"/>
              <a:t> </a:t>
            </a:r>
            <a:r>
              <a:rPr lang="ru-RU" dirty="0" smtClean="0"/>
              <a:t>- ордината точки Р</a:t>
            </a:r>
            <a:r>
              <a:rPr lang="en-US" dirty="0" smtClean="0"/>
              <a:t> </a:t>
            </a:r>
            <a:r>
              <a:rPr lang="ru-RU" b="1" i="1" dirty="0" smtClean="0"/>
              <a:t>Со</a:t>
            </a:r>
            <a:r>
              <a:rPr lang="en-US" b="1" i="1" dirty="0" smtClean="0"/>
              <a:t>s</a:t>
            </a:r>
            <a:r>
              <a:rPr lang="ru-RU" b="1" i="1" dirty="0" smtClean="0"/>
              <a:t> </a:t>
            </a:r>
            <a:r>
              <a:rPr lang="en-US" b="1" i="1" dirty="0" smtClean="0"/>
              <a:t> =  </a:t>
            </a:r>
            <a:r>
              <a:rPr lang="ru-RU" dirty="0" err="1" smtClean="0"/>
              <a:t>х</a:t>
            </a:r>
            <a:r>
              <a:rPr lang="en-US" dirty="0" smtClean="0"/>
              <a:t> - </a:t>
            </a:r>
            <a:r>
              <a:rPr lang="ru-RU" dirty="0" smtClean="0"/>
              <a:t>абсцисса точки Р</a:t>
            </a:r>
            <a:endParaRPr lang="en-US" dirty="0" smtClean="0"/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467544" y="3790181"/>
          <a:ext cx="360040" cy="286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Формула" r:id="rId15" imgW="152334" imgH="139639" progId="Equation.3">
                  <p:embed/>
                </p:oleObj>
              </mc:Choice>
              <mc:Fallback>
                <p:oleObj name="Формула" r:id="rId15" imgW="152334" imgH="139639" progId="Equation.3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790181"/>
                        <a:ext cx="360040" cy="28689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539552" y="4077072"/>
          <a:ext cx="288032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Формула" r:id="rId17" imgW="152334" imgH="139639" progId="Equation.3">
                  <p:embed/>
                </p:oleObj>
              </mc:Choice>
              <mc:Fallback>
                <p:oleObj name="Формула" r:id="rId17" imgW="152334" imgH="139639" progId="Equation.3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077072"/>
                        <a:ext cx="288032" cy="28803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5589240"/>
            <a:ext cx="9144000" cy="126876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3968" y="3212976"/>
            <a:ext cx="48600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solidFill>
                  <a:schemeClr val="accent6">
                    <a:lumMod val="75000"/>
                  </a:schemeClr>
                </a:solidFill>
              </a:rPr>
              <a:t>Синусом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i="1" dirty="0" smtClean="0"/>
              <a:t>угла </a:t>
            </a:r>
            <a:r>
              <a:rPr lang="en-US" sz="2000" i="1" dirty="0" smtClean="0">
                <a:latin typeface="Symbol" pitchFamily="18" charset="2"/>
              </a:rPr>
              <a:t>a</a:t>
            </a:r>
            <a:r>
              <a:rPr lang="ru-RU" sz="2000" dirty="0" smtClean="0"/>
              <a:t> называется абсцисса точки единичной окружности, полученной при повороте точки (1;0) на угол </a:t>
            </a:r>
            <a:r>
              <a:rPr lang="en-US" sz="2000" dirty="0" smtClean="0">
                <a:latin typeface="Symbol" pitchFamily="18" charset="2"/>
              </a:rPr>
              <a:t>a</a:t>
            </a:r>
            <a:r>
              <a:rPr lang="ru-RU" sz="2000" dirty="0" smtClean="0"/>
              <a:t> радиан вокруг начала координат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1124744"/>
            <a:ext cx="51480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u="sng" dirty="0" smtClean="0">
                <a:solidFill>
                  <a:schemeClr val="accent6">
                    <a:lumMod val="75000"/>
                  </a:schemeClr>
                </a:solidFill>
              </a:rPr>
              <a:t>Косинусом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i="1" dirty="0" smtClean="0"/>
              <a:t>угла  </a:t>
            </a:r>
            <a:r>
              <a:rPr lang="en-US" sz="2000" i="1" dirty="0" smtClean="0">
                <a:latin typeface="Symbol" pitchFamily="18" charset="2"/>
              </a:rPr>
              <a:t>a</a:t>
            </a:r>
            <a:r>
              <a:rPr lang="ru-RU" sz="2000" dirty="0" smtClean="0"/>
              <a:t> называется ордината точки единичной окружности, полученной при повороте точки (1;0) на угол </a:t>
            </a:r>
            <a:r>
              <a:rPr lang="en-US" sz="2000" dirty="0" smtClean="0">
                <a:latin typeface="Symbol" pitchFamily="18" charset="2"/>
              </a:rPr>
              <a:t>a</a:t>
            </a:r>
            <a:r>
              <a:rPr lang="ru-RU" sz="2000" dirty="0" smtClean="0"/>
              <a:t> радиан вокруг начала координат.</a:t>
            </a:r>
            <a:endParaRPr lang="ru-RU" sz="2000" dirty="0"/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683568" y="2086606"/>
            <a:ext cx="2789312" cy="259228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324322" y="3140174"/>
            <a:ext cx="34563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51520" y="3356992"/>
            <a:ext cx="396044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19672" y="14847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923928" y="32849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14" name="Блок-схема: узел 13"/>
          <p:cNvSpPr/>
          <p:nvPr/>
        </p:nvSpPr>
        <p:spPr>
          <a:xfrm flipH="1">
            <a:off x="3131840" y="2564904"/>
            <a:ext cx="144016" cy="144016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>
            <a:stCxn id="14" idx="4"/>
          </p:cNvCxnSpPr>
          <p:nvPr/>
        </p:nvCxnSpPr>
        <p:spPr>
          <a:xfrm rot="5400000">
            <a:off x="2879812" y="3032956"/>
            <a:ext cx="648072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2051720" y="2636911"/>
            <a:ext cx="1152128" cy="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1331640" y="2780928"/>
          <a:ext cx="720080" cy="396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Формула" r:id="rId3" imgW="355138" imgH="177569" progId="Equation.3">
                  <p:embed/>
                </p:oleObj>
              </mc:Choice>
              <mc:Fallback>
                <p:oleObj name="Формула" r:id="rId3" imgW="355138" imgH="17756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780928"/>
                        <a:ext cx="720080" cy="39699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2339752" y="3501008"/>
          <a:ext cx="720080" cy="300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Формула" r:id="rId5" imgW="368300" imgH="139700" progId="Equation.3">
                  <p:embed/>
                </p:oleObj>
              </mc:Choice>
              <mc:Fallback>
                <p:oleObj name="Формула" r:id="rId5" imgW="368300" imgH="1397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501008"/>
                        <a:ext cx="720080" cy="30003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763688" y="33569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203848" y="23488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347864" y="29969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(1;0)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051720" y="3068960"/>
            <a:ext cx="3305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a</a:t>
            </a:r>
            <a:endParaRPr lang="ru-RU" dirty="0"/>
          </a:p>
        </p:txBody>
      </p:sp>
      <p:sp>
        <p:nvSpPr>
          <p:cNvPr id="21" name="Дуга 20"/>
          <p:cNvSpPr/>
          <p:nvPr/>
        </p:nvSpPr>
        <p:spPr>
          <a:xfrm>
            <a:off x="1619672" y="3068960"/>
            <a:ext cx="864096" cy="648072"/>
          </a:xfrm>
          <a:prstGeom prst="arc">
            <a:avLst>
              <a:gd name="adj1" fmla="val 16200000"/>
              <a:gd name="adj2" fmla="val 214302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301208"/>
            <a:ext cx="9144000" cy="15567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11" grpId="0"/>
      <p:bldP spid="12" grpId="0"/>
      <p:bldP spid="14" grpId="0" animBg="1"/>
      <p:bldP spid="22" grpId="0"/>
      <p:bldP spid="23" grpId="0"/>
      <p:bldP spid="17" grpId="0"/>
      <p:bldP spid="19" grpId="0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467544" y="1700808"/>
            <a:ext cx="2645296" cy="244827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ru-RU" dirty="0">
              <a:latin typeface="Symbol" pitchFamily="18" charset="2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 flipH="1" flipV="1">
            <a:off x="36290" y="2924150"/>
            <a:ext cx="34563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0" y="2852936"/>
            <a:ext cx="428396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1403648" y="2564904"/>
            <a:ext cx="34563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59832" y="28529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95936" y="24928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х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403648" y="10527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</a:t>
            </a:r>
            <a:endParaRPr lang="ru-RU" b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1619672" y="1340768"/>
            <a:ext cx="1656184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>
            <a:off x="1907704" y="2564904"/>
            <a:ext cx="360040" cy="504056"/>
          </a:xfrm>
          <a:prstGeom prst="arc">
            <a:avLst>
              <a:gd name="adj1" fmla="val 16200000"/>
              <a:gd name="adj2" fmla="val 14116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195736" y="2420888"/>
            <a:ext cx="3305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Symbol" pitchFamily="18" charset="2"/>
              </a:rPr>
              <a:t>a</a:t>
            </a:r>
            <a:endParaRPr lang="ru-RU" b="1" dirty="0">
              <a:latin typeface="Symbol" pitchFamily="18" charset="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3848" y="980728"/>
            <a:ext cx="10801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А(1</a:t>
            </a:r>
            <a:r>
              <a:rPr lang="ru-RU" sz="2000" b="1" dirty="0" smtClean="0"/>
              <a:t>;у</a:t>
            </a:r>
            <a:r>
              <a:rPr lang="ru-RU" sz="2000" b="1" baseline="-25000" dirty="0" smtClean="0"/>
              <a:t>А</a:t>
            </a:r>
            <a:r>
              <a:rPr lang="ru-RU" sz="2000" b="1" dirty="0" smtClean="0"/>
              <a:t> )</a:t>
            </a:r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131840" y="242088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</a:t>
            </a:r>
            <a:r>
              <a:rPr lang="ru-RU" sz="2800" baseline="-25000" dirty="0" smtClean="0"/>
              <a:t>0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5076056" y="1340768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А       -   ось тангенсов</a:t>
            </a:r>
          </a:p>
          <a:p>
            <a:endParaRPr lang="ru-RU" dirty="0" smtClean="0"/>
          </a:p>
          <a:p>
            <a:r>
              <a:rPr lang="ru-RU" dirty="0" smtClean="0"/>
              <a:t>                 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364088" y="1340768"/>
            <a:ext cx="5258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Р</a:t>
            </a:r>
            <a:r>
              <a:rPr lang="ru-RU" baseline="-25000" dirty="0" smtClean="0"/>
              <a:t>0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5148064" y="1772816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         ‖  ОУ             </a:t>
            </a:r>
            <a:r>
              <a:rPr lang="ru-RU" baseline="-25000" dirty="0" smtClean="0"/>
              <a:t>     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5472100" y="19528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5616116" y="19528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5292080" y="177281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</a:t>
            </a:r>
            <a:r>
              <a:rPr lang="ru-RU" baseline="-25000" dirty="0" smtClean="0"/>
              <a:t>0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5220072" y="234888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5372472" y="250128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5220072" y="2708920"/>
          <a:ext cx="1872208" cy="98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Формула" r:id="rId3" imgW="774364" imgH="393529" progId="Equation.3">
                  <p:embed/>
                </p:oleObj>
              </mc:Choice>
              <mc:Fallback>
                <p:oleObj name="Формула" r:id="rId3" imgW="774364" imgH="39352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2708920"/>
                        <a:ext cx="1872208" cy="9801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3275856" y="4653136"/>
          <a:ext cx="144060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Формула" r:id="rId5" imgW="571252" imgH="215806" progId="Equation.3">
                  <p:embed/>
                </p:oleObj>
              </mc:Choice>
              <mc:Fallback>
                <p:oleObj name="Формула" r:id="rId5" imgW="571252" imgH="215806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653136"/>
                        <a:ext cx="1440607" cy="5746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0" y="4797152"/>
            <a:ext cx="363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 общему определению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4860032" y="4653136"/>
            <a:ext cx="4283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ордината соответствующей точки оси   тангенсов 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3923928" y="3861048"/>
            <a:ext cx="4752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solidFill>
                  <a:schemeClr val="accent6">
                    <a:lumMod val="75000"/>
                  </a:schemeClr>
                </a:solidFill>
              </a:rPr>
              <a:t>Тангенсом угла</a:t>
            </a:r>
            <a:r>
              <a:rPr lang="en-US" sz="2000" u="sng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2000" b="1" u="sng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a </a:t>
            </a:r>
            <a:r>
              <a:rPr lang="en-US" sz="2000" u="sng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Calibri" pitchFamily="34" charset="0"/>
              </a:rPr>
              <a:t>называется отношение синуса угла </a:t>
            </a:r>
            <a:r>
              <a:rPr lang="en-US" sz="2000" b="1" dirty="0" smtClean="0">
                <a:solidFill>
                  <a:srgbClr val="0070C0"/>
                </a:solidFill>
                <a:latin typeface="Symbol" pitchFamily="18" charset="2"/>
              </a:rPr>
              <a:t>a</a:t>
            </a:r>
            <a:r>
              <a:rPr lang="en-US" sz="2000" dirty="0" smtClean="0">
                <a:solidFill>
                  <a:srgbClr val="0070C0"/>
                </a:solidFill>
                <a:latin typeface="Symbol" pitchFamily="18" charset="2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Symbol" pitchFamily="18" charset="2"/>
              </a:rPr>
              <a:t>  </a:t>
            </a:r>
            <a:r>
              <a:rPr lang="ru-RU" sz="2000" dirty="0" smtClean="0">
                <a:solidFill>
                  <a:srgbClr val="0070C0"/>
                </a:solidFill>
                <a:latin typeface="Calibri" pitchFamily="34" charset="0"/>
              </a:rPr>
              <a:t>к его косинусу</a:t>
            </a:r>
            <a:endParaRPr lang="ru-RU" sz="2000" dirty="0" smtClean="0">
              <a:solidFill>
                <a:srgbClr val="0070C0"/>
              </a:solidFill>
              <a:latin typeface="Symbol" pitchFamily="18" charset="2"/>
            </a:endParaRPr>
          </a:p>
          <a:p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30" name="Picture 2" descr="C:\Documents and Settings\USER\Мои документы\рисунок13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517232"/>
            <a:ext cx="9144000" cy="134076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770" decel="100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770" decel="100000"/>
                                        <p:tgtEl>
                                          <p:spTgt spid="409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5" dur="77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5" grpId="0" animBg="1"/>
      <p:bldP spid="16" grpId="0"/>
      <p:bldP spid="17" grpId="0"/>
      <p:bldP spid="18" grpId="0"/>
      <p:bldP spid="21" grpId="0"/>
      <p:bldP spid="22" grpId="0"/>
      <p:bldP spid="23" grpId="0"/>
      <p:bldP spid="32" grpId="0"/>
      <p:bldP spid="38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pmat-000016-Funkciya-Grafik-funkcii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pmat-000016-Funkciya-Grafik-funkcii</Template>
  <TotalTime>499</TotalTime>
  <Words>650</Words>
  <Application>Microsoft Office PowerPoint</Application>
  <PresentationFormat>Экран (4:3)</PresentationFormat>
  <Paragraphs>256</Paragraphs>
  <Slides>38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0" baseType="lpstr">
      <vt:lpstr>pmat-000016-Funkciya-Grafik-funkcii</vt:lpstr>
      <vt:lpstr>Формула</vt:lpstr>
      <vt:lpstr>Тригонометрия на ЕГЭ</vt:lpstr>
      <vt:lpstr>ОГЛАВЛЕНИЕ</vt:lpstr>
      <vt:lpstr>ОГЛАВЛЕНИЕ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Свойства тригонометрических функций </vt:lpstr>
      <vt:lpstr>Презентация PowerPoint</vt:lpstr>
      <vt:lpstr>Презентация PowerPoint</vt:lpstr>
      <vt:lpstr>Презентация PowerPoint</vt:lpstr>
      <vt:lpstr>Формулы решения уравнений sinx =а,  cosx = а, tg х=а.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Введение вспомогательного угла</vt:lpstr>
      <vt:lpstr>5. Преобразование произведения в сумму.</vt:lpstr>
      <vt:lpstr>6. Универсальная подстановка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Интернет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Тригонометрия на ЕГЭ</dc:title>
  <dc:creator>Вера</dc:creator>
  <cp:lastModifiedBy>Любовь Валентиновна</cp:lastModifiedBy>
  <cp:revision>60</cp:revision>
  <dcterms:created xsi:type="dcterms:W3CDTF">2013-03-02T07:24:03Z</dcterms:created>
  <dcterms:modified xsi:type="dcterms:W3CDTF">2013-03-12T12:54:57Z</dcterms:modified>
</cp:coreProperties>
</file>