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0"/>
  </p:notesMasterIdLst>
  <p:sldIdLst>
    <p:sldId id="256" r:id="rId5"/>
    <p:sldId id="260" r:id="rId6"/>
    <p:sldId id="257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66D4C-3F86-4F84-91E3-01435979480C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0504C-A3D3-4986-8F7D-C43C1DCF8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0504C-A3D3-4986-8F7D-C43C1DCF83F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>
            <a:lvl1pPr>
              <a:defRPr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0305"/>
            <a:ext cx="4040188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65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84" y="571480"/>
            <a:ext cx="640081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14" y="1600200"/>
            <a:ext cx="74723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5F26-DA64-4D27-9D2D-D1B6044C96BB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200" kern="1200" dirty="0"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79000"/>
                </a:schemeClr>
              </a:gs>
            </a:gsLst>
            <a:lin ang="5400000" scaled="0"/>
            <a:tileRect/>
          </a:gradFill>
          <a:effectLst>
            <a:outerShdw blurRad="241300" dist="38100" dir="5400000" rotWithShape="0">
              <a:schemeClr val="bg2">
                <a:lumMod val="10000"/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130425"/>
            <a:ext cx="8143932" cy="1470025"/>
          </a:xfrm>
        </p:spPr>
        <p:txBody>
          <a:bodyPr/>
          <a:lstStyle/>
          <a:p>
            <a:r>
              <a:rPr sz="40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Мастер </a:t>
            </a: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–</a:t>
            </a:r>
            <a:r>
              <a:rPr sz="40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класс по изготовлению панно "Земляничное настроение"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36" y="142852"/>
            <a:ext cx="6072230" cy="1285884"/>
          </a:xfrm>
        </p:spPr>
        <p:txBody>
          <a:bodyPr>
            <a:normAutofit fontScale="62500" lnSpcReduction="20000"/>
          </a:bodyPr>
          <a:lstStyle/>
          <a:p>
            <a:r>
              <a:rPr lang="ru-RU" sz="2600" dirty="0" smtClean="0"/>
              <a:t>Муниципальное бюджетное образовательное учреждение</a:t>
            </a:r>
          </a:p>
          <a:p>
            <a:r>
              <a:rPr lang="ru-RU" sz="2600" dirty="0" smtClean="0"/>
              <a:t>дополнительного образования детей</a:t>
            </a:r>
          </a:p>
          <a:p>
            <a:r>
              <a:rPr lang="ru-RU" sz="2600" dirty="0" smtClean="0"/>
              <a:t>Дом детского творчества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12144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 проекту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«Квиллинг по мотивам хохломы»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3857628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Выполнили: коллективная работ                                                              учащихся творческого объединения                                                         </a:t>
            </a:r>
            <a:endParaRPr lang="ru-RU" sz="10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«Мастерим бумажный мир»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(5чел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.)</a:t>
            </a:r>
            <a:endParaRPr lang="ru-RU" sz="10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Руководитель: Сак Н.А.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6000768"/>
            <a:ext cx="11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2014 год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Серединки </a:t>
            </a:r>
            <a:r>
              <a:rPr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для цветов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071678"/>
            <a:ext cx="4038600" cy="4525963"/>
          </a:xfrm>
        </p:spPr>
        <p:txBody>
          <a:bodyPr/>
          <a:lstStyle/>
          <a:p>
            <a:r>
              <a:rPr lang="ru-RU" sz="2500" b="1" dirty="0" smtClean="0"/>
              <a:t>Нарезаем жёлтого  цвета полоски примерно 5 см. И поперёк нарезаем не до конца, чтобы при её скручивании получилась бахрома.  Скручиваем их в тугой ролл, расправляя бахрому.</a:t>
            </a:r>
            <a:endParaRPr lang="ru-RU" sz="2500" b="1" dirty="0"/>
          </a:p>
        </p:txBody>
      </p:sp>
      <p:pic>
        <p:nvPicPr>
          <p:cNvPr id="5" name="Содержимое 4" descr="D:\DISK_E\одарённые дети эксперемент\к проекту\imagesарп.jpe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00174"/>
            <a:ext cx="266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DISK_F\оригами2013-14\клубника Торцевой\IMG_67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643182"/>
            <a:ext cx="2921858" cy="188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DISK_F\оригами2013-14\клубника Торцевой\IMG_67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714884"/>
            <a:ext cx="2880669" cy="121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Цветы земляники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571612"/>
            <a:ext cx="3714776" cy="4525963"/>
          </a:xfrm>
        </p:spPr>
        <p:txBody>
          <a:bodyPr/>
          <a:lstStyle/>
          <a:p>
            <a:r>
              <a:rPr lang="ru-RU" sz="2500" b="1" dirty="0" smtClean="0"/>
              <a:t>Выкладываем детали форму «капля» белого цвета  и  серединки, склеиваем, получим красивые цветочки для клубничек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D:\DISK_F\оригами2013-14\клубника Торцевой\IMG_674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29289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DISK_F\оригами2013-14\клубника Торцевой\IMG_69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929066"/>
            <a:ext cx="32861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pc="30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Компановка панно</a:t>
            </a:r>
            <a:endParaRPr lang="ru-RU" b="1" spc="300" dirty="0">
              <a:ln w="1143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428736"/>
            <a:ext cx="3114668" cy="478634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/>
          </a:p>
          <a:p>
            <a:r>
              <a:rPr lang="ru-RU" sz="2000" b="1" dirty="0" smtClean="0"/>
              <a:t>   Красим </a:t>
            </a:r>
            <a:r>
              <a:rPr lang="ru-RU" sz="2000" b="1" dirty="0" smtClean="0"/>
              <a:t>фон </a:t>
            </a:r>
            <a:r>
              <a:rPr lang="ru-RU" sz="2000" b="1" dirty="0" smtClean="0"/>
              <a:t>  чёрным </a:t>
            </a:r>
            <a:r>
              <a:rPr lang="ru-RU" sz="2000" b="1" dirty="0" smtClean="0"/>
              <a:t>цветом и после высыхания размещаем все детали на </a:t>
            </a:r>
            <a:r>
              <a:rPr lang="ru-RU" sz="2000" b="1" dirty="0" smtClean="0"/>
              <a:t>поверхности.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Приклеиваем 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все </a:t>
            </a:r>
            <a:r>
              <a:rPr lang="ru-RU" sz="2000" b="1" dirty="0" smtClean="0"/>
              <a:t>детали. </a:t>
            </a:r>
            <a:endParaRPr lang="ru-RU" sz="2000" b="1" dirty="0"/>
          </a:p>
        </p:txBody>
      </p:sp>
      <p:pic>
        <p:nvPicPr>
          <p:cNvPr id="5" name="Содержимое 4" descr="D:\DISK_F\оригами2013-14\клубника Торцевой\IMG_6949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00174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071942"/>
            <a:ext cx="36433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Разживка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Делаем </a:t>
            </a:r>
            <a:r>
              <a:rPr lang="ru-RU" sz="2000" b="1" dirty="0" err="1" smtClean="0"/>
              <a:t>разживку</a:t>
            </a:r>
            <a:r>
              <a:rPr lang="ru-RU" sz="2000" b="1" dirty="0" smtClean="0"/>
              <a:t> </a:t>
            </a:r>
            <a:r>
              <a:rPr lang="ru-RU" sz="2000" b="1" dirty="0" smtClean="0"/>
              <a:t>травкой. Нарезаем полоски зелёного цвета нужной длинны, склеиваем их как показано на фото и закручиваем не много с одного края. Дополняем панно изготовленными деталями.</a:t>
            </a:r>
            <a:endParaRPr lang="ru-RU" sz="2000" b="1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 rot="16200000">
            <a:off x="2396521" y="1103885"/>
            <a:ext cx="1500198" cy="21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 rot="5400000">
            <a:off x="1215150" y="2713884"/>
            <a:ext cx="1719134" cy="229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DISK_F\оригами2013-14\клубника Торцевой\IMG_7155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803915" y="4268391"/>
            <a:ext cx="1893096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Панно «Земляничное настроение» под хохлому.</a:t>
            </a:r>
            <a:br>
              <a:rPr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D:\DISK_F\оригами2013-14\клубника Торцевой\IMG_7343.JPG"/>
          <p:cNvPicPr>
            <a:picLocks noChangeAspect="1" noChangeArrowheads="1"/>
          </p:cNvPicPr>
          <p:nvPr/>
        </p:nvPicPr>
        <p:blipFill>
          <a:blip r:embed="rId2"/>
          <a:srcRect t="1516" r="10219"/>
          <a:stretch>
            <a:fillRect/>
          </a:stretch>
        </p:blipFill>
        <p:spPr bwMode="auto">
          <a:xfrm>
            <a:off x="285720" y="2500306"/>
            <a:ext cx="5143536" cy="4232023"/>
          </a:xfrm>
          <a:prstGeom prst="round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500694" y="1214422"/>
            <a:ext cx="24288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Ветка плавно изогнулась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И колечком завернулась.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Рядом с листиком трехпалым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Земляника цветом алым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Засияла, поднялась,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Сладким соком налилась.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А трава, как бахрома,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Золотая хохлома!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Хохлома, хохлома,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Наше чудо дивное,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На работу вы взгляните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Красота невиданная.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714356"/>
            <a:ext cx="6400816" cy="846158"/>
          </a:xfrm>
        </p:spPr>
        <p:txBody>
          <a:bodyPr/>
          <a:lstStyle/>
          <a:p>
            <a:r>
              <a:rPr b="1" spc="30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Потребность</a:t>
            </a:r>
            <a:br>
              <a:rPr b="1" spc="30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b="1" spc="300" dirty="0">
              <a:ln w="1143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43050"/>
            <a:ext cx="7472386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2700" b="1" dirty="0" smtClean="0"/>
              <a:t>Детям интересно всё новое и необычное. Они любят фантазировать, экспериментировать, творить.  Учащимся  творческого объединения «Мастерим  бумажный мир», закончив обучение по краткосрочному образовательному проекту «Использование народных мотивов в бумаготворчестве», пришла идея сделать поделку техникой работы с бумагой квиллинг с использованием мотивов хохломской росписи. Эта работа должна быть красивой и необычной, что бы её можно было выставить на конкурс.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pc="30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Материалы</a:t>
            </a:r>
            <a:endParaRPr lang="ru-RU" b="1" spc="300" dirty="0">
              <a:ln w="1143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357298"/>
            <a:ext cx="5929354" cy="240030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Бумага цветная тонированная красного и зелёного (три оттенка) цветов для квиллинга.</a:t>
            </a:r>
          </a:p>
          <a:p>
            <a:pPr>
              <a:buNone/>
            </a:pPr>
            <a:r>
              <a:rPr lang="ru-RU" dirty="0" smtClean="0"/>
              <a:t>      Если бумаги для квиллинга нет, можно из листов полоски нарезать самостоятельно.</a:t>
            </a:r>
          </a:p>
          <a:p>
            <a:r>
              <a:rPr lang="ru-RU" dirty="0" smtClean="0"/>
              <a:t> Жёлтая бумага тонированная.  </a:t>
            </a:r>
          </a:p>
          <a:p>
            <a:r>
              <a:rPr lang="ru-RU" dirty="0" smtClean="0"/>
              <a:t> Бумага белая для печати.</a:t>
            </a:r>
          </a:p>
          <a:p>
            <a:r>
              <a:rPr lang="ru-RU" dirty="0" smtClean="0"/>
              <a:t> Краска гуашевая чёрная.</a:t>
            </a:r>
          </a:p>
          <a:p>
            <a:r>
              <a:rPr lang="ru-RU" dirty="0" smtClean="0"/>
              <a:t> Рамка деревянная. </a:t>
            </a:r>
          </a:p>
          <a:p>
            <a:endParaRPr lang="ru-RU" dirty="0"/>
          </a:p>
        </p:txBody>
      </p:sp>
      <p:pic>
        <p:nvPicPr>
          <p:cNvPr id="5" name="Рисунок 4" descr="D:\DISK_E\одарённые дети эксперемент\к проекту\imagesпр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857628"/>
            <a:ext cx="1368893" cy="88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DISK_E\одарённые дети эксперемент\к проекту\пирп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929066"/>
            <a:ext cx="1336864" cy="86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DISK_E\одарённые дети эксперемент\к проекту\ии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78619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DISK_E\одарённые дети эксперемент\к проекту\imagesарп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214818"/>
            <a:ext cx="1540199" cy="6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5286388"/>
            <a:ext cx="1439048" cy="95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5214950"/>
            <a:ext cx="1933317" cy="126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571480"/>
            <a:ext cx="6400816" cy="846158"/>
          </a:xfrm>
        </p:spPr>
        <p:txBody>
          <a:bodyPr/>
          <a:lstStyle/>
          <a:p>
            <a:r>
              <a:rPr b="1" spc="30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Инструменты и приспособления.</a:t>
            </a:r>
            <a:br>
              <a:rPr b="1" spc="30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b="1" spc="300" dirty="0">
              <a:ln w="1143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428736"/>
            <a:ext cx="5715040" cy="235745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Клей универсальный водостойкий.</a:t>
            </a:r>
          </a:p>
          <a:p>
            <a:r>
              <a:rPr lang="ru-RU" dirty="0" smtClean="0"/>
              <a:t> Ножницы.</a:t>
            </a:r>
          </a:p>
          <a:p>
            <a:r>
              <a:rPr lang="ru-RU" dirty="0" smtClean="0"/>
              <a:t> Кисть №3. </a:t>
            </a:r>
          </a:p>
          <a:p>
            <a:r>
              <a:rPr lang="ru-RU" dirty="0" smtClean="0"/>
              <a:t>Инструмент для закручивания полос в роллы.</a:t>
            </a:r>
          </a:p>
          <a:p>
            <a:r>
              <a:rPr lang="ru-RU" dirty="0" smtClean="0"/>
              <a:t>Зубочистки для нанесения клея на детали.</a:t>
            </a:r>
          </a:p>
          <a:p>
            <a:r>
              <a:rPr lang="ru-RU" dirty="0" smtClean="0"/>
              <a:t>Линейка для квиллинга.</a:t>
            </a:r>
          </a:p>
          <a:p>
            <a:r>
              <a:rPr lang="ru-RU" dirty="0" smtClean="0"/>
              <a:t>Карандаш простой и ластик.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786322"/>
            <a:ext cx="1428760" cy="168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857760"/>
            <a:ext cx="1357322" cy="168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3150387" y="5422118"/>
            <a:ext cx="1557339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5500702"/>
            <a:ext cx="1257815" cy="98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DISK_E\одарённые дети эксперемент\к проекту\рт.jpeg"/>
          <p:cNvPicPr/>
          <p:nvPr/>
        </p:nvPicPr>
        <p:blipFill>
          <a:blip r:embed="rId6">
            <a:lum bright="20000"/>
          </a:blip>
          <a:srcRect l="2589" t="8458" r="4734" b="6468"/>
          <a:stretch>
            <a:fillRect/>
          </a:stretch>
        </p:blipFill>
        <p:spPr bwMode="auto">
          <a:xfrm rot="5400000">
            <a:off x="5209797" y="4434277"/>
            <a:ext cx="2561968" cy="140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4143380"/>
            <a:ext cx="1071570" cy="109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133048"/>
            <a:ext cx="642942" cy="3724952"/>
          </a:xfrm>
        </p:spPr>
        <p:txBody>
          <a:bodyPr/>
          <a:lstStyle/>
          <a:p>
            <a:r>
              <a:rPr sz="2800" spc="30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  <a:br>
              <a:rPr sz="2800" spc="30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sz="2800" spc="30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br>
              <a:rPr sz="2800" spc="30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sz="2800" spc="30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</a:t>
            </a:r>
            <a:br>
              <a:rPr sz="2800" spc="30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sz="2800" spc="30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</a:t>
            </a:r>
            <a:br>
              <a:rPr sz="2800" spc="30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sz="2800" spc="30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  <a:br>
              <a:rPr sz="2800" spc="30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sz="2800" spc="30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br>
              <a:rPr sz="2800" spc="30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sz="2800" spc="30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 </a:t>
            </a:r>
            <a:br>
              <a:rPr sz="2800" spc="30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smtClean="0"/>
              <a:t/>
            </a:r>
            <a:br>
              <a:rPr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714356"/>
            <a:ext cx="7400948" cy="6429420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3400" b="1" u="sng" dirty="0" smtClean="0">
                <a:solidFill>
                  <a:schemeClr val="bg2">
                    <a:lumMod val="10000"/>
                  </a:schemeClr>
                </a:solidFill>
              </a:rPr>
              <a:t>При работе с кистью</a:t>
            </a:r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</a:p>
          <a:p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</a:rPr>
              <a:t>1.  Кисть  хранить в чехле, по окончанию работы убирать их в место.</a:t>
            </a:r>
          </a:p>
          <a:p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</a:rPr>
              <a:t>2. С кистью необходимо обращаться очень осторожно, не подносить их к лицу, хранить в коробках и пеналах. </a:t>
            </a:r>
          </a:p>
          <a:p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</a:rPr>
              <a:t>3. Кистью не размахиваться в разные стороны, иначе можно задеть рядом сидящего человека. </a:t>
            </a:r>
          </a:p>
          <a:p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</a:rPr>
              <a:t>4. Нельзя пользоваться кистью, у которой плохой кончик. </a:t>
            </a:r>
          </a:p>
          <a:p>
            <a:pPr algn="ctr"/>
            <a:r>
              <a:rPr lang="ru-RU" sz="3400" b="1" u="sng" dirty="0" smtClean="0">
                <a:solidFill>
                  <a:schemeClr val="bg2">
                    <a:lumMod val="10000"/>
                  </a:schemeClr>
                </a:solidFill>
              </a:rPr>
              <a:t>При работе с красками</a:t>
            </a:r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</a:rPr>
              <a:t>1. Баночки с красками и водой,  должны стоять с правой стороны (если левша - с левой).</a:t>
            </a:r>
          </a:p>
          <a:p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</a:rPr>
              <a:t>2. Использовать ветошь.</a:t>
            </a:r>
          </a:p>
          <a:p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</a:rPr>
              <a:t>3. Не допускать попадания краски на лицо и одежду.</a:t>
            </a:r>
          </a:p>
          <a:p>
            <a:pPr algn="ctr"/>
            <a:r>
              <a:rPr lang="ru-RU" sz="3400" b="1" u="sng" dirty="0" smtClean="0">
                <a:solidFill>
                  <a:schemeClr val="bg2">
                    <a:lumMod val="10000"/>
                  </a:schemeClr>
                </a:solidFill>
              </a:rPr>
              <a:t>При работе с ластиком</a:t>
            </a:r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</a:rPr>
              <a:t>1. Храните ластик  в нужном месте. </a:t>
            </a:r>
          </a:p>
          <a:p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</a:rPr>
              <a:t>2. Использовать по назначению,  не перекидывать по кабинету.</a:t>
            </a:r>
          </a:p>
          <a:p>
            <a:pPr algn="ctr"/>
            <a:r>
              <a:rPr lang="ru-RU" sz="3400" b="1" u="sng" dirty="0" smtClean="0">
                <a:solidFill>
                  <a:schemeClr val="bg2">
                    <a:lumMod val="10000"/>
                  </a:schemeClr>
                </a:solidFill>
              </a:rPr>
              <a:t>При работе с карандашом</a:t>
            </a:r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</a:p>
          <a:p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</a:rPr>
              <a:t>1. Использовать по назначению, не перекидывать по кабинету.</a:t>
            </a:r>
          </a:p>
          <a:p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</a:rPr>
              <a:t>2. Не размахивать, а иначе можно задеть рядом сидящего человека.</a:t>
            </a:r>
          </a:p>
          <a:p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</a:rPr>
              <a:t>3.После работы убирать на место.</a:t>
            </a:r>
          </a:p>
          <a:p>
            <a:pPr algn="ctr"/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400" b="1" u="sng" dirty="0" smtClean="0">
                <a:solidFill>
                  <a:schemeClr val="bg2">
                    <a:lumMod val="10000"/>
                  </a:schemeClr>
                </a:solidFill>
              </a:rPr>
              <a:t>При работе с инструментом для квиллинга</a:t>
            </a:r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</a:rPr>
              <a:t> 1. Хранить в специальной коробочке ручками вверх.</a:t>
            </a:r>
          </a:p>
          <a:p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</a:rPr>
              <a:t> 2. Не направлять острым концом на рядом сидящего человека.</a:t>
            </a:r>
          </a:p>
          <a:p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</a:rPr>
              <a:t> 3. Использовать по назначению, накручивать роллы.</a:t>
            </a:r>
          </a:p>
          <a:p>
            <a:pPr algn="ctr"/>
            <a:r>
              <a:rPr lang="ru-RU" sz="3400" b="1" u="sng" dirty="0" smtClean="0">
                <a:solidFill>
                  <a:schemeClr val="bg2">
                    <a:lumMod val="10000"/>
                  </a:schemeClr>
                </a:solidFill>
              </a:rPr>
              <a:t>При работе с ножницами</a:t>
            </a:r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</a:rPr>
              <a:t>1.Хранить в специальной коробке.</a:t>
            </a:r>
          </a:p>
          <a:p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</a:rPr>
              <a:t>2.Передавать закрытыми кольцами вперёд.</a:t>
            </a:r>
          </a:p>
          <a:p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</a:rPr>
              <a:t>3. На парту класть, сомкнув лезвия, острыми концами от себя.</a:t>
            </a:r>
          </a:p>
          <a:p>
            <a:r>
              <a:rPr lang="ru-RU" sz="3400" b="1" dirty="0" smtClean="0">
                <a:solidFill>
                  <a:schemeClr val="bg2">
                    <a:lumMod val="10000"/>
                  </a:schemeClr>
                </a:solidFill>
              </a:rPr>
              <a:t>4.Не держать ножницы концами вверх.</a:t>
            </a:r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1785926"/>
            <a:ext cx="8572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б</a:t>
            </a:r>
            <a:br>
              <a:rPr lang="ru-RU" sz="2600" b="1" dirty="0" smtClean="0">
                <a:solidFill>
                  <a:srgbClr val="C00000"/>
                </a:solidFill>
              </a:rPr>
            </a:br>
            <a:r>
              <a:rPr lang="ru-RU" sz="2600" b="1" dirty="0" smtClean="0">
                <a:solidFill>
                  <a:srgbClr val="C00000"/>
                </a:solidFill>
              </a:rPr>
              <a:t>е</a:t>
            </a:r>
            <a:br>
              <a:rPr lang="ru-RU" sz="2600" b="1" dirty="0" smtClean="0">
                <a:solidFill>
                  <a:srgbClr val="C00000"/>
                </a:solidFill>
              </a:rPr>
            </a:br>
            <a:r>
              <a:rPr lang="ru-RU" sz="2600" b="1" dirty="0" err="1" smtClean="0">
                <a:solidFill>
                  <a:srgbClr val="C00000"/>
                </a:solidFill>
              </a:rPr>
              <a:t>з</a:t>
            </a:r>
            <a:r>
              <a:rPr lang="ru-RU" sz="2600" b="1" dirty="0" smtClean="0">
                <a:solidFill>
                  <a:srgbClr val="C00000"/>
                </a:solidFill>
              </a:rPr>
              <a:t/>
            </a:r>
            <a:br>
              <a:rPr lang="ru-RU" sz="2600" b="1" dirty="0" smtClean="0">
                <a:solidFill>
                  <a:srgbClr val="C00000"/>
                </a:solidFill>
              </a:rPr>
            </a:br>
            <a:r>
              <a:rPr lang="ru-RU" sz="2600" b="1" dirty="0" smtClean="0">
                <a:solidFill>
                  <a:srgbClr val="C00000"/>
                </a:solidFill>
              </a:rPr>
              <a:t>о</a:t>
            </a:r>
            <a:br>
              <a:rPr lang="ru-RU" sz="2600" b="1" dirty="0" smtClean="0">
                <a:solidFill>
                  <a:srgbClr val="C00000"/>
                </a:solidFill>
              </a:rPr>
            </a:br>
            <a:r>
              <a:rPr lang="ru-RU" sz="2600" b="1" dirty="0" err="1" smtClean="0">
                <a:solidFill>
                  <a:srgbClr val="C00000"/>
                </a:solidFill>
              </a:rPr>
              <a:t>п</a:t>
            </a:r>
            <a:r>
              <a:rPr lang="ru-RU" sz="2600" b="1" dirty="0" smtClean="0">
                <a:solidFill>
                  <a:srgbClr val="C00000"/>
                </a:solidFill>
              </a:rPr>
              <a:t/>
            </a:r>
            <a:br>
              <a:rPr lang="ru-RU" sz="2600" b="1" dirty="0" smtClean="0">
                <a:solidFill>
                  <a:srgbClr val="C00000"/>
                </a:solidFill>
              </a:rPr>
            </a:br>
            <a:r>
              <a:rPr lang="ru-RU" sz="2600" b="1" dirty="0" smtClean="0">
                <a:solidFill>
                  <a:srgbClr val="C00000"/>
                </a:solidFill>
              </a:rPr>
              <a:t>а</a:t>
            </a:r>
            <a:br>
              <a:rPr lang="ru-RU" sz="2600" b="1" dirty="0" smtClean="0">
                <a:solidFill>
                  <a:srgbClr val="C00000"/>
                </a:solidFill>
              </a:rPr>
            </a:br>
            <a:r>
              <a:rPr lang="ru-RU" sz="2600" b="1" dirty="0" smtClean="0">
                <a:solidFill>
                  <a:srgbClr val="C00000"/>
                </a:solidFill>
              </a:rPr>
              <a:t>с</a:t>
            </a:r>
            <a:br>
              <a:rPr lang="ru-RU" sz="2600" b="1" dirty="0" smtClean="0">
                <a:solidFill>
                  <a:srgbClr val="C00000"/>
                </a:solidFill>
              </a:rPr>
            </a:br>
            <a:r>
              <a:rPr lang="ru-RU" sz="2600" b="1" dirty="0" err="1" smtClean="0">
                <a:solidFill>
                  <a:srgbClr val="C00000"/>
                </a:solidFill>
              </a:rPr>
              <a:t>н</a:t>
            </a:r>
            <a:r>
              <a:rPr lang="ru-RU" sz="2600" b="1" dirty="0" smtClean="0">
                <a:solidFill>
                  <a:srgbClr val="C00000"/>
                </a:solidFill>
              </a:rPr>
              <a:t/>
            </a:r>
            <a:br>
              <a:rPr lang="ru-RU" sz="2600" b="1" dirty="0" smtClean="0">
                <a:solidFill>
                  <a:srgbClr val="C00000"/>
                </a:solidFill>
              </a:rPr>
            </a:br>
            <a:r>
              <a:rPr lang="ru-RU" sz="2600" b="1" dirty="0" smtClean="0">
                <a:solidFill>
                  <a:srgbClr val="C00000"/>
                </a:solidFill>
              </a:rPr>
              <a:t>о</a:t>
            </a:r>
            <a:br>
              <a:rPr lang="ru-RU" sz="2600" b="1" dirty="0" smtClean="0">
                <a:solidFill>
                  <a:srgbClr val="C00000"/>
                </a:solidFill>
              </a:rPr>
            </a:br>
            <a:r>
              <a:rPr lang="ru-RU" sz="2600" b="1" dirty="0" smtClean="0">
                <a:solidFill>
                  <a:srgbClr val="C00000"/>
                </a:solidFill>
              </a:rPr>
              <a:t>с</a:t>
            </a:r>
            <a:br>
              <a:rPr lang="ru-RU" sz="2600" b="1" dirty="0" smtClean="0">
                <a:solidFill>
                  <a:srgbClr val="C00000"/>
                </a:solidFill>
              </a:rPr>
            </a:br>
            <a:r>
              <a:rPr lang="ru-RU" sz="2600" b="1" dirty="0" smtClean="0">
                <a:solidFill>
                  <a:srgbClr val="C00000"/>
                </a:solidFill>
              </a:rPr>
              <a:t>т</a:t>
            </a:r>
            <a:br>
              <a:rPr lang="ru-RU" sz="2600" b="1" dirty="0" smtClean="0">
                <a:solidFill>
                  <a:srgbClr val="C00000"/>
                </a:solidFill>
              </a:rPr>
            </a:br>
            <a:r>
              <a:rPr lang="ru-RU" sz="2600" b="1" dirty="0" smtClean="0">
                <a:solidFill>
                  <a:srgbClr val="C00000"/>
                </a:solidFill>
              </a:rPr>
              <a:t>и</a:t>
            </a:r>
            <a:endParaRPr lang="ru-RU" sz="2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Последовательность выполнения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71538" y="1643050"/>
            <a:ext cx="3109906" cy="4786346"/>
          </a:xfrm>
        </p:spPr>
        <p:txBody>
          <a:bodyPr>
            <a:normAutofit fontScale="77500" lnSpcReduction="20000"/>
          </a:bodyPr>
          <a:lstStyle/>
          <a:p>
            <a:r>
              <a:rPr lang="ru-RU" sz="3000" b="1" dirty="0" smtClean="0"/>
              <a:t>Сначала мы нарезаем полоски примерно 1,5 см. Цвета: три оттенка зелёного, красный и белый.</a:t>
            </a:r>
            <a:endParaRPr lang="en-US" sz="3000" b="1" dirty="0" smtClean="0"/>
          </a:p>
          <a:p>
            <a:r>
              <a:rPr lang="ru-RU" sz="3000" b="1" dirty="0" smtClean="0"/>
              <a:t>Дальше  полоски  закручиваем в ролы. С помощью линейки делаем их нужного размера и заклеиваем край</a:t>
            </a:r>
            <a:endParaRPr lang="en-US" sz="3000" b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428736"/>
            <a:ext cx="214314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DISK_E\одарённые дети эксперемент\к проекту\см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928934"/>
            <a:ext cx="214314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DISK_E\одарённые дети эксперемент\к проекту\арв.jpeg"/>
          <p:cNvPicPr/>
          <p:nvPr/>
        </p:nvPicPr>
        <p:blipFill>
          <a:blip r:embed="rId4"/>
          <a:srcRect l="3241" r="18567" b="21793"/>
          <a:stretch>
            <a:fillRect/>
          </a:stretch>
        </p:blipFill>
        <p:spPr bwMode="auto">
          <a:xfrm>
            <a:off x="5072066" y="4572008"/>
            <a:ext cx="22145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2428868"/>
            <a:ext cx="328611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Придаём роллам нужную форму. Красные роллы для ягод – форма «глаз». Зелёные роллы для листьев – форма «изогнутый глаз». Белые роллы для цветов – форма «капля»</a:t>
            </a:r>
            <a:endParaRPr lang="ru-RU" sz="2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D:\DISK_F\оригами2013-14\клубника Торцевой\IMG_6692.JPG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3929058" y="714356"/>
            <a:ext cx="378621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357166"/>
            <a:ext cx="6400816" cy="846158"/>
          </a:xfrm>
        </p:spPr>
        <p:txBody>
          <a:bodyPr/>
          <a:lstStyle/>
          <a:p>
            <a:r>
              <a:rPr b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Ягоды</a:t>
            </a:r>
            <a:endParaRPr lang="ru-RU" b="1" dirty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2143117"/>
            <a:ext cx="4038600" cy="2500329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Мы соединяем наши формы вместе, таким образом, как на фото. К ягодке приклеиваем зелёные хвостики – листочки.</a:t>
            </a:r>
            <a:endParaRPr lang="ru-RU" sz="2400" b="1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4714876" y="1285860"/>
            <a:ext cx="228601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5429256" y="3000372"/>
            <a:ext cx="181824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DISK_F\оригами2013-14\клубника Торцевой\IMG_67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429132"/>
            <a:ext cx="328614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</a:rPr>
              <a:t>Листочки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424262" cy="452596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Листочки выкладываем и склеиваем из форм, чередуя оттенки.</a:t>
            </a:r>
            <a:endParaRPr lang="ru-RU" sz="2400" b="1" dirty="0"/>
          </a:p>
        </p:txBody>
      </p:sp>
      <p:pic>
        <p:nvPicPr>
          <p:cNvPr id="5" name="Содержимое 4" descr="D:\DISK_F\оригами2013-14\клубника Торцевой\IMG_669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264320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DISK_F\оригами2013-14\клубника Торцевой\IMG_6740.JPG"/>
          <p:cNvPicPr/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2714612" y="4357694"/>
            <a:ext cx="3980001" cy="21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51676">
  <a:themeElements>
    <a:clrScheme name="8 март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A128CDB2-E3BB-4649-8DB8-8A568B6E5E86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3DE88507-060B-42D1-89C8-39E512EFE8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97C016-47AE-4F4B-97AA-4D87245A66A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TS010351676</Template>
  <TotalTime>0</TotalTime>
  <Words>707</Words>
  <Application>Microsoft Office PowerPoint</Application>
  <PresentationFormat>Экран (4:3)</PresentationFormat>
  <Paragraphs>92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TS010351676</vt:lpstr>
      <vt:lpstr>Мастер – класс по изготовлению панно "Земляничное настроение"</vt:lpstr>
      <vt:lpstr>Потребность </vt:lpstr>
      <vt:lpstr>Материалы</vt:lpstr>
      <vt:lpstr>Инструменты и приспособления. </vt:lpstr>
      <vt:lpstr>Т е х н и к а   </vt:lpstr>
      <vt:lpstr>Последовательность выполнения</vt:lpstr>
      <vt:lpstr>Слайд 7</vt:lpstr>
      <vt:lpstr>Ягоды</vt:lpstr>
      <vt:lpstr>Листочки</vt:lpstr>
      <vt:lpstr>Серединки для цветов</vt:lpstr>
      <vt:lpstr>Цветы земляники</vt:lpstr>
      <vt:lpstr>Компановка панно</vt:lpstr>
      <vt:lpstr>Разживка</vt:lpstr>
      <vt:lpstr>Панно «Земляничное настроение» под хохлому. </vt:lpstr>
      <vt:lpstr>Слайд 15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2014-03-28T10:47:51Z</dcterms:created>
  <dcterms:modified xsi:type="dcterms:W3CDTF">2014-04-08T11:35:19Z</dcterms:modified>
  <cp:category>Шаблон оформления к 8 Марта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TC103516769990</vt:lpwstr>
  </property>
</Properties>
</file>