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6" r:id="rId22"/>
    <p:sldId id="275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B13B8-2DE2-46D6-8591-5742BB318CCB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117C5-766B-4BA9-9CB9-D6BF49946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17C5-766B-4BA9-9CB9-D6BF49946E0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&#1041;&#1091;&#1084;&#1072;&#1075;&#1086;&#1082;&#1088;&#1091;&#1095;&#1077;&#1085;&#1080;&#1077;" TargetMode="External"/><Relationship Id="rId3" Type="http://schemas.openxmlformats.org/officeDocument/2006/relationships/hyperlink" Target="http://www.paperquillingart.com/" TargetMode="External"/><Relationship Id="rId7" Type="http://schemas.openxmlformats.org/officeDocument/2006/relationships/hyperlink" Target="http://www.by-hand.ru/item/view/19186" TargetMode="External"/><Relationship Id="rId2" Type="http://schemas.openxmlformats.org/officeDocument/2006/relationships/hyperlink" Target="http://community.livejournal.com/ru_quill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untiki.ru/page/about/" TargetMode="External"/><Relationship Id="rId11" Type="http://schemas.openxmlformats.org/officeDocument/2006/relationships/hyperlink" Target="http://school.xvatit.com/" TargetMode="External"/><Relationship Id="rId5" Type="http://schemas.openxmlformats.org/officeDocument/2006/relationships/hyperlink" Target="http://stranamasterov.ru/taxonomy/term/587" TargetMode="External"/><Relationship Id="rId10" Type="http://schemas.openxmlformats.org/officeDocument/2006/relationships/hyperlink" Target="http://ru.wikipedia.org/" TargetMode="External"/><Relationship Id="rId4" Type="http://schemas.openxmlformats.org/officeDocument/2006/relationships/hyperlink" Target="http://paper-studio.ru/gallery1.htm" TargetMode="External"/><Relationship Id="rId9" Type="http://schemas.openxmlformats.org/officeDocument/2006/relationships/hyperlink" Target="http://narodnoe-tvorchestvo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50019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33CC"/>
                </a:solidFill>
              </a:rPr>
              <a:t/>
            </a:r>
            <a:br>
              <a:rPr lang="en-US" sz="4000" b="1" dirty="0" smtClean="0">
                <a:solidFill>
                  <a:srgbClr val="0033CC"/>
                </a:solidFill>
              </a:rPr>
            </a:br>
            <a:r>
              <a:rPr lang="ru-RU" sz="4000" b="1" dirty="0" err="1" smtClean="0">
                <a:solidFill>
                  <a:srgbClr val="0033CC"/>
                </a:solidFill>
              </a:rPr>
              <a:t>Квиллинг</a:t>
            </a:r>
            <a:r>
              <a:rPr lang="ru-RU" sz="4000" b="1" dirty="0" smtClean="0">
                <a:solidFill>
                  <a:srgbClr val="0033CC"/>
                </a:solidFill>
              </a:rPr>
              <a:t> – искусство бумажной филиграни  для дизайна интерьера.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Автор составитель </a:t>
            </a:r>
            <a:endParaRPr lang="ru-RU" sz="1800" b="1" dirty="0" smtClean="0">
              <a:solidFill>
                <a:srgbClr val="0070C0"/>
              </a:solidFill>
            </a:endParaRPr>
          </a:p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Сак Наталья Александровна</a:t>
            </a:r>
          </a:p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педагог </a:t>
            </a:r>
            <a:r>
              <a:rPr lang="ru-RU" sz="1800" b="1" smtClean="0">
                <a:solidFill>
                  <a:srgbClr val="0070C0"/>
                </a:solidFill>
              </a:rPr>
              <a:t>дополнительного образования</a:t>
            </a:r>
          </a:p>
          <a:p>
            <a:pPr algn="r"/>
            <a:r>
              <a:rPr lang="ru-RU" sz="1800" b="1" smtClean="0">
                <a:solidFill>
                  <a:srgbClr val="0070C0"/>
                </a:solidFill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первой квалификационной категории</a:t>
            </a:r>
            <a:r>
              <a:rPr lang="ru-RU" sz="2000" b="1" dirty="0" smtClean="0"/>
              <a:t>.</a:t>
            </a: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928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МБОУ ДОД Дом детского творчества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г. Урень Нижегородской области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714" r="56983" b="4364"/>
          <a:stretch>
            <a:fillRect/>
          </a:stretch>
        </p:blipFill>
        <p:spPr bwMode="auto">
          <a:xfrm>
            <a:off x="857224" y="3643314"/>
            <a:ext cx="1357322" cy="2071702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r="9999" b="10447"/>
          <a:stretch>
            <a:fillRect/>
          </a:stretch>
        </p:blipFill>
        <p:spPr bwMode="auto">
          <a:xfrm>
            <a:off x="6521237" y="984232"/>
            <a:ext cx="1765540" cy="1373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Инструменты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5572164" cy="52864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       </a:t>
            </a:r>
            <a:r>
              <a:rPr lang="ru-RU" sz="2600" b="1" dirty="0" smtClean="0">
                <a:solidFill>
                  <a:srgbClr val="0033CC"/>
                </a:solidFill>
              </a:rPr>
              <a:t>Пинцет и ножницы.  Кончики должны быть острыми, точно совмещёнными. Для выполнения работ высокой точности. </a:t>
            </a:r>
            <a:r>
              <a:rPr lang="ru-RU" sz="2600" b="1" dirty="0" err="1" smtClean="0">
                <a:solidFill>
                  <a:srgbClr val="0033CC"/>
                </a:solidFill>
              </a:rPr>
              <a:t>Зазубринки</a:t>
            </a:r>
            <a:r>
              <a:rPr lang="ru-RU" sz="2600" b="1" dirty="0" smtClean="0">
                <a:solidFill>
                  <a:srgbClr val="0033CC"/>
                </a:solidFill>
              </a:rPr>
              <a:t> на конце нежелательны, т.к. могут оставлять следы на бумаге. Усилие при сжатии должно быть удобным для Ваших рук, обеспечивая надёжный захват с наименьшим давлением. Как и пинцет, должны иметь заострённые концы. Для максимально точной нарезки бахромы.(слайд)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33CC"/>
                </a:solidFill>
              </a:rPr>
              <a:t>        Клей и другие инструменты. Особых рекомендаций для клея нет. Однако он должен достаточно быстро высыхать и не оставлять следов. Попробуйте начать с ПВА или «Титана». При разметке будущей композиции понадобятся простейшие чертёжные инструменты: циркуль, линейка, карандаш. Существуют линейки с отверстиями разного диаметра, позволяющие создавать элементы точно заданного размера. Для этого скрученные спирали кладутся в отверстия линейки.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226" t="25807" r="3225" b="22580"/>
          <a:stretch>
            <a:fillRect/>
          </a:stretch>
        </p:blipFill>
        <p:spPr bwMode="auto">
          <a:xfrm rot="5400000">
            <a:off x="6893735" y="1321579"/>
            <a:ext cx="2071702" cy="1143008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</p:spPr>
      </p:pic>
      <p:pic>
        <p:nvPicPr>
          <p:cNvPr id="6" name="Picture 2" descr="C:\Documents and Settings\NATASHA\Рабочий стол\image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000372"/>
            <a:ext cx="2255481" cy="1071570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7" name="Picture 2" descr="F:\фото инструкц карта лотос\IMG_33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1214422"/>
            <a:ext cx="1285860" cy="1714480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143380"/>
            <a:ext cx="1785950" cy="1785950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41753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Особенности техники</a:t>
            </a:r>
            <a:br>
              <a:rPr lang="ru-RU" sz="3600" b="1" dirty="0" smtClean="0">
                <a:solidFill>
                  <a:srgbClr val="0033CC"/>
                </a:solidFill>
              </a:rPr>
            </a:b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357298"/>
            <a:ext cx="3929090" cy="51435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b="1" dirty="0" smtClean="0">
                <a:solidFill>
                  <a:srgbClr val="0033CC"/>
                </a:solidFill>
              </a:rPr>
              <a:t>Узкие полосы бумаги свиваются в плотные спирали.</a:t>
            </a:r>
          </a:p>
          <a:p>
            <a:pPr>
              <a:buNone/>
            </a:pPr>
            <a:r>
              <a:rPr lang="ru-RU" b="1" dirty="0" smtClean="0">
                <a:solidFill>
                  <a:srgbClr val="0033CC"/>
                </a:solidFill>
              </a:rPr>
              <a:t>       Получится плотная спираль, диаметр которой не будет превышать и сантиметра. Это и есть основа для последующего многообразия форм. Распустите спираль до нужного вам размера и сформируйте нужную фигуру. При этом не забудьте прихватить конец бумаги каплей клея. Освоив азы </a:t>
            </a:r>
            <a:r>
              <a:rPr lang="ru-RU" b="1" dirty="0" err="1" smtClean="0">
                <a:solidFill>
                  <a:srgbClr val="0033CC"/>
                </a:solidFill>
              </a:rPr>
              <a:t>квиллинга</a:t>
            </a:r>
            <a:r>
              <a:rPr lang="ru-RU" b="1" dirty="0" smtClean="0">
                <a:solidFill>
                  <a:srgbClr val="0033CC"/>
                </a:solidFill>
              </a:rPr>
              <a:t>, вы сможете придавать роллам практически любые формы, а также выполнять вмятины и сжатия.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5" name="Picture 2" descr="C:\Documents and Settings\NATASHA\Рабочий стол\квиллинг\image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1928826" cy="1289267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6" name="Picture 3" descr="C:\Documents and Settings\NATASHA\Рабочий стол\квиллинг\image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7" y="1571612"/>
            <a:ext cx="1928826" cy="1289268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7" name="Picture 2" descr="C:\Documents and Settings\NATASHA\Рабочий стол\квиллинг\image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7" y="2928934"/>
            <a:ext cx="1928826" cy="1289269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8" name="Picture 3" descr="C:\Documents and Settings\NATASHA\Рабочий стол\квиллинг\image0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7" y="2928934"/>
            <a:ext cx="1928826" cy="1289268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9" name="Picture 5" descr="C:\Documents and Settings\NATASHA\Рабочий стол\квиллинг\image0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4286256"/>
            <a:ext cx="2500330" cy="1671273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2288" y="5214950"/>
            <a:ext cx="5486400" cy="7143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Всего насчитывается порядка 30 основных элементов для </a:t>
            </a:r>
            <a:r>
              <a:rPr lang="ru-RU" dirty="0" err="1" smtClean="0">
                <a:solidFill>
                  <a:srgbClr val="0033CC"/>
                </a:solidFill>
              </a:rPr>
              <a:t>бумагокручения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Natasha\Desktop\35eb8600236c8d643de2b1db2047ec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3920499" cy="4113148"/>
          </a:xfrm>
          <a:prstGeom prst="rect">
            <a:avLst/>
          </a:prstGeom>
          <a:noFill/>
        </p:spPr>
      </p:pic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</p:spPr>
      </p:sp>
      <p:pic>
        <p:nvPicPr>
          <p:cNvPr id="1029" name="Picture 5" descr="D:\DISK_E\квиллинг\основные-части-квиллин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00108"/>
            <a:ext cx="3500462" cy="41005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4210080" cy="505461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       </a:t>
            </a:r>
            <a:r>
              <a:rPr lang="ru-RU" b="1" dirty="0" smtClean="0">
                <a:solidFill>
                  <a:srgbClr val="0033CC"/>
                </a:solidFill>
              </a:rPr>
              <a:t>Из различных базовых элементов можно составить прекрасные композиции, панно, можно сделать вазы, шкатулки, подставки, которые украсят интерьер  как дома, так и офиса. Согласитесь, такое произведение искусства – это замечательный сюрприз для любимой бабушки или мамы, а также оригинальное украшение для вашей квартиры. Так же это будет очень оригинальный подарок, который понравиться не только девушке, а всем.</a:t>
            </a:r>
          </a:p>
          <a:p>
            <a:endParaRPr lang="ru-RU" dirty="0"/>
          </a:p>
        </p:txBody>
      </p:sp>
      <p:pic>
        <p:nvPicPr>
          <p:cNvPr id="2050" name="Picture 2" descr="D:\DISK_E\квиллинг\1303043759_57f78f9752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500042"/>
            <a:ext cx="1924840" cy="1928826"/>
          </a:xfrm>
          <a:prstGeom prst="ellipse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2051" name="Picture 3" descr="D:\DISK_E\квиллинг\1303043965_4746091072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00042"/>
            <a:ext cx="1399071" cy="1857388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2052" name="Picture 4" descr="D:\DISK_E\квиллинг\81265467_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286256"/>
            <a:ext cx="1714512" cy="2098619"/>
          </a:xfrm>
          <a:prstGeom prst="flowChartAlternateProcess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2054" name="Picture 6" descr="D:\DISK_E\квиллинг\090e399bc7c0eda4fc738528e019cb6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286256"/>
            <a:ext cx="1404112" cy="2143778"/>
          </a:xfrm>
          <a:prstGeom prst="flowChartAlternateProcess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2055" name="Picture 7" descr="D:\DISK_E\квиллинг\Photo-484-400x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428868"/>
            <a:ext cx="3511484" cy="1643074"/>
          </a:xfrm>
          <a:prstGeom prst="ellipse">
            <a:avLst/>
          </a:prstGeom>
          <a:noFill/>
          <a:ln w="12700">
            <a:solidFill>
              <a:srgbClr val="0033CC"/>
            </a:solidFill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Поэтапное выполнение работы: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357430"/>
            <a:ext cx="4038600" cy="376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33CC"/>
                </a:solidFill>
              </a:rPr>
              <a:t>      </a:t>
            </a:r>
            <a:r>
              <a:rPr lang="ru-RU" sz="2000" b="1" dirty="0" smtClean="0">
                <a:solidFill>
                  <a:srgbClr val="0033CC"/>
                </a:solidFill>
              </a:rPr>
              <a:t>Делаем панно из цветов. </a:t>
            </a:r>
            <a:endParaRPr lang="en-US" sz="2000" b="1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33CC"/>
                </a:solidFill>
              </a:rPr>
              <a:t>     </a:t>
            </a:r>
            <a:r>
              <a:rPr lang="en-US" sz="2000" b="1" u="sng" dirty="0" smtClean="0">
                <a:solidFill>
                  <a:srgbClr val="0033CC"/>
                </a:solidFill>
              </a:rPr>
              <a:t> </a:t>
            </a:r>
            <a:r>
              <a:rPr lang="ru-RU" sz="2000" b="1" u="sng" dirty="0" smtClean="0">
                <a:solidFill>
                  <a:srgbClr val="0033CC"/>
                </a:solidFill>
              </a:rPr>
              <a:t>Шаг 1</a:t>
            </a:r>
            <a:r>
              <a:rPr lang="ru-RU" sz="2000" b="1" dirty="0" smtClean="0">
                <a:solidFill>
                  <a:srgbClr val="0033CC"/>
                </a:solidFill>
              </a:rPr>
              <a:t> Выбираем понравившиеся цветы. Подбираем цвет бумаги для всех элементов панно.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33CC"/>
                </a:solidFill>
              </a:rPr>
              <a:t>      </a:t>
            </a:r>
            <a:r>
              <a:rPr lang="ru-RU" sz="2000" b="1" u="sng" dirty="0" smtClean="0">
                <a:solidFill>
                  <a:srgbClr val="0033CC"/>
                </a:solidFill>
              </a:rPr>
              <a:t>Шаг 2</a:t>
            </a:r>
            <a:r>
              <a:rPr lang="ru-RU" sz="2000" b="1" dirty="0" smtClean="0">
                <a:solidFill>
                  <a:srgbClr val="0033CC"/>
                </a:solidFill>
              </a:rPr>
              <a:t> Изготавливаем цветы и другие элементы (Листья стебли, бутоны). </a:t>
            </a:r>
          </a:p>
          <a:p>
            <a:endParaRPr lang="ru-RU" dirty="0"/>
          </a:p>
        </p:txBody>
      </p:sp>
      <p:pic>
        <p:nvPicPr>
          <p:cNvPr id="3074" name="Picture 2" descr="D:\DISK_E\квиллинг\1-299x4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1357298"/>
            <a:ext cx="2143140" cy="2867077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256"/>
            <a:ext cx="2071702" cy="1644208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428721"/>
            <a:ext cx="1928826" cy="2571768"/>
          </a:xfrm>
          <a:prstGeom prst="flowChartAlternateProcess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</p:spPr>
      </p:pic>
      <p:pic>
        <p:nvPicPr>
          <p:cNvPr id="3079" name="Picture 7" descr="D:\DISK_F\оригами2012-13\IMG_44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071942"/>
            <a:ext cx="1500197" cy="1894780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 smtClean="0">
                <a:solidFill>
                  <a:srgbClr val="0033CC"/>
                </a:solidFill>
              </a:rPr>
              <a:t>Бахромчатые цветы без серединки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4429156" cy="50006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Отрезаем полоску цветной бумаги шириной 1 см и длиной как лист формата А4. </a:t>
            </a:r>
          </a:p>
          <a:p>
            <a:pPr>
              <a:buNone/>
            </a:pP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 Делаем на ней поперечные надрезы по всей длине глубиной примерно 8 мм  через каждые 1-1.5 мм. Получается бахрома с основанием шириною примерно 2 мм. Резать нужно аккуратно, чтобы не разрезать полоску на части. Готовую бахрому наматываем на специальный инструмент или зубочистку, как и в обычном </a:t>
            </a:r>
            <a:r>
              <a:rPr lang="ru-RU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квиллинге</a:t>
            </a: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 Аккуратно подклеиваем кончик и даём высохнуть клею. Получается бумажный  цилиндрик.</a:t>
            </a:r>
          </a:p>
          <a:p>
            <a:pPr>
              <a:buNone/>
            </a:pP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 Осторожно отгибаем наружу бахрому. Вот и получился пушистый цветок.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5" descr="C:\Documents and Settings\NATASHA\Рабочий стол\квиллинг\298e3fbbdf6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357298"/>
            <a:ext cx="1109661" cy="1556719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6" name="Picture 6" descr="C:\Documents and Settings\NATASHA\Рабочий стол\квиллинг\eef0edc8f9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1357298"/>
            <a:ext cx="1428760" cy="1544605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7" name="Picture 8" descr="C:\Documents and Settings\NATASHA\Рабочий стол\квиллинг\d7d544281b9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000372"/>
            <a:ext cx="1571636" cy="1571636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8" name="Picture 10" descr="C:\Documents and Settings\NATASHA\Рабочий стол\квиллинг\ceb4d20e92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3000372"/>
            <a:ext cx="1604948" cy="1522219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9" name="Picture 11" descr="C:\Documents and Settings\NATASHA\Рабочий стол\квиллинг\4876450256a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357694"/>
            <a:ext cx="1738330" cy="1597858"/>
          </a:xfrm>
          <a:prstGeom prst="ellipse">
            <a:avLst/>
          </a:prstGeom>
          <a:noFill/>
          <a:ln w="12700">
            <a:solidFill>
              <a:srgbClr val="0033CC"/>
            </a:solidFill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 smtClean="0">
                <a:solidFill>
                  <a:srgbClr val="0033CC"/>
                </a:solidFill>
              </a:rPr>
              <a:t>Бахромчатые цветы с серединкой</a:t>
            </a:r>
            <a:r>
              <a:rPr lang="ru-RU" sz="3600" b="1" dirty="0" smtClean="0">
                <a:solidFill>
                  <a:srgbClr val="0033CC"/>
                </a:solidFill>
              </a:rPr>
              <a:t/>
            </a:r>
            <a:br>
              <a:rPr lang="ru-RU" sz="3600" b="1" dirty="0" smtClean="0">
                <a:solidFill>
                  <a:srgbClr val="0033CC"/>
                </a:solidFill>
              </a:rPr>
            </a:b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357298"/>
            <a:ext cx="4071966" cy="51435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Во втором варианте так же нарезаем бахрому, а затем приклеиваем к ней обычную узкую полоску для </a:t>
            </a:r>
            <a:r>
              <a:rPr lang="ru-RU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квиллинга</a:t>
            </a: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(3мм) там, где основание «ворсинок» бахромы. Цвет узкой полоски подбираем таким, каким хотим сделать серединку  у  цветка. Накручиваем, начиная с конца узкой полоски. Из узкой полоски получается плоская серединка, а из бахромы — лепесточки. Подклеиваем кончик и даём высохнуть. Осталось только отогнуть лепестки.</a:t>
            </a:r>
          </a:p>
          <a:p>
            <a:endParaRPr lang="ru-RU" dirty="0"/>
          </a:p>
        </p:txBody>
      </p:sp>
      <p:pic>
        <p:nvPicPr>
          <p:cNvPr id="5" name="Picture 4" descr="C:\Documents and Settings\NATASHA\Рабочий стол\квиллинг\05198c9e076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1771650" cy="1504950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6" name="Picture 5" descr="C:\Documents and Settings\NATASHA\Рабочий стол\квиллинг\kwilling_4.gif"/>
          <p:cNvPicPr>
            <a:picLocks noChangeAspect="1" noChangeArrowheads="1"/>
          </p:cNvPicPr>
          <p:nvPr/>
        </p:nvPicPr>
        <p:blipFill>
          <a:blip r:embed="rId3"/>
          <a:srcRect l="27383"/>
          <a:stretch>
            <a:fillRect/>
          </a:stretch>
        </p:blipFill>
        <p:spPr bwMode="auto">
          <a:xfrm>
            <a:off x="2643174" y="1500174"/>
            <a:ext cx="1894497" cy="1685925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7" name="Picture 8" descr="C:\Documents and Settings\NATASHA\Рабочий стол\квиллинг\6f0538b7d1c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928934"/>
            <a:ext cx="1985963" cy="2104048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8" name="Picture 6" descr="C:\Documents and Settings\NATASHA\Рабочий стол\квиллинг\4c46f8300d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571876"/>
            <a:ext cx="2357454" cy="2260239"/>
          </a:xfrm>
          <a:prstGeom prst="ellipse">
            <a:avLst/>
          </a:prstGeom>
          <a:noFill/>
          <a:ln w="12700">
            <a:solidFill>
              <a:srgbClr val="0033CC"/>
            </a:solidFill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000108"/>
            <a:ext cx="4114800" cy="417530"/>
          </a:xfrm>
        </p:spPr>
        <p:txBody>
          <a:bodyPr>
            <a:noAutofit/>
          </a:bodyPr>
          <a:lstStyle/>
          <a:p>
            <a:r>
              <a:rPr lang="ru-RU" sz="3200" b="1" i="1" u="sng" dirty="0" smtClean="0">
                <a:solidFill>
                  <a:srgbClr val="0033CC"/>
                </a:solidFill>
              </a:rPr>
              <a:t>Розы.</a:t>
            </a:r>
            <a:r>
              <a:rPr lang="ru-RU" sz="3200" b="1" dirty="0" smtClean="0">
                <a:solidFill>
                  <a:srgbClr val="0033CC"/>
                </a:solidFill>
              </a:rPr>
              <a:t/>
            </a:r>
            <a:br>
              <a:rPr lang="ru-RU" sz="3200" b="1" dirty="0" smtClean="0">
                <a:solidFill>
                  <a:srgbClr val="0033CC"/>
                </a:solidFill>
              </a:rPr>
            </a:b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857232"/>
            <a:ext cx="4643470" cy="52689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Берем полоску шириной 1 см длинны формата А4. Загибаем «хвостик» на себя под углом 45 градусов. Далее делаем еще один косой загиб, но уже от себя.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Начинаем крутить розочку, для удобства держимся за хвостик. Не доходя до конца загиба, делаем следующий загиб от себя, захватывая уголок предыдущего. И продолжаем крутить нашу розочку. И так крутим, делая загибы от себя до конца полоски. Когда полоска закончится, приклеиваем ее к основанию розочки и ставим жирную каплю клея вокруг хвостика. После высыхания клея, отрезаем хвостики. </a:t>
            </a:r>
          </a:p>
          <a:p>
            <a:endParaRPr lang="ru-RU" sz="1800" b="1" dirty="0">
              <a:solidFill>
                <a:srgbClr val="0033CC"/>
              </a:solidFill>
            </a:endParaRPr>
          </a:p>
        </p:txBody>
      </p:sp>
      <p:pic>
        <p:nvPicPr>
          <p:cNvPr id="5" name="Picture 3" descr="C:\Documents and Settings\NATASHA\Рабочий стол\квиллинг\1330016077_4_640x4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271875"/>
            <a:ext cx="1357322" cy="1091602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6" name="Picture 4" descr="C:\Documents and Settings\NATASHA\Рабочий стол\квиллинг\1330016132_5_640x4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1285860"/>
            <a:ext cx="1571636" cy="1033776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7" name="Picture 6" descr="C:\Documents and Settings\NATASHA\Рабочий стол\квиллинг\1330016106_6_640x4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2500306"/>
            <a:ext cx="1571636" cy="1145756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8" name="Picture 7" descr="C:\Documents and Settings\NATASHA\Рабочий стол\квиллинг\1330016093_7_640x4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2428868"/>
            <a:ext cx="1285884" cy="1234327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9" name="Picture 8" descr="C:\Documents and Settings\NATASHA\Рабочий стол\квиллинг\1330016151_8_640x48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3786190"/>
            <a:ext cx="1285884" cy="1085624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10" name="Picture 9" descr="C:\Documents and Settings\NATASHA\Рабочий стол\квиллинг\1330016063_9_640x480.jpg"/>
          <p:cNvPicPr>
            <a:picLocks noChangeAspect="1" noChangeArrowheads="1"/>
          </p:cNvPicPr>
          <p:nvPr/>
        </p:nvPicPr>
        <p:blipFill>
          <a:blip r:embed="rId7" cstate="email"/>
          <a:srcRect r="736" b="14279"/>
          <a:stretch>
            <a:fillRect/>
          </a:stretch>
        </p:blipFill>
        <p:spPr bwMode="auto">
          <a:xfrm>
            <a:off x="6715140" y="3786190"/>
            <a:ext cx="1285884" cy="1071570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11" name="Picture 10" descr="C:\Documents and Settings\NATASHA\Рабочий стол\квиллинг\1330016112_10_640x48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628" y="4992319"/>
            <a:ext cx="1352560" cy="1195090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12" name="Picture 11" descr="C:\Documents and Settings\NATASHA\Рабочий стол\квиллинг\1316613275_rozy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00826" y="4929198"/>
            <a:ext cx="1714512" cy="1264332"/>
          </a:xfrm>
          <a:prstGeom prst="ellipse">
            <a:avLst/>
          </a:prstGeom>
          <a:noFill/>
          <a:ln w="12700">
            <a:solidFill>
              <a:srgbClr val="0033CC"/>
            </a:solidFill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3900486" cy="417530"/>
          </a:xfrm>
        </p:spPr>
        <p:txBody>
          <a:bodyPr>
            <a:normAutofit fontScale="90000"/>
          </a:bodyPr>
          <a:lstStyle/>
          <a:p>
            <a:r>
              <a:rPr lang="ru-RU" sz="3200" b="1" i="1" u="sng" dirty="0" smtClean="0">
                <a:solidFill>
                  <a:srgbClr val="0033CC"/>
                </a:solidFill>
              </a:rPr>
              <a:t>Листок.</a:t>
            </a:r>
            <a:r>
              <a:rPr lang="ru-RU" sz="3200" b="1" dirty="0" smtClean="0">
                <a:solidFill>
                  <a:srgbClr val="0033CC"/>
                </a:solidFill>
              </a:rPr>
              <a:t/>
            </a:r>
            <a:br>
              <a:rPr lang="ru-RU" sz="3200" b="1" dirty="0" smtClean="0">
                <a:solidFill>
                  <a:srgbClr val="0033CC"/>
                </a:solidFill>
              </a:rPr>
            </a:b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928670"/>
            <a:ext cx="453866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  </a:t>
            </a:r>
            <a:r>
              <a:rPr lang="ru-RU" sz="1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Скрутите ленту в ролл. Слегка распустите его. Зажмите его между большими и указательными пальцами, сожмите его сначала с двух сторон. Можно немного придать фигуре некую асимметрию. Сделайте несколько полу закрученных роллов для </a:t>
            </a:r>
            <a:r>
              <a:rPr lang="ru-RU" sz="18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разживки</a:t>
            </a:r>
            <a:r>
              <a:rPr lang="ru-RU" sz="1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1" dirty="0">
              <a:solidFill>
                <a:srgbClr val="0033CC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10000" contrast="10000"/>
          </a:blip>
          <a:srcRect l="29363" t="14492" r="5189" b="14858"/>
          <a:stretch>
            <a:fillRect/>
          </a:stretch>
        </p:blipFill>
        <p:spPr bwMode="auto">
          <a:xfrm>
            <a:off x="714348" y="1357298"/>
            <a:ext cx="2643206" cy="2143140"/>
          </a:xfrm>
          <a:prstGeom prst="ellipse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l="23333" t="12278" r="6666" b="16716"/>
          <a:stretch>
            <a:fillRect/>
          </a:stretch>
        </p:blipFill>
        <p:spPr bwMode="auto">
          <a:xfrm>
            <a:off x="714348" y="3643314"/>
            <a:ext cx="3000396" cy="2286016"/>
          </a:xfrm>
          <a:prstGeom prst="ellipse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 l="3267" t="7142" r="50991" b="3571"/>
          <a:stretch>
            <a:fillRect/>
          </a:stretch>
        </p:blipFill>
        <p:spPr bwMode="auto">
          <a:xfrm>
            <a:off x="4143372" y="4000504"/>
            <a:ext cx="2000264" cy="1785950"/>
          </a:xfrm>
          <a:prstGeom prst="round2Diag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 l="52276" t="7142" r="1982" b="3571"/>
          <a:stretch>
            <a:fillRect/>
          </a:stretch>
        </p:blipFill>
        <p:spPr bwMode="auto">
          <a:xfrm flipH="1">
            <a:off x="6357950" y="4000504"/>
            <a:ext cx="2000264" cy="1785950"/>
          </a:xfrm>
          <a:prstGeom prst="round2Diag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786" y="857232"/>
            <a:ext cx="7443814" cy="55721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33CC"/>
                </a:solidFill>
              </a:rPr>
              <a:t>     </a:t>
            </a:r>
            <a:r>
              <a:rPr lang="ru-RU" b="1" u="sng" dirty="0" smtClean="0">
                <a:solidFill>
                  <a:srgbClr val="0033CC"/>
                </a:solidFill>
              </a:rPr>
              <a:t>Шаг3</a:t>
            </a:r>
            <a:r>
              <a:rPr lang="ru-RU" b="1" dirty="0" smtClean="0">
                <a:solidFill>
                  <a:srgbClr val="0033CC"/>
                </a:solidFill>
              </a:rPr>
              <a:t>  Подбираем фоновую бумагу композиции. (Фон можно сделать красками гуашевыми или акварельными)</a:t>
            </a:r>
          </a:p>
          <a:p>
            <a:pPr>
              <a:buNone/>
            </a:pPr>
            <a:r>
              <a:rPr lang="ru-RU" b="1" dirty="0" smtClean="0">
                <a:solidFill>
                  <a:srgbClr val="0033CC"/>
                </a:solidFill>
              </a:rPr>
              <a:t>     </a:t>
            </a:r>
            <a:r>
              <a:rPr lang="ru-RU" b="1" u="sng" dirty="0" smtClean="0">
                <a:solidFill>
                  <a:srgbClr val="0033CC"/>
                </a:solidFill>
              </a:rPr>
              <a:t>Шаг4</a:t>
            </a:r>
            <a:r>
              <a:rPr lang="ru-RU" b="1" dirty="0" smtClean="0">
                <a:solidFill>
                  <a:srgbClr val="0033CC"/>
                </a:solidFill>
              </a:rPr>
              <a:t>  Выбираем дополнительный фон.  В качестве дополнительного фона нужно выбрать бумагу, которая хорошо сочетается с основным цветом фоновой бумаги. </a:t>
            </a:r>
            <a:r>
              <a:rPr lang="ru-RU" b="1" dirty="0" err="1" smtClean="0">
                <a:solidFill>
                  <a:srgbClr val="0033CC"/>
                </a:solidFill>
              </a:rPr>
              <a:t>Многослойность</a:t>
            </a:r>
            <a:r>
              <a:rPr lang="ru-RU" b="1" dirty="0" smtClean="0">
                <a:solidFill>
                  <a:srgbClr val="0033CC"/>
                </a:solidFill>
              </a:rPr>
              <a:t> делает композицию более выразительной. </a:t>
            </a:r>
          </a:p>
          <a:p>
            <a:pPr>
              <a:buNone/>
            </a:pPr>
            <a:r>
              <a:rPr lang="ru-RU" b="1" dirty="0" smtClean="0">
                <a:solidFill>
                  <a:srgbClr val="0033CC"/>
                </a:solidFill>
              </a:rPr>
              <a:t>     </a:t>
            </a:r>
            <a:r>
              <a:rPr lang="ru-RU" b="1" u="sng" dirty="0" smtClean="0">
                <a:solidFill>
                  <a:srgbClr val="0033CC"/>
                </a:solidFill>
              </a:rPr>
              <a:t>Шаг5 </a:t>
            </a:r>
            <a:r>
              <a:rPr lang="ru-RU" b="1" dirty="0" smtClean="0">
                <a:solidFill>
                  <a:srgbClr val="0033CC"/>
                </a:solidFill>
              </a:rPr>
              <a:t>Планируем расположение основных и дополнительных  элементов композиции. Экспериментируйте, пока не добьётесь самого удачного расположения. Панно смотрится интереснее,  если оно оформлено в рамке.</a:t>
            </a:r>
          </a:p>
          <a:p>
            <a:pPr>
              <a:buNone/>
            </a:pPr>
            <a:r>
              <a:rPr lang="ru-RU" b="1" dirty="0" smtClean="0">
                <a:solidFill>
                  <a:srgbClr val="0033CC"/>
                </a:solidFill>
              </a:rPr>
              <a:t>      </a:t>
            </a:r>
            <a:r>
              <a:rPr lang="ru-RU" b="1" u="sng" dirty="0" smtClean="0">
                <a:solidFill>
                  <a:srgbClr val="0033CC"/>
                </a:solidFill>
              </a:rPr>
              <a:t>Шаг6</a:t>
            </a:r>
            <a:r>
              <a:rPr lang="ru-RU" b="1" dirty="0" smtClean="0">
                <a:solidFill>
                  <a:srgbClr val="0033CC"/>
                </a:solidFill>
              </a:rPr>
              <a:t> Приклеиваем основной фон и дополнительный. (или рисуем). </a:t>
            </a:r>
          </a:p>
          <a:p>
            <a:pPr>
              <a:buNone/>
            </a:pPr>
            <a:r>
              <a:rPr lang="ru-RU" b="1" dirty="0" smtClean="0">
                <a:solidFill>
                  <a:srgbClr val="0033CC"/>
                </a:solidFill>
              </a:rPr>
              <a:t>      На подсохшую поверхность приклеиваем все элементы композиции. Поздравляю! Работа завершена. Украшение для интерьера вашего дома готово.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Работы техникой </a:t>
            </a:r>
            <a:r>
              <a:rPr lang="ru-RU" sz="3600" b="1" dirty="0" err="1" smtClean="0">
                <a:solidFill>
                  <a:srgbClr val="0033CC"/>
                </a:solidFill>
              </a:rPr>
              <a:t>квиллинг</a:t>
            </a:r>
            <a:endParaRPr lang="ru-RU" sz="3600" b="1" dirty="0">
              <a:solidFill>
                <a:srgbClr val="0033CC"/>
              </a:solidFill>
            </a:endParaRPr>
          </a:p>
        </p:txBody>
      </p:sp>
      <p:pic>
        <p:nvPicPr>
          <p:cNvPr id="1026" name="Picture 2" descr="D:\DISK_F\квилл2013-14\image_606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714348" y="1357298"/>
            <a:ext cx="3149316" cy="4525963"/>
          </a:xfrm>
          <a:prstGeom prst="roundRect">
            <a:avLst/>
          </a:prstGeom>
          <a:noFill/>
          <a:ln w="19050">
            <a:solidFill>
              <a:srgbClr val="0033CC"/>
            </a:solidFill>
          </a:ln>
        </p:spPr>
      </p:pic>
      <p:pic>
        <p:nvPicPr>
          <p:cNvPr id="1027" name="Picture 3" descr="D:\DISK_F\квилл\Фуксия расцвела + mini МК._files\DSC04965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4143372" y="1428736"/>
            <a:ext cx="4257721" cy="3062284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000496" y="46434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0033CC"/>
                </a:solidFill>
              </a:rPr>
              <a:t>Quilling</a:t>
            </a:r>
            <a:r>
              <a:rPr lang="ru-RU" b="1" dirty="0" smtClean="0">
                <a:solidFill>
                  <a:srgbClr val="0033CC"/>
                </a:solidFill>
              </a:rPr>
              <a:t> (</a:t>
            </a:r>
            <a:r>
              <a:rPr lang="ru-RU" b="1" dirty="0" err="1" smtClean="0">
                <a:solidFill>
                  <a:srgbClr val="0033CC"/>
                </a:solidFill>
              </a:rPr>
              <a:t>квиллинг</a:t>
            </a:r>
            <a:r>
              <a:rPr lang="ru-RU" b="1" dirty="0" smtClean="0">
                <a:solidFill>
                  <a:srgbClr val="0033CC"/>
                </a:solidFill>
              </a:rPr>
              <a:t> или </a:t>
            </a:r>
            <a:r>
              <a:rPr lang="ru-RU" b="1" dirty="0" err="1" smtClean="0">
                <a:solidFill>
                  <a:srgbClr val="0033CC"/>
                </a:solidFill>
              </a:rPr>
              <a:t>бумагокручение</a:t>
            </a:r>
            <a:r>
              <a:rPr lang="ru-RU" b="1" dirty="0" smtClean="0">
                <a:solidFill>
                  <a:srgbClr val="0033CC"/>
                </a:solidFill>
              </a:rPr>
              <a:t>) – это искусство создания изящных и удивительно красивых интерьерных украшений из бумаги.</a:t>
            </a:r>
            <a:endParaRPr lang="ru-RU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DISK_F\оригами2012-13\IMG_5296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1706880" cy="2275840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7171" name="Picture 3" descr="D:\DISK_F\оригами2012-13\IMG_5319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496"/>
            <a:ext cx="1706563" cy="1731963"/>
          </a:xfrm>
          <a:prstGeom prst="ellipse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6" name="Picture 13" descr="D:\DISK_F\оригами2012-13\IMG_5424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57166"/>
            <a:ext cx="1706563" cy="1752600"/>
          </a:xfrm>
          <a:prstGeom prst="ellipse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7" name="Picture 11" descr="D:\DISK_F\оригами2012-13\IMG_5246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429132"/>
            <a:ext cx="2167727" cy="2000264"/>
          </a:xfrm>
          <a:prstGeom prst="ellipse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7172" name="Picture 4" descr="D:\DISK_F\оригами2012-13\IMG_5442 - 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285728"/>
            <a:ext cx="1600200" cy="2276475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7173" name="Picture 5" descr="D:\DISK_F\оригами2012-13\IMG_5703 - коп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929198"/>
            <a:ext cx="2397279" cy="1417638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10" name="Picture 8" descr="D:\DISK_F\оригами2012-13\IMG_4659 - копия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2357430"/>
            <a:ext cx="1833563" cy="1706563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7174" name="Picture 6" descr="D:\DISK_F\оригами2012-13\IMG_5936 - копия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2714620"/>
            <a:ext cx="1964907" cy="1714512"/>
          </a:xfrm>
          <a:prstGeom prst="ellipse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7175" name="Picture 7" descr="D:\DISK_F\оригами2012-13\IMG_5934 - копия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6644" y="4143380"/>
            <a:ext cx="1279525" cy="2276475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7176" name="Picture 8" descr="D:\DISK_F\оригами2012-13\IMG_5951 - копия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57884" y="340656"/>
            <a:ext cx="2571768" cy="1937387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7177" name="Picture 9" descr="D:\DISK_F\оригами2012-13\Копия IMG_4616.jpg"/>
          <p:cNvPicPr>
            <a:picLocks noChangeAspect="1" noChangeArrowheads="1"/>
          </p:cNvPicPr>
          <p:nvPr/>
        </p:nvPicPr>
        <p:blipFill>
          <a:blip r:embed="rId12" cstate="print"/>
          <a:srcRect l="4424" t="3464" r="2672" b="3002"/>
          <a:stretch>
            <a:fillRect/>
          </a:stretch>
        </p:blipFill>
        <p:spPr bwMode="auto">
          <a:xfrm>
            <a:off x="2357422" y="2245170"/>
            <a:ext cx="1643074" cy="2112524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15" name="Picture 12" descr="D:\DISK_F\оригами2012-13\IMG_5316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14942" y="4786322"/>
            <a:ext cx="1930919" cy="1500198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DISK_F\оригами2012-13\IMG_4495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4615" y="1000108"/>
            <a:ext cx="2640655" cy="2143140"/>
          </a:xfrm>
          <a:prstGeom prst="round2Diag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6147" name="Picture 3" descr="D:\DISK_F\оригами2012-13\IMG_4503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29" y="1000108"/>
            <a:ext cx="2436201" cy="2143140"/>
          </a:xfrm>
          <a:prstGeom prst="flowChartAlternateProcess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6149" name="Picture 5" descr="D:\DISK_F\оригами2012-13\IMG_5379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227674"/>
            <a:ext cx="2071702" cy="2763553"/>
          </a:xfrm>
          <a:prstGeom prst="round2Diag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6150" name="Picture 6" descr="D:\DISK_F\оригами2012-13\IMG_5386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357562"/>
            <a:ext cx="3107703" cy="2622278"/>
          </a:xfrm>
          <a:prstGeom prst="flowChartAlternateProcess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6151" name="Picture 7" descr="D:\DISK_F\оригами2012-13\IMG_5388 - 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000760" y="1000108"/>
            <a:ext cx="2357454" cy="2164187"/>
          </a:xfrm>
          <a:prstGeom prst="round2Diag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6152" name="Picture 8" descr="D:\DISK_F\оригами2012-13\IMG_5764 - коп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072198" y="3286124"/>
            <a:ext cx="2433198" cy="2643206"/>
          </a:xfrm>
          <a:prstGeom prst="round2DiagRect">
            <a:avLst/>
          </a:prstGeom>
          <a:noFill/>
          <a:ln w="12700">
            <a:solidFill>
              <a:srgbClr val="0033CC"/>
            </a:solidFill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Работы обучающихся</a:t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>ТО «Мастерим бумажный мир»</a:t>
            </a:r>
            <a:endParaRPr lang="ru-RU" sz="3200" b="1" dirty="0">
              <a:solidFill>
                <a:srgbClr val="0033CC"/>
              </a:solidFill>
            </a:endParaRPr>
          </a:p>
        </p:txBody>
      </p:sp>
      <p:pic>
        <p:nvPicPr>
          <p:cNvPr id="5125" name="Picture 5" descr="D:\DISK_F\оригами2012-13\IMG_4484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143380"/>
            <a:ext cx="2032000" cy="1706880"/>
          </a:xfrm>
          <a:prstGeom prst="roundRect">
            <a:avLst>
              <a:gd name="adj" fmla="val 16667"/>
            </a:avLst>
          </a:prstGeom>
          <a:ln>
            <a:solidFill>
              <a:srgbClr val="0033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Picture 6" descr="D:\DISK_F\оригами2012-13\IMG_4541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3929066"/>
            <a:ext cx="1500197" cy="2001193"/>
          </a:xfrm>
          <a:prstGeom prst="roundRect">
            <a:avLst>
              <a:gd name="adj" fmla="val 16667"/>
            </a:avLst>
          </a:prstGeom>
          <a:ln>
            <a:solidFill>
              <a:srgbClr val="0033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7" name="Picture 7" descr="D:\DISK_F\оригами2012-13\IMG_4575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785926"/>
            <a:ext cx="1376363" cy="2276475"/>
          </a:xfrm>
          <a:prstGeom prst="roundRect">
            <a:avLst>
              <a:gd name="adj" fmla="val 16667"/>
            </a:avLst>
          </a:prstGeom>
          <a:ln w="12700">
            <a:solidFill>
              <a:srgbClr val="0033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30" name="Picture 10" descr="D:\DISK_F\оригами2012-13\IMG_4946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785926"/>
            <a:ext cx="1528763" cy="2276475"/>
          </a:xfrm>
          <a:prstGeom prst="roundRect">
            <a:avLst>
              <a:gd name="adj" fmla="val 16667"/>
            </a:avLst>
          </a:prstGeom>
          <a:ln>
            <a:solidFill>
              <a:srgbClr val="0033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34" name="Picture 14" descr="D:\DISK_F\оригами2012-13\IMG_5325 - 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5" y="1785926"/>
            <a:ext cx="1571636" cy="1964910"/>
          </a:xfrm>
          <a:prstGeom prst="roundRect">
            <a:avLst>
              <a:gd name="adj" fmla="val 16667"/>
            </a:avLst>
          </a:prstGeom>
          <a:ln>
            <a:solidFill>
              <a:srgbClr val="0033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35" name="Picture 15" descr="D:\DISK_F\оригами2012-13\IMG_5348 - коп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1785926"/>
            <a:ext cx="2302629" cy="2143140"/>
          </a:xfrm>
          <a:prstGeom prst="roundRect">
            <a:avLst>
              <a:gd name="adj" fmla="val 16667"/>
            </a:avLst>
          </a:prstGeom>
          <a:ln>
            <a:solidFill>
              <a:srgbClr val="0033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36" name="Picture 16" descr="D:\DISK_F\оригами2012-13\IMG_5750 - копия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4143380"/>
            <a:ext cx="2149475" cy="1706563"/>
          </a:xfrm>
          <a:prstGeom prst="roundRect">
            <a:avLst>
              <a:gd name="adj" fmla="val 16667"/>
            </a:avLst>
          </a:prstGeom>
          <a:ln>
            <a:solidFill>
              <a:srgbClr val="0033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37" name="Picture 17" descr="D:\DISK_F\оригами2012-13\IMG_5880 - копия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4143380"/>
            <a:ext cx="1706563" cy="1844675"/>
          </a:xfrm>
          <a:prstGeom prst="roundRect">
            <a:avLst>
              <a:gd name="adj" fmla="val 16667"/>
            </a:avLst>
          </a:prstGeom>
          <a:ln>
            <a:solidFill>
              <a:srgbClr val="0033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001056" cy="7032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Используемая литература и интернет ресурсы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85926"/>
            <a:ext cx="7643866" cy="457203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Уолтен</a:t>
            </a:r>
            <a:r>
              <a:rPr lang="ru-RU" sz="29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Х.«Узоры из бумажных лент» НИОЛА- ПРЕСС 2007г.</a:t>
            </a:r>
          </a:p>
          <a:p>
            <a:pPr>
              <a:buNone/>
            </a:pPr>
            <a:r>
              <a:rPr lang="ru-RU" sz="2900" b="1" dirty="0" smtClean="0">
                <a:ln>
                  <a:solidFill>
                    <a:schemeClr val="bg2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ru-RU" sz="2900" b="1" u="sng" dirty="0" smtClean="0">
                <a:ln>
                  <a:solidFill>
                    <a:schemeClr val="bg2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/>
              </a:rPr>
              <a:t>http://community.livejournal.com/ru_quilling</a:t>
            </a:r>
            <a:r>
              <a:rPr lang="ru-RU" sz="2900" b="1" dirty="0" smtClean="0">
                <a:ln>
                  <a:solidFill>
                    <a:schemeClr val="bg2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9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квиллинг-сообщество</a:t>
            </a:r>
            <a:r>
              <a:rPr lang="ru-RU" sz="29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в ЖЖ </a:t>
            </a:r>
          </a:p>
          <a:p>
            <a:pPr>
              <a:buNone/>
            </a:pPr>
            <a:r>
              <a:rPr lang="ru-RU" sz="2900" b="1" u="sng" dirty="0" err="1" smtClean="0">
                <a:ln>
                  <a:solidFill>
                    <a:schemeClr val="bg2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3"/>
              </a:rPr>
              <a:t>www.paperquillingart.com</a:t>
            </a:r>
            <a:r>
              <a:rPr lang="ru-RU" sz="29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– сайт корейской </a:t>
            </a:r>
            <a:r>
              <a:rPr lang="ru-RU" sz="29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квиллер-мастерицы</a:t>
            </a:r>
            <a:r>
              <a:rPr lang="ru-RU" sz="29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Клер Сан </a:t>
            </a:r>
            <a:r>
              <a:rPr lang="ru-RU" sz="29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Шуа</a:t>
            </a:r>
            <a:r>
              <a:rPr lang="ru-RU" sz="29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900" b="1" u="sng" dirty="0" smtClean="0">
                <a:ln>
                  <a:solidFill>
                    <a:schemeClr val="bg2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4"/>
              </a:rPr>
              <a:t>http://paper-studio.ru/gallery1.htm</a:t>
            </a:r>
            <a:r>
              <a:rPr lang="ru-RU" sz="2900" b="1" dirty="0" smtClean="0">
                <a:ln>
                  <a:solidFill>
                    <a:schemeClr val="bg2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– галерея работ в технике </a:t>
            </a:r>
            <a:r>
              <a:rPr lang="ru-RU" sz="29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бумагокручения</a:t>
            </a:r>
            <a:r>
              <a:rPr lang="ru-RU" sz="29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студии бумажного творчества </a:t>
            </a:r>
          </a:p>
          <a:p>
            <a:pPr>
              <a:buNone/>
            </a:pPr>
            <a:r>
              <a:rPr lang="ru-RU" sz="2900" b="1" u="sng" dirty="0" smtClean="0">
                <a:ln>
                  <a:solidFill>
                    <a:schemeClr val="bg2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5"/>
              </a:rPr>
              <a:t>http://stranamasterov.ru/taxonomy/term/587</a:t>
            </a:r>
            <a:r>
              <a:rPr lang="ru-RU" sz="2900" b="1" dirty="0" smtClean="0">
                <a:ln>
                  <a:solidFill>
                    <a:schemeClr val="bg2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– раздел «</a:t>
            </a:r>
            <a:r>
              <a:rPr lang="ru-RU" sz="29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квиллинг</a:t>
            </a:r>
            <a:r>
              <a:rPr lang="ru-RU" sz="29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» на сайте «Страна мастеров» </a:t>
            </a:r>
          </a:p>
          <a:p>
            <a:pPr>
              <a:buNone/>
            </a:pPr>
            <a:r>
              <a:rPr lang="en-US" sz="2900" b="1" dirty="0" smtClean="0">
                <a:ln>
                  <a:solidFill>
                    <a:schemeClr val="bg2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6"/>
              </a:rPr>
              <a:t>http://luntiki.ru/page/about/</a:t>
            </a:r>
            <a:r>
              <a:rPr lang="ru-RU" sz="2900" b="1" dirty="0" smtClean="0">
                <a:ln>
                  <a:solidFill>
                    <a:schemeClr val="bg2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- сайт для детей и родителей</a:t>
            </a:r>
          </a:p>
          <a:p>
            <a:pPr>
              <a:buNone/>
            </a:pPr>
            <a:r>
              <a:rPr lang="en-US" sz="2900" b="1" dirty="0" smtClean="0">
                <a:ln>
                  <a:solidFill>
                    <a:schemeClr val="bg2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7"/>
              </a:rPr>
              <a:t>http://www.by-hand.ru/item/view/19186</a:t>
            </a:r>
            <a:r>
              <a:rPr lang="ru-RU" sz="2900" b="1" dirty="0" smtClean="0">
                <a:ln>
                  <a:solidFill>
                    <a:schemeClr val="bg2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- сайт мастеров и мастериц</a:t>
            </a:r>
          </a:p>
          <a:p>
            <a:pPr>
              <a:buNone/>
            </a:pPr>
            <a:r>
              <a:rPr lang="ru-RU" sz="2900" b="1" dirty="0" smtClean="0">
                <a:ln>
                  <a:solidFill>
                    <a:schemeClr val="bg2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8"/>
              </a:rPr>
              <a:t>http://ru.wikipedia.org/wiki/Бумагокручение</a:t>
            </a:r>
            <a:r>
              <a:rPr lang="ru-RU" sz="2900" b="1" dirty="0" smtClean="0">
                <a:ln>
                  <a:solidFill>
                    <a:schemeClr val="bg2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900" b="1" dirty="0" smtClean="0">
                <a:ln>
                  <a:solidFill>
                    <a:schemeClr val="bg2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9"/>
              </a:rPr>
              <a:t>http://narodnoe-tvorchestvo.ru/</a:t>
            </a:r>
            <a:r>
              <a:rPr lang="ru-RU" sz="2900" b="1" dirty="0" smtClean="0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-сайт «Творчество. Воображение.»</a:t>
            </a:r>
          </a:p>
          <a:p>
            <a:pPr>
              <a:buNone/>
            </a:pPr>
            <a:r>
              <a:rPr lang="ru-RU" sz="2900" b="1" dirty="0" smtClean="0">
                <a:hlinkClick r:id="rId10"/>
              </a:rPr>
              <a:t>http://ru.wikipedia.org</a:t>
            </a:r>
            <a:r>
              <a:rPr lang="ru-RU" sz="2900" b="1" dirty="0" smtClean="0"/>
              <a:t> </a:t>
            </a:r>
          </a:p>
          <a:p>
            <a:pPr>
              <a:buNone/>
            </a:pPr>
            <a:r>
              <a:rPr lang="ru-RU" sz="2900" b="1" dirty="0" smtClean="0">
                <a:hlinkClick r:id="rId11"/>
              </a:rPr>
              <a:t>http://school.xvatit.com</a:t>
            </a:r>
            <a:r>
              <a:rPr lang="ru-RU" sz="2900" b="1" dirty="0" smtClean="0"/>
              <a:t> </a:t>
            </a:r>
            <a:endParaRPr lang="ru-RU" sz="29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Работы техникой </a:t>
            </a:r>
            <a:r>
              <a:rPr lang="ru-RU" sz="3600" b="1" dirty="0" err="1" smtClean="0">
                <a:solidFill>
                  <a:srgbClr val="0033CC"/>
                </a:solidFill>
              </a:rPr>
              <a:t>квиллинг</a:t>
            </a:r>
            <a:endParaRPr lang="ru-RU" sz="3600" b="1" dirty="0"/>
          </a:p>
        </p:txBody>
      </p:sp>
      <p:pic>
        <p:nvPicPr>
          <p:cNvPr id="2051" name="Picture 3" descr="D:\DISK_F\квилл\Фото02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4762533" cy="3571900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2052" name="Picture 4" descr="D:\DISK_F\квилл\Фото02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643050"/>
            <a:ext cx="2732504" cy="3643338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84615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Работы техникой </a:t>
            </a:r>
            <a:r>
              <a:rPr lang="ru-RU" sz="3600" b="1" dirty="0" err="1" smtClean="0">
                <a:solidFill>
                  <a:srgbClr val="0033CC"/>
                </a:solidFill>
              </a:rPr>
              <a:t>квиллинг</a:t>
            </a:r>
            <a:endParaRPr lang="ru-RU" sz="3600" b="1" dirty="0"/>
          </a:p>
        </p:txBody>
      </p:sp>
      <p:pic>
        <p:nvPicPr>
          <p:cNvPr id="3074" name="Picture 2" descr="D:\DISK_F\квилл2012\мк астры-квилинг. Комментарии _ LiveInternet - Российский Сервис Онлайн-Дневников_files\DSC050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3922501" cy="4525963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3076" name="Picture 4" descr="D:\DISK_F\квиллл\noya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3717882" cy="4500594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6429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33CC"/>
                </a:solidFill>
              </a:rPr>
              <a:t>Из истории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785818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На английском языке это рукоделие называется «</a:t>
            </a:r>
            <a:r>
              <a:rPr lang="ru-RU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quilling</a:t>
            </a: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» — от слова «</a:t>
            </a:r>
            <a:r>
              <a:rPr lang="ru-RU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quill</a:t>
            </a: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» или «птичье перо». В отличие от оригами, родиной которого является Япония, искусство </a:t>
            </a:r>
            <a:r>
              <a:rPr lang="ru-RU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бумагокручения</a:t>
            </a: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возникло в Европе в конце 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XIV</a:t>
            </a: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— начале 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XV</a:t>
            </a: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века. В средневековой Европе монахини создавали изящные медальоны, закручивая на кончике птичьего пера бумагу с позолоченными краями. При близком рассмотрении эти миниатюрные бумажные шедевры создавали полную иллюзию того, что они изготовлены из тонких золотых полосок. </a:t>
            </a:r>
            <a:endParaRPr lang="en-US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В XV—XVI веке </a:t>
            </a:r>
            <a:r>
              <a:rPr lang="ru-RU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квиллинг</a:t>
            </a: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считался искусством, в XIX веке — дамским развлечением (и чуть ли не единственным рукоделием, достойным благородных дам). Большую часть XX века оно было забыто. И только в конце прошлого столетия </a:t>
            </a:r>
            <a:r>
              <a:rPr lang="ru-RU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квиллинг</a:t>
            </a: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снова стал превращаться в искусство. В Англии принцесса Елизавета всерьёз увлекалась искусством </a:t>
            </a:r>
            <a:r>
              <a:rPr lang="ru-RU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квиллинга</a:t>
            </a: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и многие её творения хранятся в музее Виктории и Альберта в Лондоне.</a:t>
            </a:r>
          </a:p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В наши дни </a:t>
            </a:r>
            <a:r>
              <a:rPr lang="ru-RU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бумагокручение</a:t>
            </a: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широко известно и популярно как хобби в странах Западной Европы, особенно в Англии и Германии. Но самое широкое распространение это искусство получило, когда оно «переехало» на Восток. Богатейшие традиции тончайшей графики и пластики, изготовления бумаги и работы с ней дали искусству бумажной пластики новую жизнь. </a:t>
            </a:r>
          </a:p>
          <a:p>
            <a:endParaRPr lang="ru-RU" dirty="0"/>
          </a:p>
        </p:txBody>
      </p:sp>
      <p:pic>
        <p:nvPicPr>
          <p:cNvPr id="4098" name="Picture 2" descr="C:\Users\Natasha\Desktop\b8c072bf74fb2ec9c912682d34a737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929198"/>
            <a:ext cx="1594428" cy="1783976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4099" name="Picture 3" descr="C:\Users\Natasha\Desktop\262b1048a836473b090273a7a6bdbd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929198"/>
            <a:ext cx="1239002" cy="1785950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4100" name="Picture 4" descr="C:\Users\Natasha\Desktop\bc07ebe625f570643fb8273e568825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929198"/>
            <a:ext cx="1337323" cy="1714516"/>
          </a:xfrm>
          <a:prstGeom prst="ellipse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4102" name="Picture 6" descr="C:\Users\Natasha\Desktop\b1fac38605689b58ff7d53e655b4f34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857760"/>
            <a:ext cx="1357322" cy="1797778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4103" name="Picture 7" descr="C:\Users\Natasha\Desktop\88e1ce975a076a6c174d3d23f2c4dc9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4929198"/>
            <a:ext cx="1237693" cy="1681648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6429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072494" cy="4525963"/>
          </a:xfrm>
        </p:spPr>
        <p:txBody>
          <a:bodyPr>
            <a:normAutofit fontScale="55000" lnSpcReduction="20000"/>
          </a:bodyPr>
          <a:lstStyle/>
          <a:p>
            <a:pPr lvl="0" eaLnBrk="0" hangingPunct="0"/>
            <a:r>
              <a:rPr lang="ru-RU" dirty="0" smtClean="0">
                <a:solidFill>
                  <a:srgbClr val="0033CC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В Южной Корее существует целая Ассоциация любителей бумажной   пластики, объединяющая последователей самых разных </a:t>
            </a:r>
            <a:endParaRPr lang="en-US" dirty="0" smtClean="0">
              <a:solidFill>
                <a:srgbClr val="0033CC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33CC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направлений бумажного творчества. </a:t>
            </a:r>
            <a:r>
              <a:rPr lang="ru-RU" dirty="0" smtClean="0">
                <a:solidFill>
                  <a:srgbClr val="0033CC"/>
                </a:solidFill>
              </a:rPr>
              <a:t>Корейская школа </a:t>
            </a:r>
            <a:r>
              <a:rPr lang="ru-RU" dirty="0" err="1" smtClean="0">
                <a:solidFill>
                  <a:srgbClr val="0033CC"/>
                </a:solidFill>
              </a:rPr>
              <a:t>квиллинга</a:t>
            </a:r>
            <a:r>
              <a:rPr lang="ru-RU" dirty="0" smtClean="0">
                <a:solidFill>
                  <a:srgbClr val="0033CC"/>
                </a:solidFill>
              </a:rPr>
              <a:t> (называют </a:t>
            </a:r>
            <a:r>
              <a:rPr lang="ru-RU" dirty="0" err="1" smtClean="0">
                <a:solidFill>
                  <a:srgbClr val="0033CC"/>
                </a:solidFill>
              </a:rPr>
              <a:t>бумагокручением</a:t>
            </a:r>
            <a:r>
              <a:rPr lang="ru-RU" dirty="0" smtClean="0">
                <a:solidFill>
                  <a:srgbClr val="0033CC"/>
                </a:solidFill>
              </a:rPr>
              <a:t>) несколько отличается от европейской. Современные европейские работы, как правило, состоят из небольшого числа деталей, они лаконичны, напоминают мозаики, украшают открытки и рамочки. Восточные же мастера создают сложные произведения, больше похожие на шедевры ювелирного искусства. Тончайшее объёмное «кружево» сплетается из сотен мелких деталей.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С бумагой у нас связано представление о непрочности и недолговечности. Но </a:t>
            </a:r>
            <a:r>
              <a:rPr lang="ru-RU" dirty="0" err="1" smtClean="0">
                <a:solidFill>
                  <a:srgbClr val="0033CC"/>
                </a:solidFill>
              </a:rPr>
              <a:t>квиллинг</a:t>
            </a:r>
            <a:r>
              <a:rPr lang="ru-RU" dirty="0" smtClean="0">
                <a:solidFill>
                  <a:srgbClr val="0033CC"/>
                </a:solidFill>
              </a:rPr>
              <a:t> опровергает это утверждение – на филигранную объёмную подставку можно поставить, к примеру, чашку или положить тяжелую книгу, и ни один завиток бумажного кружева при этом не пострадает. Можно собрать из бумажных элементов вазу для конфет и спокойно использовать её по назначению — не развалится и не сломается. В общем, </a:t>
            </a:r>
            <a:r>
              <a:rPr lang="ru-RU" dirty="0" err="1" smtClean="0">
                <a:solidFill>
                  <a:srgbClr val="0033CC"/>
                </a:solidFill>
              </a:rPr>
              <a:t>квиллинг</a:t>
            </a:r>
            <a:r>
              <a:rPr lang="ru-RU" dirty="0" smtClean="0">
                <a:solidFill>
                  <a:srgbClr val="0033CC"/>
                </a:solidFill>
              </a:rPr>
              <a:t> — это возможность увидеть необычные возможности обычной бумаги.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C:\Users\Natasha\Desktop\a6159ae42c7de63c8d765595dc4fbe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643446"/>
            <a:ext cx="2838439" cy="2121819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5123" name="Picture 3" descr="C:\Users\Natasha\Desktop\5c894a0632f30691331566a0842b55d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643446"/>
            <a:ext cx="2695564" cy="2021673"/>
          </a:xfrm>
          <a:prstGeom prst="roundRect">
            <a:avLst/>
          </a:prstGeom>
          <a:noFill/>
          <a:ln w="12700">
            <a:solidFill>
              <a:srgbClr val="0033CC"/>
            </a:solidFill>
          </a:ln>
        </p:spPr>
      </p:pic>
      <p:pic>
        <p:nvPicPr>
          <p:cNvPr id="5124" name="Picture 4" descr="D:\DISK_E\квиллинг\3-400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714884"/>
            <a:ext cx="2619380" cy="1964535"/>
          </a:xfrm>
          <a:prstGeom prst="ellipse">
            <a:avLst/>
          </a:prstGeom>
          <a:noFill/>
          <a:ln w="12700">
            <a:solidFill>
              <a:srgbClr val="0033CC"/>
            </a:solidFill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84615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Материалы и инструменты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6500858" cy="5000660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Для освоения техники </a:t>
            </a:r>
            <a:r>
              <a:rPr lang="ru-RU" sz="2400" b="1" dirty="0" err="1" smtClean="0">
                <a:solidFill>
                  <a:srgbClr val="0033CC"/>
                </a:solidFill>
              </a:rPr>
              <a:t>бумагокручения</a:t>
            </a:r>
            <a:r>
              <a:rPr lang="ru-RU" sz="2400" b="1" dirty="0" smtClean="0">
                <a:solidFill>
                  <a:srgbClr val="0033CC"/>
                </a:solidFill>
              </a:rPr>
              <a:t> не требуется, какого либо специального инструмента.</a:t>
            </a:r>
          </a:p>
          <a:p>
            <a:r>
              <a:rPr lang="ru-RU" sz="2400" b="1" dirty="0" smtClean="0">
                <a:solidFill>
                  <a:srgbClr val="0033CC"/>
                </a:solidFill>
              </a:rPr>
              <a:t>В Европе для скручивания полосок используют пластмассовый или металлический стержень с прорезью на конце. Некоторые и сами делают подобный инструмент, например, из стержня для шариковой ручки. В этом случае при скручивании получается деталь со слишком крупным и неровным отверстием в центре, но детям можно предложить и такой вариант.</a:t>
            </a:r>
          </a:p>
          <a:p>
            <a:r>
              <a:rPr lang="ru-RU" sz="2400" b="1" dirty="0" smtClean="0">
                <a:solidFill>
                  <a:srgbClr val="0033CC"/>
                </a:solidFill>
              </a:rPr>
              <a:t>Мастера восточной школы предпочитают выполнять закручивание при помощи тонкого шила, при этом кончик бумаги проскальзывает. Подобие его можно смастерить из толстой иглы и пробки. </a:t>
            </a:r>
          </a:p>
          <a:p>
            <a:r>
              <a:rPr lang="ru-RU" sz="2400" b="1" dirty="0" smtClean="0">
                <a:solidFill>
                  <a:srgbClr val="0033CC"/>
                </a:solidFill>
              </a:rPr>
              <a:t>Дети также могут накручивать бумагу на зубочистку.</a:t>
            </a:r>
          </a:p>
          <a:p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857363"/>
            <a:ext cx="2000264" cy="1314781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Бумага</a:t>
            </a:r>
            <a:r>
              <a:rPr lang="ru-RU" sz="3600" dirty="0" smtClean="0">
                <a:solidFill>
                  <a:srgbClr val="0033CC"/>
                </a:solidFill>
              </a:rPr>
              <a:t/>
            </a:r>
            <a:br>
              <a:rPr lang="ru-RU" sz="3600" dirty="0" smtClean="0">
                <a:solidFill>
                  <a:srgbClr val="0033CC"/>
                </a:solidFill>
              </a:rPr>
            </a:b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785794"/>
            <a:ext cx="4429156" cy="534036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     Для </a:t>
            </a:r>
            <a:r>
              <a:rPr lang="ru-RU" dirty="0" err="1" smtClean="0">
                <a:solidFill>
                  <a:srgbClr val="0033CC"/>
                </a:solidFill>
              </a:rPr>
              <a:t>квиллинга</a:t>
            </a:r>
            <a:r>
              <a:rPr lang="ru-RU" dirty="0" smtClean="0">
                <a:solidFill>
                  <a:srgbClr val="0033CC"/>
                </a:solidFill>
              </a:rPr>
              <a:t> используется бумага различной плотности (от 116 до 160гр./кв.м), окрашенная в объёме, чтобы обе стороны и срез выглядели одинаково, хотя иногда срезу специально придают другой цвет. Наборы готовых нарезанных полосок бумаги для </a:t>
            </a:r>
            <a:r>
              <a:rPr lang="ru-RU" dirty="0" err="1" smtClean="0">
                <a:solidFill>
                  <a:srgbClr val="0033CC"/>
                </a:solidFill>
              </a:rPr>
              <a:t>квиллинга</a:t>
            </a:r>
            <a:r>
              <a:rPr lang="ru-RU" dirty="0" smtClean="0">
                <a:solidFill>
                  <a:srgbClr val="0033CC"/>
                </a:solidFill>
              </a:rPr>
              <a:t> (разноцветные </a:t>
            </a:r>
            <a:r>
              <a:rPr lang="ru-RU" dirty="0" err="1" smtClean="0">
                <a:solidFill>
                  <a:srgbClr val="0033CC"/>
                </a:solidFill>
              </a:rPr>
              <a:t>микс</a:t>
            </a:r>
            <a:r>
              <a:rPr lang="ru-RU" dirty="0" smtClean="0">
                <a:solidFill>
                  <a:srgbClr val="0033CC"/>
                </a:solidFill>
              </a:rPr>
              <a:t> и однотонные) можно купить в специализированных магазинах. Если же такой возможности нет, то можно нарезать полоски самостоятельно: ширина полосок для </a:t>
            </a:r>
            <a:r>
              <a:rPr lang="ru-RU" dirty="0" err="1" smtClean="0">
                <a:solidFill>
                  <a:srgbClr val="0033CC"/>
                </a:solidFill>
              </a:rPr>
              <a:t>квиллинга</a:t>
            </a:r>
            <a:r>
              <a:rPr lang="ru-RU" dirty="0" smtClean="0">
                <a:solidFill>
                  <a:srgbClr val="0033CC"/>
                </a:solidFill>
              </a:rPr>
              <a:t> обычно составляет 1—15 миллиметров, длина от 15 до 60 сантиметров.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00108"/>
            <a:ext cx="3252782" cy="2315701"/>
          </a:xfrm>
          <a:prstGeom prst="snip2Diag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4857752" y="3500438"/>
            <a:ext cx="3214710" cy="2411033"/>
          </a:xfrm>
          <a:prstGeom prst="snip2Diag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Инструменты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972056" cy="476886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     </a:t>
            </a:r>
            <a:r>
              <a:rPr lang="ru-RU" b="1" dirty="0" smtClean="0">
                <a:solidFill>
                  <a:srgbClr val="0033CC"/>
                </a:solidFill>
              </a:rPr>
              <a:t>Желательно приобрести шило диаметром около одного миллиметра. Обычно шило имеет конусообразную форму, что может быть неудобно. В этом случае можно воспользоваться любым калёным стерженьком подходящего диаметра. Шило (стержень, зубочистка, толстая игла с прорезью  на верхушке) используется для намотки спирали из бумажной полосы. При этом необходимо контролировать усилие натяжения бумаги, ручка инструмента должна быть удобной для этой цели.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357430"/>
            <a:ext cx="2227585" cy="1643074"/>
          </a:xfrm>
          <a:prstGeom prst="ellipse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-14" t="21068" r="2105" b="32583"/>
          <a:stretch>
            <a:fillRect/>
          </a:stretch>
        </p:blipFill>
        <p:spPr bwMode="auto">
          <a:xfrm>
            <a:off x="5786446" y="1428736"/>
            <a:ext cx="2214578" cy="785818"/>
          </a:xfrm>
          <a:prstGeom prst="ellipse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357694"/>
            <a:ext cx="2243132" cy="1495421"/>
          </a:xfrm>
          <a:prstGeom prst="ellipse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1532</Words>
  <Application>Microsoft Office PowerPoint</Application>
  <PresentationFormat>Экран (4:3)</PresentationFormat>
  <Paragraphs>69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Квиллинг – искусство бумажной филиграни  для дизайна интерьера. </vt:lpstr>
      <vt:lpstr>Работы техникой квиллинг</vt:lpstr>
      <vt:lpstr>Работы техникой квиллинг</vt:lpstr>
      <vt:lpstr>Работы техникой квиллинг</vt:lpstr>
      <vt:lpstr>Из истории</vt:lpstr>
      <vt:lpstr>Слайд 6</vt:lpstr>
      <vt:lpstr>Материалы и инструменты</vt:lpstr>
      <vt:lpstr>Бумага </vt:lpstr>
      <vt:lpstr>Инструменты</vt:lpstr>
      <vt:lpstr>Инструменты</vt:lpstr>
      <vt:lpstr>Особенности техники </vt:lpstr>
      <vt:lpstr>Всего насчитывается порядка 30 основных элементов для бумагокручения</vt:lpstr>
      <vt:lpstr>Слайд 13</vt:lpstr>
      <vt:lpstr>Поэтапное выполнение работы:</vt:lpstr>
      <vt:lpstr>Бахромчатые цветы без серединки </vt:lpstr>
      <vt:lpstr>Бахромчатые цветы с серединкой </vt:lpstr>
      <vt:lpstr>Розы. </vt:lpstr>
      <vt:lpstr>Листок. </vt:lpstr>
      <vt:lpstr>Слайд 19</vt:lpstr>
      <vt:lpstr>Слайд 20</vt:lpstr>
      <vt:lpstr>Слайд 21</vt:lpstr>
      <vt:lpstr>Работы обучающихся ТО «Мастерим бумажный мир»</vt:lpstr>
      <vt:lpstr>Используемая литература и 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Natasha</cp:lastModifiedBy>
  <cp:revision>54</cp:revision>
  <dcterms:created xsi:type="dcterms:W3CDTF">2013-01-28T19:28:30Z</dcterms:created>
  <dcterms:modified xsi:type="dcterms:W3CDTF">2013-12-17T07:08:48Z</dcterms:modified>
</cp:coreProperties>
</file>