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3.xml" ContentType="application/vnd.openxmlformats-officedocument.presentationml.tags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67" r:id="rId4"/>
    <p:sldId id="268" r:id="rId5"/>
    <p:sldId id="275" r:id="rId6"/>
    <p:sldId id="276" r:id="rId7"/>
    <p:sldId id="277" r:id="rId8"/>
    <p:sldId id="278" r:id="rId9"/>
    <p:sldId id="269" r:id="rId10"/>
    <p:sldId id="274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3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5FCAD92-E77E-4AA7-89EE-444FD0E5AB1F}" type="datetimeFigureOut">
              <a:rPr lang="ru-RU"/>
              <a:pPr>
                <a:defRPr/>
              </a:pPr>
              <a:t>23.05.2014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D482C4F-C6D9-4BA7-A2DE-D91844F02C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E9C456-3990-482F-B8A2-8F627E62E0E6}" type="datetimeFigureOut">
              <a:rPr lang="ru-RU"/>
              <a:pPr>
                <a:defRPr/>
              </a:pPr>
              <a:t>23.05.2014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1EA754-0889-4408-8F67-605FDB25A1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28FCB9-A600-432D-A662-064F2746E15B}" type="datetimeFigureOut">
              <a:rPr lang="ru-RU"/>
              <a:pPr>
                <a:defRPr/>
              </a:pPr>
              <a:t>23.05.2014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906214-6694-4582-922D-449BEC773F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088F8-3A1A-4885-86FD-7F170EE2C0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1EE77-9DAC-4FF9-80A4-33DBA6615E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4CA178-C72A-46AF-B6CA-C9EEC2FEC2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86CF6-E169-4DDC-B073-F42CFF08B9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4FE1C6-6866-4452-B8ED-EB345E5D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28B4E8-A5D2-4A94-8566-D69904524D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BB6814-9362-49A4-8B3A-A0264F61BE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B28D3-70E4-4911-87C2-C45694C841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68974E-0AA8-472A-9AEF-3933AB98F53C}" type="datetimeFigureOut">
              <a:rPr lang="ru-RU"/>
              <a:pPr>
                <a:defRPr/>
              </a:pPr>
              <a:t>23.05.2014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89782-4499-43A9-8219-9AA9BE95E4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F73AC2-5F70-4A6C-B224-FCF9D16287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CEB8FE-24CA-4B79-BE13-E6ED7706D0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034B6F-F0D6-495B-8FBC-6DC61A2B0B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10EBD-B0B6-416C-927E-1705423E2F70}" type="datetimeFigureOut">
              <a:rPr lang="ru-RU"/>
              <a:pPr>
                <a:defRPr/>
              </a:pPr>
              <a:t>23.05.2014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1BCF9-6045-4914-8795-4C1012373D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832D3D-9886-4477-9A4F-74385C981743}" type="datetimeFigureOut">
              <a:rPr lang="ru-RU"/>
              <a:pPr>
                <a:defRPr/>
              </a:pPr>
              <a:t>23.05.2014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B8D1A6-03BD-4561-B0DC-361BCAD351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AB8C8-4142-4090-8CCE-846A90DF11EF}" type="datetimeFigureOut">
              <a:rPr lang="ru-RU"/>
              <a:pPr>
                <a:defRPr/>
              </a:pPr>
              <a:t>23.05.2014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87873-5DED-401A-9BD3-3CE9DE9900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9A1595-B9E4-4201-9046-81D139EFF035}" type="datetimeFigureOut">
              <a:rPr lang="ru-RU"/>
              <a:pPr>
                <a:defRPr/>
              </a:pPr>
              <a:t>23.05.2014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FCAE91-F2D7-4555-858A-0FFC98577E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7FA29B-3582-4AB4-8FFC-AAB8F40F2030}" type="datetimeFigureOut">
              <a:rPr lang="ru-RU"/>
              <a:pPr>
                <a:defRPr/>
              </a:pPr>
              <a:t>23.05.2014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3FD7DC-1CEF-481C-9850-9BDD741825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C0754E-A384-4CC8-AC93-D4548FF9DD50}" type="datetimeFigureOut">
              <a:rPr lang="ru-RU"/>
              <a:pPr>
                <a:defRPr/>
              </a:pPr>
              <a:t>23.05.2014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7FA780-148A-4584-8678-FA6427FDEF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FC3CFC-FC8C-4A04-B9A9-6515E98547FA}" type="datetimeFigureOut">
              <a:rPr lang="ru-RU"/>
              <a:pPr>
                <a:defRPr/>
              </a:pPr>
              <a:t>23.05.2014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A745D6-DA1B-46E5-AE77-1E5E6096B8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3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 smtClean="0">
                <a:latin typeface="+mn-lt"/>
              </a:defRPr>
            </a:lvl1pPr>
          </a:lstStyle>
          <a:p>
            <a:pPr>
              <a:defRPr/>
            </a:pPr>
            <a:fld id="{32939BCE-80FC-42CD-8359-B841E76F1607}" type="datetimeFigureOut">
              <a:rPr lang="ru-RU"/>
              <a:pPr>
                <a:defRPr/>
              </a:pPr>
              <a:t>23.05.2014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smtClean="0">
                <a:latin typeface="+mn-lt"/>
              </a:defRPr>
            </a:lvl1pPr>
          </a:lstStyle>
          <a:p>
            <a:pPr>
              <a:defRPr/>
            </a:pPr>
            <a:fld id="{3367893C-6564-42D1-9B56-5F44A7E36F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4" r:id="rId2"/>
    <p:sldLayoutId id="2147483683" r:id="rId3"/>
    <p:sldLayoutId id="2147483682" r:id="rId4"/>
    <p:sldLayoutId id="2147483681" r:id="rId5"/>
    <p:sldLayoutId id="2147483680" r:id="rId6"/>
    <p:sldLayoutId id="2147483679" r:id="rId7"/>
    <p:sldLayoutId id="2147483678" r:id="rId8"/>
    <p:sldLayoutId id="2147483677" r:id="rId9"/>
    <p:sldLayoutId id="2147483676" r:id="rId10"/>
    <p:sldLayoutId id="2147483675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</a:defRPr>
            </a:lvl1pPr>
          </a:lstStyle>
          <a:p>
            <a:pPr>
              <a:defRPr/>
            </a:pPr>
            <a:fld id="{42B2F9E4-9633-4F95-B19E-020D05D239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4" r:id="rId2"/>
    <p:sldLayoutId id="2147483693" r:id="rId3"/>
    <p:sldLayoutId id="2147483692" r:id="rId4"/>
    <p:sldLayoutId id="2147483691" r:id="rId5"/>
    <p:sldLayoutId id="2147483690" r:id="rId6"/>
    <p:sldLayoutId id="2147483689" r:id="rId7"/>
    <p:sldLayoutId id="2147483688" r:id="rId8"/>
    <p:sldLayoutId id="2147483687" r:id="rId9"/>
    <p:sldLayoutId id="2147483686" r:id="rId10"/>
    <p:sldLayoutId id="2147483685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428604"/>
            <a:ext cx="8643998" cy="2857520"/>
          </a:xfrm>
        </p:spPr>
        <p:txBody>
          <a:bodyPr>
            <a:prstTxWarp prst="textTriangleInverted">
              <a:avLst/>
            </a:prstTxWarp>
          </a:bodyPr>
          <a:lstStyle/>
          <a:p>
            <a:pPr>
              <a:defRPr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Восстание декабристов на Сенатской площади.</a:t>
            </a: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7171" name="Picture 3" descr="C:\Documents and Settings\777\Мои документы\Мои рисунки\300px-Kolman_decembrist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1714488"/>
            <a:ext cx="5800756" cy="450059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8391525" cy="1844675"/>
          </a:xfrm>
          <a:ln w="76200">
            <a:solidFill>
              <a:schemeClr val="bg1">
                <a:lumMod val="20000"/>
                <a:lumOff val="80000"/>
              </a:schemeClr>
            </a:solidFill>
          </a:ln>
        </p:spPr>
        <p:txBody>
          <a:bodyPr/>
          <a:lstStyle/>
          <a:p>
            <a:pPr>
              <a:defRPr/>
            </a:pPr>
            <a:r>
              <a:rPr lang="ru-RU" sz="2000" b="1" i="1" dirty="0" err="1" smtClean="0"/>
              <a:t>Декабри́сты</a:t>
            </a:r>
            <a:r>
              <a:rPr lang="ru-RU" sz="2000" dirty="0" smtClean="0"/>
              <a:t> — </a:t>
            </a:r>
            <a:r>
              <a:rPr lang="ru-RU" sz="2000" b="1" dirty="0" smtClean="0"/>
              <a:t>участники российского дворянского оппозиционного движения, члены различных тайных обществ второй половины 1810-х — первой половины 1820-х, организовавшие антиправительственное восстание в декабре 1825 и получившие название по месяцу восстания.</a:t>
            </a:r>
            <a:endParaRPr lang="ru-RU" sz="2000" b="1" dirty="0"/>
          </a:p>
        </p:txBody>
      </p:sp>
      <p:pic>
        <p:nvPicPr>
          <p:cNvPr id="26626" name="Picture 2" descr="http://img1.liveinternet.ru/images/attach/c/7/95/436/95436115_6ed2158831bd4c1ea1deab66703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1916113"/>
            <a:ext cx="7451725" cy="484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88" y="285750"/>
            <a:ext cx="8572500" cy="1500188"/>
          </a:xfrm>
          <a:ln w="76200">
            <a:solidFill>
              <a:schemeClr val="bg1">
                <a:lumMod val="20000"/>
                <a:lumOff val="80000"/>
              </a:schemeClr>
            </a:solidFill>
          </a:ln>
        </p:spPr>
        <p:txBody>
          <a:bodyPr/>
          <a:lstStyle/>
          <a:p>
            <a:pPr>
              <a:defRPr/>
            </a:pPr>
            <a:r>
              <a:rPr lang="ru-RU" b="1" dirty="0" smtClean="0"/>
              <a:t>Формированию идеологии будущих декабристов способствовало: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88" y="2071688"/>
            <a:ext cx="8501062" cy="4572000"/>
          </a:xfrm>
          <a:ln w="76200">
            <a:solidFill>
              <a:schemeClr val="bg1">
                <a:lumMod val="20000"/>
                <a:lumOff val="80000"/>
              </a:schemeClr>
            </a:solidFill>
          </a:ln>
        </p:spPr>
        <p:txBody>
          <a:bodyPr/>
          <a:lstStyle/>
          <a:p>
            <a:pPr>
              <a:defRPr/>
            </a:pPr>
            <a:r>
              <a:rPr lang="ru-RU" sz="1600" b="1" dirty="0" smtClean="0"/>
              <a:t>Российская действительность с её бесчеловечным крепостничеством; </a:t>
            </a:r>
          </a:p>
          <a:p>
            <a:pPr>
              <a:defRPr/>
            </a:pPr>
            <a:r>
              <a:rPr lang="ru-RU" sz="1600" b="1" dirty="0" smtClean="0"/>
              <a:t>Патриотический подъём, вызванный победой в Отечественной войне 1812 года; </a:t>
            </a:r>
          </a:p>
          <a:p>
            <a:pPr>
              <a:defRPr/>
            </a:pPr>
            <a:r>
              <a:rPr lang="ru-RU" sz="1600" b="1" dirty="0" smtClean="0"/>
              <a:t>Влияние работ западных просветителей: Вольтера, Руссо, Монтескье; </a:t>
            </a:r>
          </a:p>
          <a:p>
            <a:pPr>
              <a:defRPr/>
            </a:pPr>
            <a:r>
              <a:rPr lang="ru-RU" sz="1600" b="1" dirty="0" smtClean="0"/>
              <a:t>Нежелание правительства Александра I проводить последовательные реформы. </a:t>
            </a:r>
          </a:p>
          <a:p>
            <a:pPr>
              <a:defRPr/>
            </a:pPr>
            <a:endParaRPr lang="ru-RU" dirty="0"/>
          </a:p>
        </p:txBody>
      </p:sp>
      <p:pic>
        <p:nvPicPr>
          <p:cNvPr id="27651" name="Picture 2" descr="http://img1.liveinternet.ru/images/attach/c/3/76/510/76510341_4000491_kazn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00338" y="3284538"/>
            <a:ext cx="5243512" cy="357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1075"/>
          </a:xfrm>
        </p:spPr>
        <p:txBody>
          <a:bodyPr/>
          <a:lstStyle/>
          <a:p>
            <a:pPr algn="ctr"/>
            <a:r>
              <a:rPr lang="ru-RU" sz="4000" b="1" i="1" smtClean="0"/>
              <a:t>Южное общество декабристов </a:t>
            </a:r>
          </a:p>
        </p:txBody>
      </p:sp>
      <p:sp>
        <p:nvSpPr>
          <p:cNvPr id="28674" name="Содержимое 2"/>
          <p:cNvSpPr>
            <a:spLocks noGrp="1"/>
          </p:cNvSpPr>
          <p:nvPr>
            <p:ph idx="1"/>
          </p:nvPr>
        </p:nvSpPr>
        <p:spPr>
          <a:xfrm>
            <a:off x="0" y="908050"/>
            <a:ext cx="6875463" cy="5545138"/>
          </a:xfrm>
        </p:spPr>
        <p:txBody>
          <a:bodyPr/>
          <a:lstStyle/>
          <a:p>
            <a:r>
              <a:rPr lang="ru-RU" sz="1200" smtClean="0"/>
              <a:t>По новому уставу намеревалось создать четыре руководящих центра, названных думами: в Петербурге, Москве, Смоленске и Тульчине. Против Павла Пестеля выступили ряд членов, представителей умеренного крыла общества. Квартира Пестеля в Тульчине стала центром, куда сходились недовольные постановлением съезда. Кабинет Пестеля стал местом рождения в 1821г. Южного общества декабристов.</a:t>
            </a:r>
          </a:p>
          <a:p>
            <a:r>
              <a:rPr lang="ru-RU" sz="1200" smtClean="0"/>
              <a:t>На первом же своем учредительном заседании Южное общество подтвердило требование республики и подчеркнуло, что тайное общество не уничтожено, действия его продолжаются. Пестель поставил вопросы о цареубийстве и о тактике военной революции, которые были приняты единогласно.</a:t>
            </a:r>
          </a:p>
          <a:p>
            <a:r>
              <a:rPr lang="ru-RU" sz="1200" smtClean="0"/>
              <a:t>Сразу же за первым заседанием было созвано второе, главным образом посвященное организационным вопросам. Пестель избран был председателем, Юшневский блюстителем общества. Оба избирались и в директорию общества. Третьим членом директории был избран Никита Муравьев. Главное же было в том, что Южное общество, приняв революционный способ действия посредством войск, считало начало военных действий в столице основным требованием успеха. Власть можно было захватить лишь в столице, сломив сопротивление царизма, свергнув его. Но начинать действия на окраине было бы просто бессмысленно. Таким образом, в момент зарождения Южного общества декабристов уже был принципиально решен вопрос о необходимости возникновения Северного общества. Успех столичного выступления решал дело.</a:t>
            </a:r>
          </a:p>
          <a:p>
            <a:r>
              <a:rPr lang="ru-RU" sz="1200" smtClean="0"/>
              <a:t>В связи с принятием тактики военной революции в общество нужно было привлекать военных, более всего тех, кто командует отдельной воинской частью.</a:t>
            </a:r>
          </a:p>
          <a:p>
            <a:r>
              <a:rPr lang="ru-RU" sz="1200" smtClean="0"/>
              <a:t>После избрания директоров Тульчинская директория «подразделилась на две управы: Васильковскую и Каменскую. Они управлялись: первая – С.Муравьевым, который присоединил к себе впоследствии Михаила Бестужева-Рюмина, вторая – Василием Давыдовым. Полковник Пестель и С.Муравьев были стержнем, на котором вращался весь мятеж Южного общества. Они привлекали многочисленных последователей».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513"/>
          </a:xfrm>
        </p:spPr>
        <p:txBody>
          <a:bodyPr/>
          <a:lstStyle/>
          <a:p>
            <a:pPr algn="ctr"/>
            <a:r>
              <a:rPr lang="ru-RU" sz="4000" b="1" smtClean="0"/>
              <a:t>Северное общество </a:t>
            </a:r>
          </a:p>
        </p:txBody>
      </p:sp>
      <p:sp>
        <p:nvSpPr>
          <p:cNvPr id="29698" name="Содержимое 2"/>
          <p:cNvSpPr>
            <a:spLocks noGrp="1"/>
          </p:cNvSpPr>
          <p:nvPr>
            <p:ph idx="1"/>
          </p:nvPr>
        </p:nvSpPr>
        <p:spPr>
          <a:xfrm>
            <a:off x="0" y="981075"/>
            <a:ext cx="9144000" cy="5876925"/>
          </a:xfrm>
        </p:spPr>
        <p:txBody>
          <a:bodyPr/>
          <a:lstStyle/>
          <a:p>
            <a:r>
              <a:rPr lang="ru-RU" smtClean="0"/>
              <a:t>В марте – апреле 1821г. возникло Северное общество. Первое время оно состояло из двух групп: первая – группа Никиты Муравьева, который написал свой проект программы и устава нового тайного общества в духе более радикальном, чем постановления Московского съезда 1821 г.; второй была группа Николая Тургенева, которая была солидарна с программой Московского съезда.</a:t>
            </a:r>
          </a:p>
          <a:p>
            <a:r>
              <a:rPr lang="ru-RU" smtClean="0"/>
              <a:t>Северное общество также имело ряд управ-отделений в гвардейских полках столицы. Во главе общества стояла Дума. В 1823г. помощниками Никиты Муравьева «были сделаны князья Трубецкой и Оболенский». После отъезда Трубецкого в Тверь на его место был избран Кондратий Рылеев. В составе Северного общества находилась и ее Московская управа, в которой видное место занимал И.И.Пущин.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30722" name="Содержимое 5" descr="дек.pn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87450" y="692150"/>
            <a:ext cx="6597650" cy="50403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Содержимое 2"/>
          <p:cNvSpPr>
            <a:spLocks noGrp="1"/>
          </p:cNvSpPr>
          <p:nvPr>
            <p:ph idx="1"/>
          </p:nvPr>
        </p:nvSpPr>
        <p:spPr>
          <a:xfrm>
            <a:off x="123825" y="0"/>
            <a:ext cx="9020175" cy="6126163"/>
          </a:xfrm>
        </p:spPr>
        <p:txBody>
          <a:bodyPr/>
          <a:lstStyle/>
          <a:p>
            <a:r>
              <a:rPr lang="ru-RU" sz="1400" smtClean="0"/>
              <a:t>Восстание должно было начаться летом 1826 г., однако выступление декабристов было ускорено смертью Александра I в ноябре 1825 г. В стране установилось междуцарствие из-за неразберихи в присяге новому императору. Переприсяга Николаю I была назначена на 14 декабря 1825г.</a:t>
            </a:r>
          </a:p>
          <a:p>
            <a:r>
              <a:rPr lang="ru-RU" sz="1400" smtClean="0"/>
              <a:t>Обстановкой кризиса власти и решили воспользоваться декабристы: вывести войска на Сенатскую площадь, помешать присяге Николаю I и потребовать у членов Сената и Государственного совета обнародовать «Манифест к русскому народу», в котором провозглашались отмена крепостного права, политические и гражданские права и свободы, вводилась всеобщая воинская повинность и облегчалось положение солдат. Но восстание не было подготовлено, Сенат и большая часть Петербургского гарнизона уже присягнули Николаю I. Находящиеся на площади солдаты и офицеры были разогнаны артиллерийским огнем.</a:t>
            </a:r>
          </a:p>
          <a:p>
            <a:endParaRPr lang="ru-RU" sz="900" smtClean="0"/>
          </a:p>
        </p:txBody>
      </p:sp>
      <p:pic>
        <p:nvPicPr>
          <p:cNvPr id="31747" name="Picture 2" descr="http://www.snob.ru/i/indoc/i/indoc/e9/rubric_issue_15395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2260600"/>
            <a:ext cx="8675688" cy="459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ln w="76200">
            <a:solidFill>
              <a:schemeClr val="bg2"/>
            </a:solidFill>
          </a:ln>
        </p:spPr>
        <p:txBody>
          <a:bodyPr/>
          <a:lstStyle/>
          <a:p>
            <a:pPr>
              <a:defRPr/>
            </a:pPr>
            <a:endParaRPr lang="ru-RU" dirty="0" smtClean="0"/>
          </a:p>
          <a:p>
            <a:pPr>
              <a:defRPr/>
            </a:pPr>
            <a:r>
              <a:rPr lang="ru-RU" dirty="0" smtClean="0"/>
              <a:t> </a:t>
            </a:r>
            <a:r>
              <a:rPr lang="ru-RU" b="1" dirty="0" smtClean="0"/>
              <a:t>Причины поражения восстания: </a:t>
            </a:r>
          </a:p>
          <a:p>
            <a:pPr marL="457200" indent="-457200">
              <a:buFontTx/>
              <a:buAutoNum type="arabicParenR"/>
              <a:defRPr/>
            </a:pPr>
            <a:r>
              <a:rPr lang="ru-RU" b="1" dirty="0" smtClean="0"/>
              <a:t>Малочисленность восставших.</a:t>
            </a:r>
          </a:p>
          <a:p>
            <a:pPr marL="457200" indent="-457200">
              <a:buFontTx/>
              <a:buAutoNum type="arabicParenR"/>
              <a:defRPr/>
            </a:pPr>
            <a:r>
              <a:rPr lang="ru-RU" b="1" dirty="0" smtClean="0"/>
              <a:t>Восставшие действовали разрозненно.</a:t>
            </a:r>
          </a:p>
          <a:p>
            <a:pPr marL="457200" indent="-457200">
              <a:buFontTx/>
              <a:buAutoNum type="arabicParenR"/>
              <a:defRPr/>
            </a:pPr>
            <a:r>
              <a:rPr lang="ru-RU" b="1" dirty="0" smtClean="0"/>
              <a:t>Руководители восстания (Трубецкой, Волконский уклонились от всякого действия).</a:t>
            </a:r>
          </a:p>
          <a:p>
            <a:pPr marL="457200" indent="-457200">
              <a:buFontTx/>
              <a:buAutoNum type="arabicParenR"/>
              <a:defRPr/>
            </a:pPr>
            <a:r>
              <a:rPr lang="ru-RU" b="1" dirty="0" smtClean="0"/>
              <a:t>Герцен: «Не хватало народа».</a:t>
            </a:r>
          </a:p>
          <a:p>
            <a:pPr marL="457200" indent="-457200">
              <a:buFontTx/>
              <a:buAutoNum type="arabicParenR"/>
              <a:defRPr/>
            </a:pPr>
            <a:r>
              <a:rPr lang="ru-RU" b="1" dirty="0" smtClean="0"/>
              <a:t>В России ещё не сложилась Революционная ситуация.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1"/>
          <p:cNvSpPr>
            <a:spLocks noGrp="1"/>
          </p:cNvSpPr>
          <p:nvPr>
            <p:ph type="title"/>
          </p:nvPr>
        </p:nvSpPr>
        <p:spPr>
          <a:xfrm>
            <a:off x="214313" y="142875"/>
            <a:ext cx="8805862" cy="1274763"/>
          </a:xfrm>
          <a:ln w="76200">
            <a:solidFill>
              <a:schemeClr val="bg2"/>
            </a:solidFill>
          </a:ln>
        </p:spPr>
        <p:txBody>
          <a:bodyPr/>
          <a:lstStyle/>
          <a:p>
            <a:r>
              <a:rPr lang="ru-RU" sz="3600" b="1" smtClean="0"/>
              <a:t>Монумент на месте казни декабристов.</a:t>
            </a:r>
          </a:p>
        </p:txBody>
      </p:sp>
      <p:pic>
        <p:nvPicPr>
          <p:cNvPr id="5122" name="Picture 2" descr="C:\Documents and Settings\777\Мои документы\Мои рисунки\220px-DecembristsExecutionMonumen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1571625"/>
            <a:ext cx="354965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 descr="C:\Documents and Settings\777\Мои документы\Мои рисунки\220px-DecembristsExecutionPlaqu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357438"/>
            <a:ext cx="2643188" cy="421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heme/theme1.xml><?xml version="1.0" encoding="utf-8"?>
<a:theme xmlns:a="http://schemas.openxmlformats.org/drawingml/2006/main" name="ind_0019_slide">
  <a:themeElements>
    <a:clrScheme name="Тема Office 2">
      <a:dk1>
        <a:srgbClr val="000000"/>
      </a:dk1>
      <a:lt1>
        <a:srgbClr val="66CCFF"/>
      </a:lt1>
      <a:dk2>
        <a:srgbClr val="000000"/>
      </a:dk2>
      <a:lt2>
        <a:srgbClr val="CCCCCC"/>
      </a:lt2>
      <a:accent1>
        <a:srgbClr val="2B6A3D"/>
      </a:accent1>
      <a:accent2>
        <a:srgbClr val="384F8C"/>
      </a:accent2>
      <a:accent3>
        <a:srgbClr val="B8E2FF"/>
      </a:accent3>
      <a:accent4>
        <a:srgbClr val="000000"/>
      </a:accent4>
      <a:accent5>
        <a:srgbClr val="ACB9AF"/>
      </a:accent5>
      <a:accent6>
        <a:srgbClr val="32477E"/>
      </a:accent6>
      <a:hlink>
        <a:srgbClr val="6B612B"/>
      </a:hlink>
      <a:folHlink>
        <a:srgbClr val="32647D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66CCFF"/>
        </a:lt1>
        <a:dk2>
          <a:srgbClr val="000000"/>
        </a:dk2>
        <a:lt2>
          <a:srgbClr val="CCCCCC"/>
        </a:lt2>
        <a:accent1>
          <a:srgbClr val="406E85"/>
        </a:accent1>
        <a:accent2>
          <a:srgbClr val="0081C2"/>
        </a:accent2>
        <a:accent3>
          <a:srgbClr val="B8E2FF"/>
        </a:accent3>
        <a:accent4>
          <a:srgbClr val="000000"/>
        </a:accent4>
        <a:accent5>
          <a:srgbClr val="AFBAC2"/>
        </a:accent5>
        <a:accent6>
          <a:srgbClr val="0074B0"/>
        </a:accent6>
        <a:hlink>
          <a:srgbClr val="005885"/>
        </a:hlink>
        <a:folHlink>
          <a:srgbClr val="006CA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66CCFF"/>
        </a:lt1>
        <a:dk2>
          <a:srgbClr val="000000"/>
        </a:dk2>
        <a:lt2>
          <a:srgbClr val="CCCCCC"/>
        </a:lt2>
        <a:accent1>
          <a:srgbClr val="2B6A3D"/>
        </a:accent1>
        <a:accent2>
          <a:srgbClr val="384F8C"/>
        </a:accent2>
        <a:accent3>
          <a:srgbClr val="B8E2FF"/>
        </a:accent3>
        <a:accent4>
          <a:srgbClr val="000000"/>
        </a:accent4>
        <a:accent5>
          <a:srgbClr val="ACB9AF"/>
        </a:accent5>
        <a:accent6>
          <a:srgbClr val="32477E"/>
        </a:accent6>
        <a:hlink>
          <a:srgbClr val="6B612B"/>
        </a:hlink>
        <a:folHlink>
          <a:srgbClr val="32647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66CCFF"/>
        </a:lt1>
        <a:dk2>
          <a:srgbClr val="000000"/>
        </a:dk2>
        <a:lt2>
          <a:srgbClr val="CCCCCC"/>
        </a:lt2>
        <a:accent1>
          <a:srgbClr val="32647D"/>
        </a:accent1>
        <a:accent2>
          <a:srgbClr val="7D4B45"/>
        </a:accent2>
        <a:accent3>
          <a:srgbClr val="B8E2FF"/>
        </a:accent3>
        <a:accent4>
          <a:srgbClr val="000000"/>
        </a:accent4>
        <a:accent5>
          <a:srgbClr val="ADB8BF"/>
        </a:accent5>
        <a:accent6>
          <a:srgbClr val="71433E"/>
        </a:accent6>
        <a:hlink>
          <a:srgbClr val="606328"/>
        </a:hlink>
        <a:folHlink>
          <a:srgbClr val="774B7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66CCFF"/>
        </a:lt1>
        <a:dk2>
          <a:srgbClr val="000000"/>
        </a:dk2>
        <a:lt2>
          <a:srgbClr val="CCCCCC"/>
        </a:lt2>
        <a:accent1>
          <a:srgbClr val="606328"/>
        </a:accent1>
        <a:accent2>
          <a:srgbClr val="32647D"/>
        </a:accent2>
        <a:accent3>
          <a:srgbClr val="B8E2FF"/>
        </a:accent3>
        <a:accent4>
          <a:srgbClr val="000000"/>
        </a:accent4>
        <a:accent5>
          <a:srgbClr val="B6B7AC"/>
        </a:accent5>
        <a:accent6>
          <a:srgbClr val="2C5A71"/>
        </a:accent6>
        <a:hlink>
          <a:srgbClr val="7D5738"/>
        </a:hlink>
        <a:folHlink>
          <a:srgbClr val="774B7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406E85"/>
        </a:accent1>
        <a:accent2>
          <a:srgbClr val="0081C2"/>
        </a:accent2>
        <a:accent3>
          <a:srgbClr val="FFFFFF"/>
        </a:accent3>
        <a:accent4>
          <a:srgbClr val="000000"/>
        </a:accent4>
        <a:accent5>
          <a:srgbClr val="AFBAC2"/>
        </a:accent5>
        <a:accent6>
          <a:srgbClr val="0074B0"/>
        </a:accent6>
        <a:hlink>
          <a:srgbClr val="005885"/>
        </a:hlink>
        <a:folHlink>
          <a:srgbClr val="006CA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2B6A3D"/>
        </a:accent1>
        <a:accent2>
          <a:srgbClr val="384F8C"/>
        </a:accent2>
        <a:accent3>
          <a:srgbClr val="FFFFFF"/>
        </a:accent3>
        <a:accent4>
          <a:srgbClr val="000000"/>
        </a:accent4>
        <a:accent5>
          <a:srgbClr val="ACB9AF"/>
        </a:accent5>
        <a:accent6>
          <a:srgbClr val="32477E"/>
        </a:accent6>
        <a:hlink>
          <a:srgbClr val="6B612B"/>
        </a:hlink>
        <a:folHlink>
          <a:srgbClr val="32647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32647D"/>
        </a:accent1>
        <a:accent2>
          <a:srgbClr val="7D4B45"/>
        </a:accent2>
        <a:accent3>
          <a:srgbClr val="FFFFFF"/>
        </a:accent3>
        <a:accent4>
          <a:srgbClr val="000000"/>
        </a:accent4>
        <a:accent5>
          <a:srgbClr val="ADB8BF"/>
        </a:accent5>
        <a:accent6>
          <a:srgbClr val="71433E"/>
        </a:accent6>
        <a:hlink>
          <a:srgbClr val="606328"/>
        </a:hlink>
        <a:folHlink>
          <a:srgbClr val="774B7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606328"/>
        </a:accent1>
        <a:accent2>
          <a:srgbClr val="32647D"/>
        </a:accent2>
        <a:accent3>
          <a:srgbClr val="FFFFFF"/>
        </a:accent3>
        <a:accent4>
          <a:srgbClr val="000000"/>
        </a:accent4>
        <a:accent5>
          <a:srgbClr val="B6B7AC"/>
        </a:accent5>
        <a:accent6>
          <a:srgbClr val="2C5A71"/>
        </a:accent6>
        <a:hlink>
          <a:srgbClr val="7D5738"/>
        </a:hlink>
        <a:folHlink>
          <a:srgbClr val="774B7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66CCFF"/>
      </a:lt1>
      <a:dk2>
        <a:srgbClr val="000000"/>
      </a:dk2>
      <a:lt2>
        <a:srgbClr val="CCCCCC"/>
      </a:lt2>
      <a:accent1>
        <a:srgbClr val="2B6A3D"/>
      </a:accent1>
      <a:accent2>
        <a:srgbClr val="384F8C"/>
      </a:accent2>
      <a:accent3>
        <a:srgbClr val="B8E2FF"/>
      </a:accent3>
      <a:accent4>
        <a:srgbClr val="000000"/>
      </a:accent4>
      <a:accent5>
        <a:srgbClr val="ACB9AF"/>
      </a:accent5>
      <a:accent6>
        <a:srgbClr val="32477E"/>
      </a:accent6>
      <a:hlink>
        <a:srgbClr val="6B612B"/>
      </a:hlink>
      <a:folHlink>
        <a:srgbClr val="32647D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66CCFF"/>
        </a:lt1>
        <a:dk2>
          <a:srgbClr val="000000"/>
        </a:dk2>
        <a:lt2>
          <a:srgbClr val="CCCCCC"/>
        </a:lt2>
        <a:accent1>
          <a:srgbClr val="406E85"/>
        </a:accent1>
        <a:accent2>
          <a:srgbClr val="0081C2"/>
        </a:accent2>
        <a:accent3>
          <a:srgbClr val="B8E2FF"/>
        </a:accent3>
        <a:accent4>
          <a:srgbClr val="000000"/>
        </a:accent4>
        <a:accent5>
          <a:srgbClr val="AFBAC2"/>
        </a:accent5>
        <a:accent6>
          <a:srgbClr val="0074B0"/>
        </a:accent6>
        <a:hlink>
          <a:srgbClr val="005885"/>
        </a:hlink>
        <a:folHlink>
          <a:srgbClr val="006CA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66CCFF"/>
        </a:lt1>
        <a:dk2>
          <a:srgbClr val="000000"/>
        </a:dk2>
        <a:lt2>
          <a:srgbClr val="CCCCCC"/>
        </a:lt2>
        <a:accent1>
          <a:srgbClr val="2B6A3D"/>
        </a:accent1>
        <a:accent2>
          <a:srgbClr val="384F8C"/>
        </a:accent2>
        <a:accent3>
          <a:srgbClr val="B8E2FF"/>
        </a:accent3>
        <a:accent4>
          <a:srgbClr val="000000"/>
        </a:accent4>
        <a:accent5>
          <a:srgbClr val="ACB9AF"/>
        </a:accent5>
        <a:accent6>
          <a:srgbClr val="32477E"/>
        </a:accent6>
        <a:hlink>
          <a:srgbClr val="6B612B"/>
        </a:hlink>
        <a:folHlink>
          <a:srgbClr val="32647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66CCFF"/>
        </a:lt1>
        <a:dk2>
          <a:srgbClr val="000000"/>
        </a:dk2>
        <a:lt2>
          <a:srgbClr val="CCCCCC"/>
        </a:lt2>
        <a:accent1>
          <a:srgbClr val="32647D"/>
        </a:accent1>
        <a:accent2>
          <a:srgbClr val="7D4B45"/>
        </a:accent2>
        <a:accent3>
          <a:srgbClr val="B8E2FF"/>
        </a:accent3>
        <a:accent4>
          <a:srgbClr val="000000"/>
        </a:accent4>
        <a:accent5>
          <a:srgbClr val="ADB8BF"/>
        </a:accent5>
        <a:accent6>
          <a:srgbClr val="71433E"/>
        </a:accent6>
        <a:hlink>
          <a:srgbClr val="606328"/>
        </a:hlink>
        <a:folHlink>
          <a:srgbClr val="774B7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66CCFF"/>
        </a:lt1>
        <a:dk2>
          <a:srgbClr val="000000"/>
        </a:dk2>
        <a:lt2>
          <a:srgbClr val="CCCCCC"/>
        </a:lt2>
        <a:accent1>
          <a:srgbClr val="606328"/>
        </a:accent1>
        <a:accent2>
          <a:srgbClr val="32647D"/>
        </a:accent2>
        <a:accent3>
          <a:srgbClr val="B8E2FF"/>
        </a:accent3>
        <a:accent4>
          <a:srgbClr val="000000"/>
        </a:accent4>
        <a:accent5>
          <a:srgbClr val="B6B7AC"/>
        </a:accent5>
        <a:accent6>
          <a:srgbClr val="2C5A71"/>
        </a:accent6>
        <a:hlink>
          <a:srgbClr val="7D5738"/>
        </a:hlink>
        <a:folHlink>
          <a:srgbClr val="774B7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406E85"/>
        </a:accent1>
        <a:accent2>
          <a:srgbClr val="0081C2"/>
        </a:accent2>
        <a:accent3>
          <a:srgbClr val="FFFFFF"/>
        </a:accent3>
        <a:accent4>
          <a:srgbClr val="000000"/>
        </a:accent4>
        <a:accent5>
          <a:srgbClr val="AFBAC2"/>
        </a:accent5>
        <a:accent6>
          <a:srgbClr val="0074B0"/>
        </a:accent6>
        <a:hlink>
          <a:srgbClr val="005885"/>
        </a:hlink>
        <a:folHlink>
          <a:srgbClr val="006CA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2B6A3D"/>
        </a:accent1>
        <a:accent2>
          <a:srgbClr val="384F8C"/>
        </a:accent2>
        <a:accent3>
          <a:srgbClr val="FFFFFF"/>
        </a:accent3>
        <a:accent4>
          <a:srgbClr val="000000"/>
        </a:accent4>
        <a:accent5>
          <a:srgbClr val="ACB9AF"/>
        </a:accent5>
        <a:accent6>
          <a:srgbClr val="32477E"/>
        </a:accent6>
        <a:hlink>
          <a:srgbClr val="6B612B"/>
        </a:hlink>
        <a:folHlink>
          <a:srgbClr val="32647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32647D"/>
        </a:accent1>
        <a:accent2>
          <a:srgbClr val="7D4B45"/>
        </a:accent2>
        <a:accent3>
          <a:srgbClr val="FFFFFF"/>
        </a:accent3>
        <a:accent4>
          <a:srgbClr val="000000"/>
        </a:accent4>
        <a:accent5>
          <a:srgbClr val="ADB8BF"/>
        </a:accent5>
        <a:accent6>
          <a:srgbClr val="71433E"/>
        </a:accent6>
        <a:hlink>
          <a:srgbClr val="606328"/>
        </a:hlink>
        <a:folHlink>
          <a:srgbClr val="774B7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606328"/>
        </a:accent1>
        <a:accent2>
          <a:srgbClr val="32647D"/>
        </a:accent2>
        <a:accent3>
          <a:srgbClr val="FFFFFF"/>
        </a:accent3>
        <a:accent4>
          <a:srgbClr val="000000"/>
        </a:accent4>
        <a:accent5>
          <a:srgbClr val="B6B7AC"/>
        </a:accent5>
        <a:accent6>
          <a:srgbClr val="2C5A71"/>
        </a:accent6>
        <a:hlink>
          <a:srgbClr val="7D5738"/>
        </a:hlink>
        <a:folHlink>
          <a:srgbClr val="774B7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ind_0019_slide</Template>
  <TotalTime>259</TotalTime>
  <Words>560</Words>
  <Application>Microsoft Office PowerPoint</Application>
  <PresentationFormat>Экран (4:3)</PresentationFormat>
  <Paragraphs>25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ind_0019_slide</vt:lpstr>
      <vt:lpstr>1_Default Design</vt:lpstr>
      <vt:lpstr>ind_0019_slide</vt:lpstr>
      <vt:lpstr>1_Default Design</vt:lpstr>
      <vt:lpstr>Слайд 1</vt:lpstr>
      <vt:lpstr>Декабри́сты — участники российского дворянского оппозиционного движения, члены различных тайных обществ второй половины 1810-х — первой половины 1820-х, организовавшие антиправительственное восстание в декабре 1825 и получившие название по месяцу восстания.</vt:lpstr>
      <vt:lpstr>Формированию идеологии будущих декабристов способствовало:</vt:lpstr>
      <vt:lpstr>Южное общество декабристов </vt:lpstr>
      <vt:lpstr>Северное общество </vt:lpstr>
      <vt:lpstr>Слайд 6</vt:lpstr>
      <vt:lpstr>Слайд 7</vt:lpstr>
      <vt:lpstr>Слайд 8</vt:lpstr>
      <vt:lpstr>Монумент на месте казни декабристов.</vt:lpstr>
    </vt:vector>
  </TitlesOfParts>
  <Company>WIN7XP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Восстание декабристов на Сенатской площади.</dc:title>
  <dc:creator>WIN7XP</dc:creator>
  <cp:lastModifiedBy>User</cp:lastModifiedBy>
  <cp:revision>29</cp:revision>
  <dcterms:created xsi:type="dcterms:W3CDTF">2011-09-20T16:58:20Z</dcterms:created>
  <dcterms:modified xsi:type="dcterms:W3CDTF">2014-05-23T04:57:27Z</dcterms:modified>
</cp:coreProperties>
</file>