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56" r:id="rId5"/>
    <p:sldId id="268" r:id="rId6"/>
    <p:sldId id="257" r:id="rId7"/>
    <p:sldId id="264" r:id="rId8"/>
    <p:sldId id="270" r:id="rId9"/>
    <p:sldId id="271" r:id="rId10"/>
    <p:sldId id="259" r:id="rId11"/>
    <p:sldId id="269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B7"/>
    <a:srgbClr val="FFFDFB"/>
    <a:srgbClr val="FFF8EF"/>
    <a:srgbClr val="FFFFFF"/>
    <a:srgbClr val="FFAF4F"/>
    <a:srgbClr val="FCE142"/>
    <a:srgbClr val="FCFFDD"/>
    <a:srgbClr val="FFFED9"/>
    <a:srgbClr val="FEFE9C"/>
    <a:srgbClr val="FFFD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9541-5AD8-4182-9DDE-4D3A8D8CFD8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A405-4DE2-448B-87E9-FF40DD1BA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476672"/>
            <a:ext cx="62392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tikvar Shadow" pitchFamily="34" charset="0"/>
              </a:rPr>
              <a:t>Николай Иванович Лобачевский</a:t>
            </a:r>
            <a:endParaRPr lang="ru-RU" sz="3000" b="1" dirty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ntikvar Shad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268760"/>
            <a:ext cx="2222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ntikvar Shadow" pitchFamily="34" charset="0"/>
              </a:rPr>
              <a:t>1792 - 1856</a:t>
            </a:r>
            <a:endParaRPr lang="ru-RU" sz="32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ntikvar Shadow" pitchFamily="34" charset="0"/>
            </a:endParaRPr>
          </a:p>
        </p:txBody>
      </p:sp>
      <p:pic>
        <p:nvPicPr>
          <p:cNvPr id="3074" name="Picture 2" descr="&amp;Lcy;&amp;ocy;&amp;bcy;&amp;acy;&amp;chcy;&amp;iecy;&amp;vcy;&amp;scy;&amp;kcy;&amp;icy;&amp;jcy; &amp;Ncy;.&amp;I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3168352" cy="4010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8024" y="3284984"/>
            <a:ext cx="435597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8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Лобачевский смотрел на жизнь, как на попутный ветер, который окрылял его мысль.</a:t>
            </a:r>
            <a:endParaRPr lang="ru-RU" sz="2800" b="1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157192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И. И. МИХАИЛОВ, выпускник Казанского университета, 1844 г.</a:t>
            </a:r>
            <a:endParaRPr lang="ru-RU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211669"/>
            <a:ext cx="397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Разработал студент 5 курса,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ФПМКТиФ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Биловол Е. О., ВГПУ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8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8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20688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Лобачевского работы Л. Д. Крюкова.</a:t>
            </a:r>
            <a:endParaRPr lang="ru-RU" dirty="0"/>
          </a:p>
        </p:txBody>
      </p:sp>
      <p:pic>
        <p:nvPicPr>
          <p:cNvPr id="8" name="Picture 2" descr="&amp;Fcy;&amp;acy;&amp;jcy;&amp;lcy;:Lobachev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3528392" cy="47045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Н. И. Лобачевский-ректор. 1839 г. Портрет работы художника Л. Крюкова.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312368" cy="49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itchFamily="18" charset="0"/>
              </a:rPr>
              <a:t>ОСНОВНЫЕ ДАТЫ ЖИЗНИ И ДЕЯТЕЛЬНОСТИ НИКОЛАЯ ИВАНОВИЧА ЛОБАЧЕВСКОГО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1792, 20 ноября (1 декабря) </a:t>
            </a:r>
            <a:r>
              <a:rPr lang="ru-RU" dirty="0" smtClean="0"/>
              <a:t> — В Нижнем Новгороде (г. Горький) родился Н. И. Лобачевский.</a:t>
            </a:r>
          </a:p>
          <a:p>
            <a:r>
              <a:rPr lang="ru-RU" i="1" dirty="0" smtClean="0"/>
              <a:t>1802, 5 ноября </a:t>
            </a:r>
            <a:r>
              <a:rPr lang="ru-RU" dirty="0" smtClean="0"/>
              <a:t> — Поступил в Казанскую гимназию.</a:t>
            </a:r>
          </a:p>
          <a:p>
            <a:r>
              <a:rPr lang="ru-RU" i="1" dirty="0" smtClean="0"/>
              <a:t>1807, 14 февраля </a:t>
            </a:r>
            <a:r>
              <a:rPr lang="ru-RU" dirty="0" smtClean="0"/>
              <a:t> — Переведен в студенты университета.</a:t>
            </a:r>
          </a:p>
          <a:p>
            <a:r>
              <a:rPr lang="ru-RU" i="1" dirty="0" smtClean="0"/>
              <a:t>1811, 3 августа </a:t>
            </a:r>
            <a:r>
              <a:rPr lang="ru-RU" dirty="0" smtClean="0"/>
              <a:t> — Получил степень магистра.</a:t>
            </a:r>
          </a:p>
          <a:p>
            <a:r>
              <a:rPr lang="ru-RU" i="1" dirty="0" smtClean="0"/>
              <a:t>1814, 26 марта </a:t>
            </a:r>
            <a:r>
              <a:rPr lang="ru-RU" dirty="0" smtClean="0"/>
              <a:t> — Адъюнкт физико-математических наук.</a:t>
            </a:r>
          </a:p>
          <a:p>
            <a:r>
              <a:rPr lang="ru-RU" i="1" dirty="0" smtClean="0"/>
              <a:t>1816, 7 июля </a:t>
            </a:r>
            <a:r>
              <a:rPr lang="ru-RU" dirty="0" smtClean="0"/>
              <a:t> — Экстраординарный профессор.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663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1826, 11(23) февраля </a:t>
            </a:r>
            <a:r>
              <a:rPr lang="ru-RU" dirty="0" smtClean="0"/>
              <a:t> — Сделал в заседании физико-математического факультета доклад, содержащий начала неэвклидовой геометрии.</a:t>
            </a:r>
          </a:p>
          <a:p>
            <a:r>
              <a:rPr lang="ru-RU" i="1" dirty="0" smtClean="0"/>
              <a:t>1827, 30 июля </a:t>
            </a:r>
            <a:r>
              <a:rPr lang="ru-RU" dirty="0" smtClean="0"/>
              <a:t> — Утвержден ректором Казанского университета. Непрерывно исполнял должность ректора до 14 августа 1846 года.</a:t>
            </a:r>
          </a:p>
          <a:p>
            <a:r>
              <a:rPr lang="ru-RU" i="1" dirty="0" smtClean="0"/>
              <a:t>1829–1830 гг. </a:t>
            </a:r>
            <a:r>
              <a:rPr lang="ru-RU" dirty="0" smtClean="0"/>
              <a:t> — Опубликовал в журнале «Казанский вестник» </a:t>
            </a:r>
            <a:r>
              <a:rPr lang="ru-RU" dirty="0" err="1" smtClean="0"/>
              <a:t>мемуар</a:t>
            </a:r>
            <a:r>
              <a:rPr lang="ru-RU" dirty="0" smtClean="0"/>
              <a:t> «О началах геометрии», в котором впервые появилось в печати изложение неэвклидовой геометрии.</a:t>
            </a:r>
          </a:p>
          <a:p>
            <a:r>
              <a:rPr lang="ru-RU" i="1" dirty="0" smtClean="0"/>
              <a:t>1832, 16 октября </a:t>
            </a:r>
            <a:r>
              <a:rPr lang="ru-RU" dirty="0" smtClean="0"/>
              <a:t> — Женитьба на Варваре Алексеевне Моисеевой.</a:t>
            </a:r>
          </a:p>
          <a:p>
            <a:r>
              <a:rPr lang="ru-RU" i="1" dirty="0" smtClean="0"/>
              <a:t>1841, 23 июля </a:t>
            </a:r>
            <a:r>
              <a:rPr lang="ru-RU" dirty="0" smtClean="0"/>
              <a:t> — Заслуженный профессор.</a:t>
            </a:r>
          </a:p>
          <a:p>
            <a:r>
              <a:rPr lang="ru-RU" i="1" dirty="0" smtClean="0"/>
              <a:t>1845, 18 апреля </a:t>
            </a:r>
            <a:r>
              <a:rPr lang="ru-RU" dirty="0" smtClean="0"/>
              <a:t> — Вступил в управление Казанским учебным округом.</a:t>
            </a:r>
          </a:p>
          <a:p>
            <a:r>
              <a:rPr lang="ru-RU" i="1" dirty="0" smtClean="0"/>
              <a:t>1846, 14 августа </a:t>
            </a:r>
            <a:r>
              <a:rPr lang="ru-RU" dirty="0" smtClean="0"/>
              <a:t> — Назначен помощником попечителя округа.</a:t>
            </a:r>
          </a:p>
          <a:p>
            <a:r>
              <a:rPr lang="ru-RU" i="1" dirty="0" smtClean="0"/>
              <a:t>1855, 12 ноября </a:t>
            </a:r>
            <a:r>
              <a:rPr lang="ru-RU" dirty="0" smtClean="0"/>
              <a:t> — Уволен от службы с причислением к министерству.</a:t>
            </a:r>
          </a:p>
          <a:p>
            <a:r>
              <a:rPr lang="ru-RU" i="1" dirty="0" smtClean="0"/>
              <a:t>1856, 12 (24) февраля </a:t>
            </a:r>
            <a:r>
              <a:rPr lang="ru-RU" dirty="0" smtClean="0"/>
              <a:t> — Смерть Н. И. Лобачевского от паралича легких.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1818, 23 мая </a:t>
            </a:r>
            <a:r>
              <a:rPr lang="ru-RU" dirty="0" smtClean="0"/>
              <a:t> — Член училищного комитета.</a:t>
            </a:r>
          </a:p>
          <a:p>
            <a:r>
              <a:rPr lang="ru-RU" i="1" dirty="0" smtClean="0"/>
              <a:t>1820, 19 ноября </a:t>
            </a:r>
            <a:r>
              <a:rPr lang="ru-RU" dirty="0" smtClean="0"/>
              <a:t> — Избран деканом физико-математического факультета. (Избирался неоднократно.)</a:t>
            </a:r>
          </a:p>
          <a:p>
            <a:r>
              <a:rPr lang="ru-RU" i="1" dirty="0" smtClean="0"/>
              <a:t>1822, 24 мая </a:t>
            </a:r>
            <a:r>
              <a:rPr lang="ru-RU" dirty="0" smtClean="0"/>
              <a:t> — Ординарный профессор.</a:t>
            </a:r>
          </a:p>
          <a:p>
            <a:r>
              <a:rPr lang="ru-RU" i="1" dirty="0" smtClean="0"/>
              <a:t>1822, 16 марта </a:t>
            </a:r>
            <a:r>
              <a:rPr lang="ru-RU" dirty="0" smtClean="0"/>
              <a:t> — Член строительного комитета (с 1825 — председатель).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60648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И. Лобачевский. Полное собрание сочинений в пяти томах. М.: ГИТТЛ.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 1, 1946 год.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*Геометрические исследования по теории параллельных линий.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*О началах геометрии.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 2, 1949 год.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*Геометрия. Новые начала геометрии с полной теорией параллельных.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 3, 1951 год.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*Воображаемая геометрия.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*Применение воображаемой геометрии к некоторым интегралам.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Пангеометрия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Тома 4–5, 1951 год.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*Работы в других областях, письма.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И. Лобачевский. Геометрические исследования по теории параллельных линий.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И. Лобачевский. Геометрические исследования по теории параллельных линий. 1941,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И. Лобачевский. О началах геометрии.(1 часть). Воображаемая геометрия. (1 часть). Новые начала геометрии с полной теорией параллельных (Вступление).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основаниях геометрии. Сборник классических работ по геометрии Лобачевского и развитию её идей.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Гостехиздат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1956.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70080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680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Разработал студент 5 курса, факультета прикладной математики, компьютерных технологий и физики, Биловол Е. О.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Вологодский государственный педагогический университет, 2014 г.</a:t>
            </a:r>
          </a:p>
        </p:txBody>
      </p:sp>
    </p:spTree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432048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000" dirty="0" smtClean="0"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Николай Иванович Лобачевский родился 1 декабря (20 ноября) 1792 года в Нижнем Новгороде в бедной семье мелкого чиновника.</a:t>
            </a:r>
            <a:endParaRPr lang="ru-RU" sz="2000" dirty="0">
              <a:effectLst>
                <a:glow rad="228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4464496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000" dirty="0" smtClean="0">
                <a:effectLst>
                  <a:glow rad="139700">
                    <a:srgbClr val="FFFED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Девятилетним мальчиком он был привезен матерью в Казань и ее стараниями устроен вместе с двумя братьями в гимназию на казенное содержание, С этого времени его жизнь и работа протекают в Казани. </a:t>
            </a:r>
            <a:endParaRPr lang="ru-RU" sz="2000" dirty="0">
              <a:effectLst>
                <a:glow rad="139700">
                  <a:srgbClr val="FFFED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05064"/>
            <a:ext cx="432048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000" dirty="0" smtClean="0">
                <a:effectLst>
                  <a:glow rad="139700">
                    <a:srgbClr val="FEFE9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августа 1811 г. Лобачевский утверждается магистром.</a:t>
            </a:r>
            <a:endParaRPr lang="ru-RU" sz="2000" dirty="0">
              <a:effectLst>
                <a:glow rad="139700">
                  <a:srgbClr val="FEFE9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effectLst>
                  <a:glow rad="139700">
                    <a:srgbClr val="FC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Ряд лет он работает деканом физико-математического отделения.</a:t>
            </a:r>
            <a:endParaRPr lang="ru-RU" sz="2000" dirty="0">
              <a:effectLst>
                <a:glow rad="139700">
                  <a:srgbClr val="FCFFD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25144"/>
            <a:ext cx="4392488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000" dirty="0" smtClean="0">
                <a:effectLst>
                  <a:glow rad="139700">
                    <a:srgbClr val="FCE1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Семь лет этой церковно-полицейской системы принесли Лобачевскому тяжелые испытания, но не сломили его непокорный дух.</a:t>
            </a:r>
            <a:endParaRPr lang="ru-RU" sz="2000" dirty="0">
              <a:effectLst>
                <a:glow rad="139700">
                  <a:srgbClr val="FCE1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908720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rgbClr val="FCE142">
                      <a:alpha val="60000"/>
                    </a:srgbClr>
                  </a:glow>
                </a:effectLst>
                <a:latin typeface="Comic Sans MS" pitchFamily="66" charset="0"/>
              </a:rPr>
              <a:t>(1820—1827)</a:t>
            </a:r>
            <a:endParaRPr lang="ru-RU" b="1" dirty="0">
              <a:effectLst>
                <a:glow rad="101600">
                  <a:srgbClr val="FCE142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://upload.wikimedia.org/wikipedia/commons/thumb/c/c5/Nikolay_Ivanovich_Lobachevsky.jpeg/220px-Nikolay_Ivanovich_Lobachevsk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096344" cy="474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принимает участие в поездке в Пензу в 1842 г. для наблюдения солнечного затмения. Умело оберегает он сотрудников и студентов университета во время эпидемии холеры в 1830 г., изолировав университетскую территорию и проводя тщательную дезинфекцию. Он организовал спасение астрономических инструментов и выноску книг из загоревшейся библиотеки во время громадного пожара Казани в 1842 г., причем ему удается отстоять от огня почти все университетские здания. Наконец, он организует чтение научно-популярных лекций для населения и открывает свободный доступ в библиотеку и музеи университета. </a:t>
            </a:r>
            <a:endParaRPr lang="ru-RU" dirty="0"/>
          </a:p>
        </p:txBody>
      </p:sp>
      <p:pic>
        <p:nvPicPr>
          <p:cNvPr id="20482" name="Picture 2" descr="&amp;Dcy;&amp;ocy;&amp;mcy; &amp;rcy;&amp;iecy;&amp;kcy;&amp;tcy;&amp;ocy;&amp;r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6632"/>
            <a:ext cx="4100076" cy="38164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810000" cy="2676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Н.И. Лобачевский в Казанском университете</a:t>
            </a: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908720"/>
            <a:ext cx="5472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glow rad="101600">
                    <a:srgbClr val="FFF8EF"/>
                  </a:glow>
                </a:effectLst>
                <a:latin typeface="Times New Roman" pitchFamily="18" charset="0"/>
                <a:cs typeface="Times New Roman" pitchFamily="18" charset="0"/>
              </a:rPr>
              <a:t>Жить — значит чувствовать, наслаждаться жизнью, чувствовать непременно новое, которое бы напоминало, что мы живём… Будем же дорожить жизнью, пока она не теряет своего достоинства. Пусть примеры в истории, истинное понятие о чести, любовь к отечеству, пробуждения в юных летах, дадут заранее…благородное направление страстям. </a:t>
            </a:r>
            <a:br>
              <a:rPr lang="ru-RU" sz="2000" b="1" dirty="0" smtClean="0">
                <a:effectLst>
                  <a:glow rad="101600">
                    <a:srgbClr val="FFF8EF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effectLst>
                  <a:glow rad="101600">
                    <a:srgbClr val="FFF8EF"/>
                  </a:glow>
                </a:effectLst>
                <a:latin typeface="Times New Roman" pitchFamily="18" charset="0"/>
                <a:cs typeface="Times New Roman" pitchFamily="18" charset="0"/>
              </a:rPr>
              <a:t>(из статьи «О важнейших предметах воспитания» 5 июля 1828) </a:t>
            </a:r>
          </a:p>
          <a:p>
            <a:pPr algn="r"/>
            <a:r>
              <a:rPr lang="ru-RU" sz="2000" b="1" i="1" dirty="0" smtClean="0">
                <a:effectLst>
                  <a:glow rad="101600">
                    <a:srgbClr val="FFF8EF"/>
                  </a:glow>
                </a:effectLst>
                <a:latin typeface="Times New Roman" pitchFamily="18" charset="0"/>
                <a:cs typeface="Times New Roman" pitchFamily="18" charset="0"/>
              </a:rPr>
              <a:t>Лобачевский Н. И. </a:t>
            </a:r>
            <a:endParaRPr lang="ru-RU" sz="2000" b="1" i="1" dirty="0">
              <a:effectLst>
                <a:glow rad="101600">
                  <a:srgbClr val="FFF8E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980728"/>
            <a:ext cx="5544616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200" b="1" dirty="0" smtClean="0">
                <a:effectLst>
                  <a:glow rad="139700">
                    <a:srgbClr val="FFFDF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«У каждого свой исходный постулат, на котором построена его геометрия жизни. Нужно только пристальнее приглядеться к человеку, определить этот исходный постулат и тогда всё станет ясно, все поступки окажутся логически обоснованными. Можно даже наперёд предсказать, как поступит тот или иной человек». </a:t>
            </a:r>
          </a:p>
          <a:p>
            <a:pPr>
              <a:buNone/>
            </a:pPr>
            <a:r>
              <a:rPr lang="en-US" sz="2200" b="1" dirty="0" smtClean="0">
                <a:effectLst>
                  <a:glow rad="139700">
                    <a:srgbClr val="FFFDF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</a:t>
            </a:r>
            <a:r>
              <a:rPr lang="ru-RU" sz="2200" b="1" dirty="0" smtClean="0">
                <a:effectLst>
                  <a:glow rad="139700">
                    <a:srgbClr val="FFFDF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Н. Лобачевский</a:t>
            </a:r>
            <a:endParaRPr lang="ru-RU" sz="2200" dirty="0">
              <a:effectLst>
                <a:glow rad="139700">
                  <a:srgbClr val="FFFDFB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glow rad="1397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попечитель Казанского учебного округа </a:t>
            </a:r>
            <a:r>
              <a:rPr lang="ru-RU" sz="2400" dirty="0" err="1" smtClean="0">
                <a:effectLst>
                  <a:glow rad="1397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М.Н.Мусин-Пушкин</a:t>
            </a:r>
            <a:r>
              <a:rPr lang="ru-RU" sz="2400" dirty="0" smtClean="0">
                <a:effectLst>
                  <a:glow rad="1397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сумел оценить кипучую деятельную натуру Н.И.Лобачевского. Великого геометра избирают вскоре, в 1827 г., ректором и 19 лет он самоотверженно трудится на этом посту, добиваясь расцвета Казанского университета. </a:t>
            </a:r>
            <a:endParaRPr lang="ru-RU" sz="2400" dirty="0">
              <a:effectLst>
                <a:glow rad="139700">
                  <a:srgbClr val="FFFFFF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&amp;Kcy;&amp;acy;&amp;zcy;&amp;acy;&amp;ncy;&amp;scy;&amp;kcy;&amp;icy;&amp;jcy; &amp;icy;&amp;mcy;&amp;pcy;&amp;iecy;&amp;rcy;&amp;acy;&amp;tcy;&amp;ocy;&amp;rcy;&amp;scy;&amp;kcy;&amp;icy;&amp;jcy; &amp;ucy;&amp;ncy;&amp;icy;&amp;vcy;&amp;iecy;&amp;rcy;&amp;scy;&amp;icy;&amp;tcy;&amp;iecy;&amp;t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96952"/>
            <a:ext cx="526081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acy;&amp;jcy;&amp;lcy;:Lobachevsky. Commemorative pla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654" y="1268760"/>
            <a:ext cx="6947926" cy="521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Памятная доска на Доме ректора, в котором Н. И. Лобачевский жил в 1827—1846 годах.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227\Лобачевский\ЛОБАЧЕВСКИЙ\ЛОБАЧЕВСКИЙ КАРТИНКИ\lobachev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9"/>
            <a:ext cx="4320480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Вид г. Казани. Гравюра 30-х годов XIX века работы В. Турина.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84984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328592" cy="354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Дом на Проломной улице в г. Казани, где жила семья Лобачевского.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4664"/>
            <a:ext cx="23738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12160" y="3789040"/>
            <a:ext cx="265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Дочь Лобачевского Варя.</a:t>
            </a: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626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JOHN</dc:creator>
  <cp:lastModifiedBy>JOHN</cp:lastModifiedBy>
  <cp:revision>26</cp:revision>
  <dcterms:created xsi:type="dcterms:W3CDTF">2012-05-06T06:41:35Z</dcterms:created>
  <dcterms:modified xsi:type="dcterms:W3CDTF">2014-04-14T18:03:29Z</dcterms:modified>
</cp:coreProperties>
</file>