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30152171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3134302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30767271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0383418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8862349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A9EF6E-A4D0-4F4C-8B66-9EFCBF0F7C8A}" type="datetimeFigureOut">
              <a:rPr lang="ru-RU" smtClean="0"/>
              <a:t>31.03.2014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130714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A9EF6E-A4D0-4F4C-8B66-9EFCBF0F7C8A}" type="datetimeFigureOut">
              <a:rPr lang="ru-RU" smtClean="0"/>
              <a:t>31.03.2014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5273994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A9EF6E-A4D0-4F4C-8B66-9EFCBF0F7C8A}" type="datetimeFigureOut">
              <a:rPr lang="ru-RU" smtClean="0"/>
              <a:t>31.03.2014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26455007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A9EF6E-A4D0-4F4C-8B66-9EFCBF0F7C8A}" type="datetimeFigureOut">
              <a:rPr lang="ru-RU" smtClean="0"/>
              <a:t>31.03.2014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8672794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A9EF6E-A4D0-4F4C-8B66-9EFCBF0F7C8A}" type="datetimeFigureOut">
              <a:rPr lang="ru-RU" smtClean="0"/>
              <a:t>31.03.2014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4639603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A9EF6E-A4D0-4F4C-8B66-9EFCBF0F7C8A}" type="datetimeFigureOut">
              <a:rPr lang="ru-RU" smtClean="0"/>
              <a:t>31.03.2014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4E5D55-E1C5-4B89-B743-3BB63ECE1A92}" type="slidenum">
              <a:rPr lang="ru-RU" smtClean="0"/>
              <a:t>‹#›</a:t>
            </a:fld>
            <a:endParaRPr lang="ru-RU"/>
          </a:p>
        </p:txBody>
      </p:sp>
    </p:spTree>
    <p:extLst>
      <p:ext uri="{BB962C8B-B14F-4D97-AF65-F5344CB8AC3E}">
        <p14:creationId xmlns:p14="http://schemas.microsoft.com/office/powerpoint/2010/main" val="1179304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9EF6E-A4D0-4F4C-8B66-9EFCBF0F7C8A}" type="datetimeFigureOut">
              <a:rPr lang="ru-RU" smtClean="0"/>
              <a:t>31.03.2014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E5D55-E1C5-4B89-B743-3BB63ECE1A92}" type="slidenum">
              <a:rPr lang="ru-RU" smtClean="0"/>
              <a:t>‹#›</a:t>
            </a:fld>
            <a:endParaRPr lang="ru-RU"/>
          </a:p>
        </p:txBody>
      </p:sp>
    </p:spTree>
    <p:extLst>
      <p:ext uri="{BB962C8B-B14F-4D97-AF65-F5344CB8AC3E}">
        <p14:creationId xmlns:p14="http://schemas.microsoft.com/office/powerpoint/2010/main" val="32400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hoolclipart.net/design/clip-art-of-three-diverse-school-children-proudly-holding-up-their-drawings-in-art-class-by-bnp-design-studio-451"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triplepundit.com/2011/03/udall-credit-unions-lend-small-business/?doing_wp_cron=1384716518.7652440071105957031250" TargetMode="External"/><Relationship Id="rId3" Type="http://schemas.openxmlformats.org/officeDocument/2006/relationships/hyperlink" Target="http://finance.tut.by/news289378.html" TargetMode="External"/><Relationship Id="rId7" Type="http://schemas.openxmlformats.org/officeDocument/2006/relationships/hyperlink" Target="http://forum.my308.ru/viewtopic.php?f=47&amp;t=37&amp;start=60" TargetMode="External"/><Relationship Id="rId2" Type="http://schemas.openxmlformats.org/officeDocument/2006/relationships/hyperlink" Target="http://makeyourdays.ru/page/48/" TargetMode="External"/><Relationship Id="rId1" Type="http://schemas.openxmlformats.org/officeDocument/2006/relationships/slideLayout" Target="../slideLayouts/slideLayout2.xml"/><Relationship Id="rId6" Type="http://schemas.openxmlformats.org/officeDocument/2006/relationships/hyperlink" Target="http://i-news.kz/news/2013/02/02/6863557-v_kostanaiskoi_oblasti_v_ramkah_delovyh_.html" TargetMode="External"/><Relationship Id="rId5" Type="http://schemas.openxmlformats.org/officeDocument/2006/relationships/hyperlink" Target="http://&#1075;-&#1091;&#1092;&#1072;.webufa.ru/?p=news_view&amp;id=b67de7bd" TargetMode="External"/><Relationship Id="rId4" Type="http://schemas.openxmlformats.org/officeDocument/2006/relationships/hyperlink" Target="http://www.uralzo.ru/biznes-galereja/kak-nachat-svoe-delo/otkroj-svoe-delo.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pikmoney.ru/bidea/bidea23.html" TargetMode="External"/><Relationship Id="rId3" Type="http://schemas.openxmlformats.org/officeDocument/2006/relationships/hyperlink" Target="http://activerain.com/image_store/uploads/7/9/6/4/4/ar130552514344697.jpg" TargetMode="External"/><Relationship Id="rId7" Type="http://schemas.openxmlformats.org/officeDocument/2006/relationships/hyperlink" Target="http://daina.justclick.ru/maliybizness1" TargetMode="External"/><Relationship Id="rId2" Type="http://schemas.openxmlformats.org/officeDocument/2006/relationships/hyperlink" Target="http://ru.depositphotos.com/10960670/stock-photo-Small-business-owner-of-a-cafe-and-waitress.html" TargetMode="External"/><Relationship Id="rId1" Type="http://schemas.openxmlformats.org/officeDocument/2006/relationships/slideLayout" Target="../slideLayouts/slideLayout2.xml"/><Relationship Id="rId6" Type="http://schemas.openxmlformats.org/officeDocument/2006/relationships/hyperlink" Target="http://novostey.com/politic/news375161.html" TargetMode="External"/><Relationship Id="rId5" Type="http://schemas.openxmlformats.org/officeDocument/2006/relationships/hyperlink" Target="http://gorod38.ru/news/biznes/v-priangare-vyberut-luchshie-biznes-proekty-molodyh-predprinimatelei.html" TargetMode="External"/><Relationship Id="rId10" Type="http://schemas.openxmlformats.org/officeDocument/2006/relationships/hyperlink" Target="http://www.nsba.biz/?p=2130" TargetMode="External"/><Relationship Id="rId4" Type="http://schemas.openxmlformats.org/officeDocument/2006/relationships/hyperlink" Target="http://m.ruvr.ru/data/257/134/1235/hirtii_de_valoare.jpg" TargetMode="External"/><Relationship Id="rId9" Type="http://schemas.openxmlformats.org/officeDocument/2006/relationships/hyperlink" Target="http://izvestiaur.ru/news/view/5012701.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3999" y="5499278"/>
            <a:ext cx="9899561" cy="1455314"/>
          </a:xfrm>
        </p:spPr>
        <p:txBody>
          <a:bodyPr>
            <a:normAutofit fontScale="92500" lnSpcReduction="20000"/>
          </a:bodyPr>
          <a:lstStyle/>
          <a:p>
            <a:r>
              <a:rPr lang="ru-RU" b="1" dirty="0" smtClean="0">
                <a:solidFill>
                  <a:srgbClr val="002060"/>
                </a:solidFill>
                <a:cs typeface="Times New Roman" panose="02020603050405020304" pitchFamily="18" charset="0"/>
              </a:rPr>
              <a:t>Обществознание 6 класс</a:t>
            </a:r>
          </a:p>
          <a:p>
            <a:r>
              <a:rPr lang="ru-RU" b="1" dirty="0" smtClean="0">
                <a:solidFill>
                  <a:srgbClr val="002060"/>
                </a:solidFill>
                <a:cs typeface="Times New Roman" panose="02020603050405020304" pitchFamily="18" charset="0"/>
              </a:rPr>
              <a:t>Автор: </a:t>
            </a:r>
            <a:r>
              <a:rPr lang="ru-RU" b="1" dirty="0" err="1" smtClean="0">
                <a:solidFill>
                  <a:srgbClr val="002060"/>
                </a:solidFill>
                <a:cs typeface="Times New Roman" panose="02020603050405020304" pitchFamily="18" charset="0"/>
              </a:rPr>
              <a:t>Мишарина</a:t>
            </a:r>
            <a:r>
              <a:rPr lang="ru-RU" b="1" dirty="0" smtClean="0">
                <a:solidFill>
                  <a:srgbClr val="002060"/>
                </a:solidFill>
                <a:cs typeface="Times New Roman" panose="02020603050405020304" pitchFamily="18" charset="0"/>
              </a:rPr>
              <a:t> Вероника Александровна,</a:t>
            </a:r>
          </a:p>
          <a:p>
            <a:r>
              <a:rPr lang="ru-RU" b="1" dirty="0" smtClean="0">
                <a:solidFill>
                  <a:srgbClr val="002060"/>
                </a:solidFill>
                <a:cs typeface="Times New Roman" panose="02020603050405020304" pitchFamily="18" charset="0"/>
              </a:rPr>
              <a:t> учитель истории и обществознания</a:t>
            </a:r>
          </a:p>
          <a:p>
            <a:r>
              <a:rPr lang="ru-RU" b="1" dirty="0" smtClean="0">
                <a:solidFill>
                  <a:srgbClr val="002060"/>
                </a:solidFill>
                <a:cs typeface="Times New Roman" panose="02020603050405020304" pitchFamily="18" charset="0"/>
              </a:rPr>
              <a:t>МОУ «СОШ» п. Приозёрный, Республика Коми</a:t>
            </a:r>
            <a:endParaRPr lang="ru-RU" dirty="0" smtClean="0">
              <a:cs typeface="Times New Roman" panose="02020603050405020304" pitchFamily="18" charset="0"/>
            </a:endParaRPr>
          </a:p>
          <a:p>
            <a:endParaRPr lang="ru-RU" dirty="0"/>
          </a:p>
        </p:txBody>
      </p:sp>
      <p:pic>
        <p:nvPicPr>
          <p:cNvPr id="1026" name="Picture 2" descr="http://my-ivanovo.ru/wp-content/uploads/2010/10/kol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453" y="1122802"/>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5906" y="-46166"/>
            <a:ext cx="11866094" cy="1323439"/>
          </a:xfrm>
          <a:prstGeom prst="rect">
            <a:avLst/>
          </a:prstGeom>
        </p:spPr>
        <p:txBody>
          <a:bodyPr wrap="square">
            <a:spAutoFit/>
          </a:bodyPr>
          <a:lstStyle/>
          <a:p>
            <a:pPr algn="ctr"/>
            <a:r>
              <a:rPr lang="ru-RU" sz="4000" b="1" i="1" dirty="0" smtClean="0">
                <a:solidFill>
                  <a:srgbClr val="FF0000"/>
                </a:solidFill>
                <a:effectLst/>
                <a:latin typeface="Arial" panose="020B0604020202020204" pitchFamily="34" charset="0"/>
              </a:rPr>
              <a:t>9. Что такое предпринимательство и бизнес? </a:t>
            </a:r>
            <a:endParaRPr lang="ru-RU" sz="4000" i="1" dirty="0">
              <a:solidFill>
                <a:srgbClr val="FF0000"/>
              </a:solidFill>
            </a:endParaRPr>
          </a:p>
        </p:txBody>
      </p:sp>
    </p:spTree>
    <p:extLst>
      <p:ext uri="{BB962C8B-B14F-4D97-AF65-F5344CB8AC3E}">
        <p14:creationId xmlns:p14="http://schemas.microsoft.com/office/powerpoint/2010/main" val="28892060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latin typeface="+mn-lt"/>
            </a:endParaRPr>
          </a:p>
        </p:txBody>
      </p:sp>
      <p:sp>
        <p:nvSpPr>
          <p:cNvPr id="4" name="Объект 3"/>
          <p:cNvSpPr>
            <a:spLocks noGrp="1"/>
          </p:cNvSpPr>
          <p:nvPr>
            <p:ph sz="half" idx="1"/>
          </p:nvPr>
        </p:nvSpPr>
        <p:spPr/>
        <p:txBody>
          <a:bodyPr>
            <a:normAutofit/>
          </a:bodyPr>
          <a:lstStyle/>
          <a:p>
            <a:endParaRPr lang="ru-RU"/>
          </a:p>
        </p:txBody>
      </p:sp>
      <p:sp>
        <p:nvSpPr>
          <p:cNvPr id="5" name="Объект 4"/>
          <p:cNvSpPr>
            <a:spLocks noGrp="1"/>
          </p:cNvSpPr>
          <p:nvPr>
            <p:ph sz="half" idx="2"/>
          </p:nvPr>
        </p:nvSpPr>
        <p:spPr>
          <a:xfrm>
            <a:off x="5725196" y="708337"/>
            <a:ext cx="6136246" cy="4056465"/>
          </a:xfrm>
        </p:spPr>
        <p:txBody>
          <a:bodyPr>
            <a:noAutofit/>
          </a:bodyPr>
          <a:lstStyle/>
          <a:p>
            <a:pPr algn="ctr"/>
            <a:r>
              <a:rPr lang="ru-RU" sz="2400" b="1" dirty="0" smtClean="0">
                <a:solidFill>
                  <a:srgbClr val="002060"/>
                </a:solidFill>
              </a:rPr>
              <a:t>Кроме того, различают крупный, средний и малый бизнес.</a:t>
            </a:r>
          </a:p>
          <a:p>
            <a:pPr algn="ctr"/>
            <a:r>
              <a:rPr lang="ru-RU" sz="2400" b="1" dirty="0" smtClean="0">
                <a:solidFill>
                  <a:srgbClr val="002060"/>
                </a:solidFill>
              </a:rPr>
              <a:t> </a:t>
            </a:r>
            <a:r>
              <a:rPr lang="ru-RU" sz="2400" b="1" dirty="0" smtClean="0">
                <a:solidFill>
                  <a:srgbClr val="FF0000"/>
                </a:solidFill>
              </a:rPr>
              <a:t>В индустрии </a:t>
            </a:r>
            <a:r>
              <a:rPr lang="ru-RU" sz="2400" b="1" dirty="0" smtClean="0">
                <a:solidFill>
                  <a:srgbClr val="002060"/>
                </a:solidFill>
              </a:rPr>
              <a:t>(металлургической и машиностроительной промышленности,   энергетике, на железнодорожном транспорте) действуют, как правило, </a:t>
            </a:r>
            <a:r>
              <a:rPr lang="ru-RU" sz="2400" b="1" dirty="0" smtClean="0">
                <a:solidFill>
                  <a:srgbClr val="FF0000"/>
                </a:solidFill>
              </a:rPr>
              <a:t>крупные фирмы</a:t>
            </a:r>
            <a:r>
              <a:rPr lang="ru-RU" sz="2400" b="1" dirty="0" smtClean="0">
                <a:solidFill>
                  <a:srgbClr val="002060"/>
                </a:solidFill>
              </a:rPr>
              <a:t>. </a:t>
            </a:r>
          </a:p>
          <a:p>
            <a:pPr algn="ctr"/>
            <a:r>
              <a:rPr lang="ru-RU" sz="2400" b="1" dirty="0" smtClean="0">
                <a:solidFill>
                  <a:srgbClr val="FF0000"/>
                </a:solidFill>
              </a:rPr>
              <a:t>Малый бизнес </a:t>
            </a:r>
            <a:r>
              <a:rPr lang="ru-RU" sz="2400" b="1" dirty="0" smtClean="0">
                <a:solidFill>
                  <a:srgbClr val="002060"/>
                </a:solidFill>
              </a:rPr>
              <a:t>преобладает </a:t>
            </a:r>
            <a:r>
              <a:rPr lang="ru-RU" sz="2400" b="1" dirty="0" smtClean="0">
                <a:solidFill>
                  <a:srgbClr val="FF0000"/>
                </a:solidFill>
              </a:rPr>
              <a:t>в сфере обслуживания, в легкой и пищевой промышленности.</a:t>
            </a:r>
            <a:r>
              <a:rPr lang="ru-RU" sz="2400" b="1" dirty="0" smtClean="0">
                <a:solidFill>
                  <a:srgbClr val="002060"/>
                </a:solidFill>
              </a:rPr>
              <a:t> Он связан с организацией грузовых перевозок, гостиниц, кафе, парикмахерских, ателье, ремонтных мастерских и др. В сельском  хозяйстве —  это фермерские хозяйства по производству продуктов растениеводства, животноводства</a:t>
            </a:r>
            <a:r>
              <a:rPr lang="ru-RU" sz="2400" dirty="0" smtClean="0"/>
              <a:t>.</a:t>
            </a:r>
            <a:endParaRPr lang="ru-RU" sz="2400" dirty="0"/>
          </a:p>
        </p:txBody>
      </p:sp>
      <p:pic>
        <p:nvPicPr>
          <p:cNvPr id="8196" name="Picture 4" descr="http://s1.tchkcdn.com/g2-mG1zEpL7XlN-X_LhqSxR6g/lady/660x480/f/0/1-7-0-1-13701/97615_shutterstock_52947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76" y="3378752"/>
            <a:ext cx="4484696" cy="32615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52.tinypic.com/14x07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8472"/>
            <a:ext cx="3985340" cy="265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293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rgbClr val="FF0000"/>
                </a:solidFill>
                <a:latin typeface="+mn-lt"/>
              </a:rPr>
              <a:t>Наиболее распространенными формами  организации бизнеса являются</a:t>
            </a:r>
            <a:endParaRPr lang="ru-RU" sz="4000" dirty="0">
              <a:solidFill>
                <a:srgbClr val="FF0000"/>
              </a:solidFill>
              <a:latin typeface="+mn-lt"/>
            </a:endParaRPr>
          </a:p>
        </p:txBody>
      </p:sp>
      <p:sp>
        <p:nvSpPr>
          <p:cNvPr id="3" name="Объект 2"/>
          <p:cNvSpPr>
            <a:spLocks noGrp="1"/>
          </p:cNvSpPr>
          <p:nvPr>
            <p:ph sz="half" idx="1"/>
          </p:nvPr>
        </p:nvSpPr>
        <p:spPr/>
        <p:txBody>
          <a:bodyPr>
            <a:normAutofit/>
          </a:bodyPr>
          <a:lstStyle/>
          <a:p>
            <a:pPr marL="0" indent="0">
              <a:buNone/>
            </a:pPr>
            <a:r>
              <a:rPr lang="ru-RU" sz="2400" b="1" dirty="0" smtClean="0">
                <a:solidFill>
                  <a:srgbClr val="FF0000"/>
                </a:solidFill>
              </a:rPr>
              <a:t>единоличное </a:t>
            </a:r>
            <a:r>
              <a:rPr lang="ru-RU" sz="2400" b="1" dirty="0">
                <a:solidFill>
                  <a:srgbClr val="FF0000"/>
                </a:solidFill>
              </a:rPr>
              <a:t>предприятие </a:t>
            </a:r>
            <a:r>
              <a:rPr lang="ru-RU" sz="2400" b="1" dirty="0">
                <a:solidFill>
                  <a:srgbClr val="002060"/>
                </a:solidFill>
              </a:rPr>
              <a:t>(владеет и управляет один человек — хозяин), </a:t>
            </a:r>
            <a:r>
              <a:rPr lang="ru-RU" sz="2400" b="1" dirty="0">
                <a:solidFill>
                  <a:srgbClr val="FF0000"/>
                </a:solidFill>
              </a:rPr>
              <a:t>товарищество</a:t>
            </a:r>
            <a:r>
              <a:rPr lang="ru-RU" sz="2400" b="1" dirty="0">
                <a:solidFill>
                  <a:srgbClr val="002060"/>
                </a:solidFill>
              </a:rPr>
              <a:t> (добровольное объединение двух  или  более человек),  </a:t>
            </a:r>
            <a:r>
              <a:rPr lang="ru-RU" sz="2400" b="1" dirty="0">
                <a:solidFill>
                  <a:srgbClr val="FF0000"/>
                </a:solidFill>
              </a:rPr>
              <a:t>акционерное общество </a:t>
            </a:r>
            <a:r>
              <a:rPr lang="ru-RU" sz="2400" b="1" dirty="0">
                <a:solidFill>
                  <a:srgbClr val="002060"/>
                </a:solidFill>
              </a:rPr>
              <a:t>(крупное предприятие, собственниками  которого выступают владельцы ценных бумаг — акций).</a:t>
            </a:r>
          </a:p>
        </p:txBody>
      </p:sp>
      <p:sp>
        <p:nvSpPr>
          <p:cNvPr id="4" name="Объект 3"/>
          <p:cNvSpPr>
            <a:spLocks noGrp="1"/>
          </p:cNvSpPr>
          <p:nvPr>
            <p:ph sz="half" idx="2"/>
          </p:nvPr>
        </p:nvSpPr>
        <p:spPr/>
        <p:txBody>
          <a:bodyPr>
            <a:normAutofit/>
          </a:bodyPr>
          <a:lstStyle/>
          <a:p>
            <a:endParaRPr lang="ru-RU" dirty="0"/>
          </a:p>
        </p:txBody>
      </p:sp>
      <p:pic>
        <p:nvPicPr>
          <p:cNvPr id="1026" name="Picture 2" descr="http://img.cntiprogress.ru/image/gorelova_a/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147" y="4592988"/>
            <a:ext cx="2752859" cy="22650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y-ivanovo.ru/wp-content/uploads/2010/10/kol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840" y="1635137"/>
            <a:ext cx="2974960" cy="22312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osopora.ru/files/linearticles/3613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01294"/>
            <a:ext cx="3398994" cy="254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818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
            </a:r>
            <a:br>
              <a:rPr lang="ru-RU" sz="4000" dirty="0" smtClean="0"/>
            </a:br>
            <a:r>
              <a:rPr lang="ru-RU" sz="4000" b="1" dirty="0">
                <a:solidFill>
                  <a:srgbClr val="C00000"/>
                </a:solidFill>
                <a:latin typeface="+mn-lt"/>
              </a:rPr>
              <a:t>Что необходимо, чтобы бизнес был успешным?</a:t>
            </a:r>
          </a:p>
        </p:txBody>
      </p:sp>
      <p:sp>
        <p:nvSpPr>
          <p:cNvPr id="5" name="Объект 4"/>
          <p:cNvSpPr>
            <a:spLocks noGrp="1"/>
          </p:cNvSpPr>
          <p:nvPr>
            <p:ph idx="1"/>
          </p:nvPr>
        </p:nvSpPr>
        <p:spPr/>
        <p:txBody>
          <a:bodyPr>
            <a:normAutofit/>
          </a:bodyPr>
          <a:lstStyle/>
          <a:p>
            <a:pPr algn="ctr"/>
            <a:r>
              <a:rPr lang="ru-RU" sz="2400" b="1" dirty="0">
                <a:solidFill>
                  <a:srgbClr val="002060"/>
                </a:solidFill>
              </a:rPr>
              <a:t>Современный бизнес делается в основном молодыми — теми, кому еще нет 30  лет. Во многом нынешняя экономика и рассчитана на молодых. Как свидетельствуют данные социологических опросов, большинство старшеклассников одобряет развитие в России частного </a:t>
            </a:r>
            <a:r>
              <a:rPr lang="ru-RU" sz="2400" b="1" dirty="0" smtClean="0">
                <a:solidFill>
                  <a:srgbClr val="002060"/>
                </a:solidFill>
              </a:rPr>
              <a:t>предпринимательства.</a:t>
            </a:r>
            <a:endParaRPr lang="ru-RU" sz="2400" b="1" dirty="0">
              <a:solidFill>
                <a:srgbClr val="002060"/>
              </a:solidFill>
            </a:endParaRPr>
          </a:p>
        </p:txBody>
      </p:sp>
      <p:pic>
        <p:nvPicPr>
          <p:cNvPr id="7170" name="Picture 2" descr="http://www.rkprofi.cz/img/hledame-makl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25" y="3584157"/>
            <a:ext cx="6657350" cy="310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066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b="1" dirty="0">
                <a:solidFill>
                  <a:srgbClr val="C00000"/>
                </a:solidFill>
                <a:latin typeface="+mn-lt"/>
              </a:rPr>
              <a:t>Что необходимо, чтобы бизнес был успешным?</a:t>
            </a:r>
            <a:endParaRPr lang="ru-RU" sz="4000" dirty="0">
              <a:latin typeface="+mn-lt"/>
            </a:endParaRPr>
          </a:p>
        </p:txBody>
      </p:sp>
      <p:sp>
        <p:nvSpPr>
          <p:cNvPr id="5" name="Объект 4"/>
          <p:cNvSpPr>
            <a:spLocks noGrp="1"/>
          </p:cNvSpPr>
          <p:nvPr>
            <p:ph sz="half" idx="1"/>
          </p:nvPr>
        </p:nvSpPr>
        <p:spPr/>
        <p:txBody>
          <a:bodyPr>
            <a:normAutofit/>
          </a:bodyPr>
          <a:lstStyle/>
          <a:p>
            <a:r>
              <a:rPr lang="ru-RU" sz="2400" b="1" dirty="0">
                <a:solidFill>
                  <a:srgbClr val="002060"/>
                </a:solidFill>
              </a:rPr>
              <a:t>Прежде всего необходимо желание человека организовать свое дело. Для его организации нужны конкретные идеи — как и чем он будет заниматься, чтобы получать прибыль, развивать производство.</a:t>
            </a:r>
          </a:p>
          <a:p>
            <a:r>
              <a:rPr lang="ru-RU" sz="2400" b="1" dirty="0">
                <a:solidFill>
                  <a:srgbClr val="002060"/>
                </a:solidFill>
              </a:rPr>
              <a:t>Любое дело требует активных, продуманных действий. Человек ленивый и нерасторопный вряд ли справится с ролью </a:t>
            </a:r>
            <a:r>
              <a:rPr lang="ru-RU" sz="2400" b="1" dirty="0" smtClean="0">
                <a:solidFill>
                  <a:srgbClr val="002060"/>
                </a:solidFill>
              </a:rPr>
              <a:t>бизнесмена.</a:t>
            </a:r>
            <a:endParaRPr lang="ru-RU" sz="2400" b="1" dirty="0">
              <a:solidFill>
                <a:srgbClr val="002060"/>
              </a:solidFill>
            </a:endParaRPr>
          </a:p>
          <a:p>
            <a:endParaRPr lang="ru-RU" sz="2400" b="1" dirty="0">
              <a:solidFill>
                <a:srgbClr val="002060"/>
              </a:solidFill>
            </a:endParaRPr>
          </a:p>
        </p:txBody>
      </p:sp>
      <p:sp>
        <p:nvSpPr>
          <p:cNvPr id="6" name="Объект 5"/>
          <p:cNvSpPr>
            <a:spLocks noGrp="1"/>
          </p:cNvSpPr>
          <p:nvPr>
            <p:ph sz="half" idx="2"/>
          </p:nvPr>
        </p:nvSpPr>
        <p:spPr/>
        <p:txBody>
          <a:bodyPr>
            <a:normAutofit/>
          </a:bodyPr>
          <a:lstStyle/>
          <a:p>
            <a:endParaRPr lang="ru-RU"/>
          </a:p>
        </p:txBody>
      </p:sp>
      <p:pic>
        <p:nvPicPr>
          <p:cNvPr id="2050" name="Picture 2" descr="http://www.globalaiddirect.org/dv1494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99" y="1825625"/>
            <a:ext cx="5315755" cy="408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998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002060"/>
                </a:solidFill>
                <a:latin typeface="+mn-lt"/>
              </a:rPr>
              <a:t>Организация бизнеса включает несколько этапов.</a:t>
            </a:r>
            <a:br>
              <a:rPr lang="ru-RU" sz="4000" b="1" dirty="0">
                <a:solidFill>
                  <a:srgbClr val="002060"/>
                </a:solidFill>
                <a:latin typeface="+mn-lt"/>
              </a:rPr>
            </a:br>
            <a:endParaRPr lang="ru-RU" sz="4000" b="1" dirty="0">
              <a:solidFill>
                <a:srgbClr val="002060"/>
              </a:solidFill>
              <a:latin typeface="+mn-lt"/>
            </a:endParaRPr>
          </a:p>
        </p:txBody>
      </p:sp>
      <p:sp>
        <p:nvSpPr>
          <p:cNvPr id="3" name="Объект 2"/>
          <p:cNvSpPr>
            <a:spLocks noGrp="1"/>
          </p:cNvSpPr>
          <p:nvPr>
            <p:ph sz="half" idx="1"/>
          </p:nvPr>
        </p:nvSpPr>
        <p:spPr/>
        <p:txBody>
          <a:bodyPr>
            <a:normAutofit fontScale="85000" lnSpcReduction="20000"/>
          </a:bodyPr>
          <a:lstStyle/>
          <a:p>
            <a:endParaRPr lang="ru-RU" dirty="0"/>
          </a:p>
        </p:txBody>
      </p:sp>
      <p:sp>
        <p:nvSpPr>
          <p:cNvPr id="4" name="Объект 3"/>
          <p:cNvSpPr>
            <a:spLocks noGrp="1"/>
          </p:cNvSpPr>
          <p:nvPr>
            <p:ph sz="half" idx="2"/>
          </p:nvPr>
        </p:nvSpPr>
        <p:spPr/>
        <p:txBody>
          <a:bodyPr>
            <a:normAutofit fontScale="85000" lnSpcReduction="20000"/>
          </a:bodyPr>
          <a:lstStyle/>
          <a:p>
            <a:r>
              <a:rPr lang="ru-RU" b="1" dirty="0" smtClean="0">
                <a:solidFill>
                  <a:srgbClr val="002060"/>
                </a:solidFill>
              </a:rPr>
              <a:t>Бизнесмен </a:t>
            </a:r>
            <a:r>
              <a:rPr lang="ru-RU" b="1" dirty="0">
                <a:solidFill>
                  <a:srgbClr val="002060"/>
                </a:solidFill>
              </a:rPr>
              <a:t>заключает договор с банком о кредите, регистрирует свое предприятие в государственных органах власти и приступает непосредственно к организации работы. Владелец предприятия (фирмы) нанимает сотрудников для  того, чтобы те профессионально руководили всем персоналом, не допускали срыва производственной дисциплины,  качественно и в срок обеспечивали  клиентов нужной продукцией. Такие специалисты называются менеджерами.</a:t>
            </a:r>
          </a:p>
          <a:p>
            <a:endParaRPr lang="ru-RU" b="1" dirty="0">
              <a:solidFill>
                <a:srgbClr val="002060"/>
              </a:solidFill>
            </a:endParaRPr>
          </a:p>
        </p:txBody>
      </p:sp>
      <p:pic>
        <p:nvPicPr>
          <p:cNvPr id="3074" name="Picture 2" descr="http://www.kinesisconsulting.net/siteimages/1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6" y="158804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246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Объект 4"/>
          <p:cNvSpPr>
            <a:spLocks noGrp="1"/>
          </p:cNvSpPr>
          <p:nvPr>
            <p:ph sz="half" idx="1"/>
          </p:nvPr>
        </p:nvSpPr>
        <p:spPr>
          <a:xfrm>
            <a:off x="838199" y="141668"/>
            <a:ext cx="10881575" cy="6035295"/>
          </a:xfrm>
        </p:spPr>
        <p:txBody>
          <a:bodyPr>
            <a:normAutofit/>
          </a:bodyPr>
          <a:lstStyle/>
          <a:p>
            <a:pPr algn="ctr"/>
            <a:r>
              <a:rPr lang="ru-RU" sz="2400" b="1" dirty="0">
                <a:solidFill>
                  <a:srgbClr val="002060"/>
                </a:solidFill>
              </a:rPr>
              <a:t>Основные обязанности менеджера заключаются в том, чтобы планировать, управлять работой других. Владелец предприятия и приглашенные им для работы менеджеры начинают с того, что создают разные отделы, необходимые для  работы. Обычно это производственный отдел, отдел сбыта и административная  часть. Каждый начальник отдела точно знает свои обязанности.</a:t>
            </a:r>
          </a:p>
        </p:txBody>
      </p:sp>
      <p:sp>
        <p:nvSpPr>
          <p:cNvPr id="6" name="Объект 5"/>
          <p:cNvSpPr>
            <a:spLocks noGrp="1"/>
          </p:cNvSpPr>
          <p:nvPr>
            <p:ph sz="half" idx="2"/>
          </p:nvPr>
        </p:nvSpPr>
        <p:spPr/>
        <p:txBody>
          <a:bodyPr>
            <a:normAutofit/>
          </a:bodyPr>
          <a:lstStyle/>
          <a:p>
            <a:endParaRPr lang="ru-RU" dirty="0"/>
          </a:p>
        </p:txBody>
      </p:sp>
      <p:pic>
        <p:nvPicPr>
          <p:cNvPr id="4098" name="Picture 2" descr="http://www.bikr.ru/user/UserFiles/_users/24655/uslug_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41" y="2173424"/>
            <a:ext cx="6642929" cy="4493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153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endParaRPr lang="ru-RU"/>
          </a:p>
        </p:txBody>
      </p:sp>
      <p:sp>
        <p:nvSpPr>
          <p:cNvPr id="4" name="Объект 3"/>
          <p:cNvSpPr>
            <a:spLocks noGrp="1"/>
          </p:cNvSpPr>
          <p:nvPr>
            <p:ph sz="half" idx="2"/>
          </p:nvPr>
        </p:nvSpPr>
        <p:spPr>
          <a:xfrm>
            <a:off x="5215943" y="103031"/>
            <a:ext cx="6838681" cy="6073932"/>
          </a:xfrm>
        </p:spPr>
        <p:txBody>
          <a:bodyPr>
            <a:noAutofit/>
          </a:bodyPr>
          <a:lstStyle/>
          <a:p>
            <a:pPr algn="r"/>
            <a:r>
              <a:rPr lang="ru-RU" sz="2400" b="1" dirty="0">
                <a:solidFill>
                  <a:srgbClr val="002060"/>
                </a:solidFill>
              </a:rPr>
              <a:t>После того как общая схема всех отделов предприятия (фирмы) создана и  уточнена во всех деталях, одобрена владельцем, она утверждается приказом.  На данном этапе очень важно подобрать опытных, квалифицированных  работников для предприятия.</a:t>
            </a:r>
          </a:p>
          <a:p>
            <a:pPr algn="r"/>
            <a:r>
              <a:rPr lang="ru-RU" sz="2400" b="1" dirty="0">
                <a:solidFill>
                  <a:srgbClr val="002060"/>
                </a:solidFill>
              </a:rPr>
              <a:t>Когда подбор и расстановка кадров завершены, можно начинать работать, завозить на предприятие сырье и приступать к его переработке в готовые изделия. Разумеется, надо позаботиться и о том, кто станет покупать вашу продукцию. Для этого существует особый отдел сбыта и продаж, который договаривается с покупателями о том, кому, сколько,  когда  и  по  какой  цене  поставлять  продукцию. Большое внимание уделяется рекламе продукции фирмы.</a:t>
            </a:r>
          </a:p>
          <a:p>
            <a:endParaRPr lang="ru-RU" sz="2400" b="1" dirty="0">
              <a:solidFill>
                <a:srgbClr val="002060"/>
              </a:solidFill>
            </a:endParaRPr>
          </a:p>
        </p:txBody>
      </p:sp>
      <p:pic>
        <p:nvPicPr>
          <p:cNvPr id="5122" name="Picture 2" descr="http://allatv777.ru/wp-content/uploads/2012/01/Rabota.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11"/>
          <a:stretch/>
        </p:blipFill>
        <p:spPr bwMode="auto">
          <a:xfrm>
            <a:off x="137376" y="613686"/>
            <a:ext cx="5324339" cy="505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833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41669" y="4192580"/>
            <a:ext cx="11625820" cy="2665419"/>
          </a:xfrm>
        </p:spPr>
        <p:txBody>
          <a:bodyPr>
            <a:noAutofit/>
          </a:bodyPr>
          <a:lstStyle/>
          <a:p>
            <a:pPr algn="ctr"/>
            <a:r>
              <a:rPr lang="ru-RU" sz="2400" b="1" dirty="0">
                <a:solidFill>
                  <a:srgbClr val="002060"/>
                </a:solidFill>
              </a:rPr>
              <a:t>Движущей силой в развитии бизнеса выступает капитал. Слово «капитал»  переводится с французского как «богатство». Капитал может существовать в форме денег, которые вкладываются в организацию дела, например создание кафе. А бывает в виде собственности, т. е. имущества, которым собственник,  хозяин владеет, пользуется и распоряжается. Например, дом может быть  использован под частную гостиницу.</a:t>
            </a:r>
          </a:p>
          <a:p>
            <a:pPr algn="ctr"/>
            <a:r>
              <a:rPr lang="ru-RU" sz="2400" b="1" dirty="0">
                <a:solidFill>
                  <a:srgbClr val="002060"/>
                </a:solidFill>
              </a:rPr>
              <a:t>Но бизнесмен должен осознавать ответственность перед обществом, уважать закон и своих партнеров по бизнесу. </a:t>
            </a:r>
            <a:br>
              <a:rPr lang="ru-RU" sz="2400" b="1" dirty="0">
                <a:solidFill>
                  <a:srgbClr val="002060"/>
                </a:solidFill>
              </a:rPr>
            </a:br>
            <a:endParaRPr lang="ru-RU" sz="2400" b="1" dirty="0">
              <a:solidFill>
                <a:srgbClr val="002060"/>
              </a:solidFill>
            </a:endParaRPr>
          </a:p>
          <a:p>
            <a:endParaRPr lang="ru-RU" sz="2400" b="1" dirty="0">
              <a:solidFill>
                <a:srgbClr val="002060"/>
              </a:solidFill>
            </a:endParaRPr>
          </a:p>
        </p:txBody>
      </p:sp>
      <p:sp>
        <p:nvSpPr>
          <p:cNvPr id="4" name="Объект 3"/>
          <p:cNvSpPr>
            <a:spLocks noGrp="1"/>
          </p:cNvSpPr>
          <p:nvPr>
            <p:ph sz="half" idx="2"/>
          </p:nvPr>
        </p:nvSpPr>
        <p:spPr/>
        <p:txBody>
          <a:bodyPr>
            <a:normAutofit/>
          </a:bodyPr>
          <a:lstStyle/>
          <a:p>
            <a:endParaRPr lang="ru-RU"/>
          </a:p>
        </p:txBody>
      </p:sp>
      <p:pic>
        <p:nvPicPr>
          <p:cNvPr id="6146" name="Picture 2" descr="http://storage0.dms.mpinteractiv.ro/media/1/186/3936/7047269/5/deschidere-multi-bani-shutter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72" y="206062"/>
            <a:ext cx="7807256" cy="385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847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39367"/>
            <a:ext cx="10515600" cy="1325563"/>
          </a:xfrm>
        </p:spPr>
        <p:txBody>
          <a:bodyPr>
            <a:normAutofit/>
          </a:bodyPr>
          <a:lstStyle/>
          <a:p>
            <a:r>
              <a:rPr lang="ru-RU" sz="4000" b="1" dirty="0">
                <a:solidFill>
                  <a:srgbClr val="C00000"/>
                </a:solidFill>
                <a:latin typeface="+mn-lt"/>
              </a:rPr>
              <a:t>Подведем итоги </a:t>
            </a:r>
            <a:endParaRPr lang="ru-RU" sz="4000" dirty="0">
              <a:solidFill>
                <a:srgbClr val="C00000"/>
              </a:solidFill>
              <a:latin typeface="+mn-lt"/>
            </a:endParaRPr>
          </a:p>
        </p:txBody>
      </p:sp>
      <p:sp>
        <p:nvSpPr>
          <p:cNvPr id="6" name="Объект 5"/>
          <p:cNvSpPr>
            <a:spLocks noGrp="1"/>
          </p:cNvSpPr>
          <p:nvPr>
            <p:ph sz="half" idx="1"/>
          </p:nvPr>
        </p:nvSpPr>
        <p:spPr>
          <a:xfrm>
            <a:off x="838200" y="1664930"/>
            <a:ext cx="5181600" cy="4512033"/>
          </a:xfrm>
        </p:spPr>
        <p:txBody>
          <a:bodyPr/>
          <a:lstStyle/>
          <a:p>
            <a:pPr marL="0" indent="0">
              <a:buNone/>
            </a:pPr>
            <a:r>
              <a:rPr lang="ru-RU" dirty="0"/>
              <a:t/>
            </a:r>
            <a:br>
              <a:rPr lang="ru-RU" dirty="0"/>
            </a:br>
            <a:r>
              <a:rPr lang="ru-RU" sz="2400" b="1" dirty="0">
                <a:solidFill>
                  <a:srgbClr val="002060"/>
                </a:solidFill>
              </a:rPr>
              <a:t>Предпринимателями не рождаются. Чтобы успешно освоить предпринимательство  и бизнес, необходимо приложить много усилий и быть готовым к преодолению трудностей. </a:t>
            </a:r>
          </a:p>
          <a:p>
            <a:pPr marL="0" indent="0">
              <a:buNone/>
            </a:pPr>
            <a:r>
              <a:rPr lang="ru-RU" sz="2400" b="1" dirty="0">
                <a:solidFill>
                  <a:srgbClr val="002060"/>
                </a:solidFill>
              </a:rPr>
              <a:t>Организация бизнеса требует конкретных идей, наличие капитала, активных     и  продуманных действий, профессиональных менеджеров. </a:t>
            </a:r>
          </a:p>
          <a:p>
            <a:endParaRPr lang="ru-RU" sz="2400" b="1" dirty="0">
              <a:solidFill>
                <a:srgbClr val="002060"/>
              </a:solidFill>
            </a:endParaRPr>
          </a:p>
        </p:txBody>
      </p:sp>
      <p:sp>
        <p:nvSpPr>
          <p:cNvPr id="8" name="Объект 7"/>
          <p:cNvSpPr>
            <a:spLocks noGrp="1"/>
          </p:cNvSpPr>
          <p:nvPr>
            <p:ph sz="half" idx="2"/>
          </p:nvPr>
        </p:nvSpPr>
        <p:spPr/>
        <p:txBody>
          <a:bodyPr/>
          <a:lstStyle/>
          <a:p>
            <a:endParaRPr lang="ru-RU"/>
          </a:p>
        </p:txBody>
      </p:sp>
      <p:pic>
        <p:nvPicPr>
          <p:cNvPr id="7" name="Picture 2" descr="http://my-ivanovo.ru/wp-content/uploads/2010/10/kol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7782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21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mn-lt"/>
              </a:rPr>
              <a:t>Домашнее задание.</a:t>
            </a:r>
            <a:endParaRPr lang="ru-RU" sz="4000" b="1" dirty="0">
              <a:solidFill>
                <a:srgbClr val="FF0000"/>
              </a:solidFill>
              <a:latin typeface="+mn-lt"/>
            </a:endParaRPr>
          </a:p>
        </p:txBody>
      </p:sp>
      <p:sp>
        <p:nvSpPr>
          <p:cNvPr id="3" name="Объект 2"/>
          <p:cNvSpPr>
            <a:spLocks noGrp="1"/>
          </p:cNvSpPr>
          <p:nvPr>
            <p:ph idx="1"/>
          </p:nvPr>
        </p:nvSpPr>
        <p:spPr/>
        <p:txBody>
          <a:bodyPr>
            <a:normAutofit/>
          </a:bodyPr>
          <a:lstStyle/>
          <a:p>
            <a:r>
              <a:rPr lang="ru-RU" sz="2400" b="1" dirty="0">
                <a:solidFill>
                  <a:srgbClr val="002060"/>
                </a:solidFill>
              </a:rPr>
              <a:t>Разработайте, объединившись в группы, проект игровой фирмы «Школьная  компания». </a:t>
            </a:r>
          </a:p>
        </p:txBody>
      </p:sp>
      <p:pic>
        <p:nvPicPr>
          <p:cNvPr id="7170" name="Picture 2" descr="http://us.123rf.com/400wm/400/400/lenm/lenm1002/lenm100200007/6437438-children-showing-artwo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803" y="2951920"/>
            <a:ext cx="5189157" cy="33599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41938" y="5934670"/>
            <a:ext cx="6096000" cy="923330"/>
          </a:xfrm>
          <a:prstGeom prst="rect">
            <a:avLst/>
          </a:prstGeom>
        </p:spPr>
        <p:txBody>
          <a:bodyPr>
            <a:spAutoFit/>
          </a:bodyPr>
          <a:lstStyle/>
          <a:p>
            <a:r>
              <a:rPr lang="en-US" dirty="0">
                <a:hlinkClick r:id="rId3"/>
              </a:rPr>
              <a:t>http://</a:t>
            </a:r>
            <a:r>
              <a:rPr lang="en-US" dirty="0" smtClean="0">
                <a:hlinkClick r:id="rId3"/>
              </a:rPr>
              <a:t>schoolclipart.net/design/clip-art-of-three-diverse-school-children-proudly-holding-up-their-drawings-in-art-class-by-bnp-design-studio-451</a:t>
            </a:r>
            <a:r>
              <a:rPr lang="ru-RU" dirty="0" smtClean="0"/>
              <a:t> </a:t>
            </a:r>
            <a:endParaRPr lang="ru-RU" dirty="0"/>
          </a:p>
        </p:txBody>
      </p:sp>
    </p:spTree>
    <p:extLst>
      <p:ext uri="{BB962C8B-B14F-4D97-AF65-F5344CB8AC3E}">
        <p14:creationId xmlns:p14="http://schemas.microsoft.com/office/powerpoint/2010/main" val="15003434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mn-lt"/>
              </a:rPr>
              <a:t>Цели урока</a:t>
            </a:r>
            <a:endParaRPr lang="ru-RU" sz="4000" b="1" dirty="0">
              <a:solidFill>
                <a:srgbClr val="FF0000"/>
              </a:solidFill>
              <a:latin typeface="+mn-lt"/>
            </a:endParaRPr>
          </a:p>
        </p:txBody>
      </p:sp>
      <p:sp>
        <p:nvSpPr>
          <p:cNvPr id="3" name="Объект 2"/>
          <p:cNvSpPr>
            <a:spLocks noGrp="1"/>
          </p:cNvSpPr>
          <p:nvPr>
            <p:ph idx="1"/>
          </p:nvPr>
        </p:nvSpPr>
        <p:spPr/>
        <p:txBody>
          <a:bodyPr>
            <a:normAutofit/>
          </a:bodyPr>
          <a:lstStyle/>
          <a:p>
            <a:pPr marL="0" indent="0">
              <a:buNone/>
            </a:pPr>
            <a:r>
              <a:rPr lang="ru-RU" sz="2400" b="1" dirty="0">
                <a:solidFill>
                  <a:srgbClr val="002060"/>
                </a:solidFill>
              </a:rPr>
              <a:t>1. Что такое предпринимательство и бизнес? </a:t>
            </a:r>
            <a:br>
              <a:rPr lang="ru-RU" sz="2400" b="1" dirty="0">
                <a:solidFill>
                  <a:srgbClr val="002060"/>
                </a:solidFill>
              </a:rPr>
            </a:br>
            <a:r>
              <a:rPr lang="ru-RU" sz="2400" b="1" dirty="0">
                <a:solidFill>
                  <a:srgbClr val="002060"/>
                </a:solidFill>
              </a:rPr>
              <a:t>2. Почему люди занимаются предпринимательством и бизнесом? </a:t>
            </a:r>
            <a:br>
              <a:rPr lang="ru-RU" sz="2400" b="1" dirty="0">
                <a:solidFill>
                  <a:srgbClr val="002060"/>
                </a:solidFill>
              </a:rPr>
            </a:br>
            <a:r>
              <a:rPr lang="ru-RU" sz="2400" b="1" dirty="0">
                <a:solidFill>
                  <a:srgbClr val="002060"/>
                </a:solidFill>
              </a:rPr>
              <a:t>3. </a:t>
            </a:r>
            <a:r>
              <a:rPr lang="ru-RU" sz="2400" b="1" dirty="0" smtClean="0">
                <a:solidFill>
                  <a:srgbClr val="002060"/>
                </a:solidFill>
              </a:rPr>
              <a:t>Установить </a:t>
            </a:r>
            <a:r>
              <a:rPr lang="ru-RU" sz="2400" b="1" dirty="0">
                <a:solidFill>
                  <a:srgbClr val="002060"/>
                </a:solidFill>
              </a:rPr>
              <a:t>связь между понятиями: «предпринимательство»,  «предприятие», «предприимчивость». </a:t>
            </a:r>
            <a:br>
              <a:rPr lang="ru-RU" sz="2400" b="1" dirty="0">
                <a:solidFill>
                  <a:srgbClr val="002060"/>
                </a:solidFill>
              </a:rPr>
            </a:br>
            <a:r>
              <a:rPr lang="ru-RU" sz="2400" b="1" dirty="0">
                <a:solidFill>
                  <a:srgbClr val="002060"/>
                </a:solidFill>
              </a:rPr>
              <a:t>4. </a:t>
            </a:r>
            <a:r>
              <a:rPr lang="ru-RU" sz="2400" b="1" dirty="0" smtClean="0">
                <a:solidFill>
                  <a:srgbClr val="002060"/>
                </a:solidFill>
              </a:rPr>
              <a:t>Привести  </a:t>
            </a:r>
            <a:r>
              <a:rPr lang="ru-RU" sz="2400" b="1" dirty="0">
                <a:solidFill>
                  <a:srgbClr val="002060"/>
                </a:solidFill>
              </a:rPr>
              <a:t>примеры деятельности предпринимателей, бизнесменов в экономике вашего города, села, района. </a:t>
            </a:r>
            <a:br>
              <a:rPr lang="ru-RU" sz="2400" b="1" dirty="0">
                <a:solidFill>
                  <a:srgbClr val="002060"/>
                </a:solidFill>
              </a:rPr>
            </a:br>
            <a:r>
              <a:rPr lang="ru-RU" sz="2400" b="1" dirty="0">
                <a:solidFill>
                  <a:srgbClr val="002060"/>
                </a:solidFill>
              </a:rPr>
              <a:t>5. </a:t>
            </a:r>
            <a:r>
              <a:rPr lang="ru-RU" sz="2400" b="1" dirty="0" smtClean="0">
                <a:solidFill>
                  <a:srgbClr val="002060"/>
                </a:solidFill>
              </a:rPr>
              <a:t>Рассказать, </a:t>
            </a:r>
            <a:r>
              <a:rPr lang="ru-RU" sz="2400" b="1" dirty="0">
                <a:solidFill>
                  <a:srgbClr val="002060"/>
                </a:solidFill>
              </a:rPr>
              <a:t>какие проблемы существуют в развитии предпринимательства и   бизнеса в России</a:t>
            </a:r>
            <a:r>
              <a:rPr lang="ru-RU" sz="2400" dirty="0"/>
              <a:t>. </a:t>
            </a:r>
          </a:p>
        </p:txBody>
      </p:sp>
    </p:spTree>
    <p:extLst>
      <p:ext uri="{BB962C8B-B14F-4D97-AF65-F5344CB8AC3E}">
        <p14:creationId xmlns:p14="http://schemas.microsoft.com/office/powerpoint/2010/main" val="31750663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FF0000"/>
                </a:solidFill>
                <a:latin typeface="+mn-lt"/>
              </a:rPr>
              <a:t>Список использованной литературы и источников.</a:t>
            </a:r>
            <a:endParaRPr lang="ru-RU" sz="4000" b="1" dirty="0">
              <a:solidFill>
                <a:srgbClr val="FF0000"/>
              </a:solidFill>
              <a:latin typeface="+mn-lt"/>
            </a:endParaRPr>
          </a:p>
        </p:txBody>
      </p:sp>
      <p:sp>
        <p:nvSpPr>
          <p:cNvPr id="3" name="Объект 2"/>
          <p:cNvSpPr>
            <a:spLocks noGrp="1"/>
          </p:cNvSpPr>
          <p:nvPr>
            <p:ph idx="1"/>
          </p:nvPr>
        </p:nvSpPr>
        <p:spPr>
          <a:xfrm>
            <a:off x="838199" y="1825624"/>
            <a:ext cx="11100515" cy="5032375"/>
          </a:xfrm>
        </p:spPr>
        <p:txBody>
          <a:bodyPr>
            <a:normAutofit fontScale="25000" lnSpcReduction="20000"/>
          </a:bodyPr>
          <a:lstStyle/>
          <a:p>
            <a:endParaRPr lang="ru-RU" dirty="0" smtClean="0"/>
          </a:p>
          <a:p>
            <a:r>
              <a:rPr lang="ru-RU" sz="9600" dirty="0">
                <a:latin typeface="Times New Roman" panose="02020603050405020304" pitchFamily="18" charset="0"/>
                <a:cs typeface="Times New Roman" panose="02020603050405020304" pitchFamily="18" charset="0"/>
              </a:rPr>
              <a:t>Обществознание. Учебник для 6 класса. </a:t>
            </a:r>
            <a:r>
              <a:rPr lang="ru-RU" sz="9600" i="1" dirty="0">
                <a:latin typeface="Times New Roman" panose="02020603050405020304" pitchFamily="18" charset="0"/>
                <a:cs typeface="Times New Roman" panose="02020603050405020304" pitchFamily="18" charset="0"/>
              </a:rPr>
              <a:t>Кравченко А.И., Певцова Е.А.</a:t>
            </a:r>
            <a:r>
              <a:rPr lang="ru-RU" sz="9600" dirty="0">
                <a:latin typeface="Times New Roman" panose="02020603050405020304" pitchFamily="18" charset="0"/>
                <a:cs typeface="Times New Roman" panose="02020603050405020304" pitchFamily="18" charset="0"/>
              </a:rPr>
              <a:t> М.: </a:t>
            </a:r>
            <a:r>
              <a:rPr lang="ru-RU" sz="9600" dirty="0" smtClean="0">
                <a:latin typeface="Times New Roman" panose="02020603050405020304" pitchFamily="18" charset="0"/>
                <a:cs typeface="Times New Roman" panose="02020603050405020304" pitchFamily="18" charset="0"/>
              </a:rPr>
              <a:t>2012</a:t>
            </a:r>
            <a:endParaRPr lang="ru-RU" sz="9600" dirty="0" smtClean="0"/>
          </a:p>
          <a:p>
            <a:r>
              <a:rPr lang="ru-RU" sz="9600" dirty="0" smtClean="0"/>
              <a:t>Предприниматель</a:t>
            </a:r>
            <a:r>
              <a:rPr lang="en-US" sz="9600" dirty="0">
                <a:hlinkClick r:id="rId2"/>
              </a:rPr>
              <a:t>http://makeyourdays.ru/page/48</a:t>
            </a:r>
            <a:r>
              <a:rPr lang="en-US" sz="9600" dirty="0" smtClean="0">
                <a:hlinkClick r:id="rId2"/>
              </a:rPr>
              <a:t>/</a:t>
            </a:r>
            <a:endParaRPr lang="ru-RU" sz="9600" dirty="0" smtClean="0"/>
          </a:p>
          <a:p>
            <a:r>
              <a:rPr lang="ru-RU" sz="9600" dirty="0" smtClean="0"/>
              <a:t>Предпринимательство </a:t>
            </a:r>
            <a:r>
              <a:rPr lang="en-US" sz="9600" dirty="0">
                <a:hlinkClick r:id="rId3"/>
              </a:rPr>
              <a:t>http://</a:t>
            </a:r>
            <a:r>
              <a:rPr lang="en-US" sz="9600" dirty="0" smtClean="0">
                <a:hlinkClick r:id="rId3"/>
              </a:rPr>
              <a:t>finance.tut.by/news289378.html</a:t>
            </a:r>
            <a:endParaRPr lang="ru-RU" sz="9600" dirty="0" smtClean="0"/>
          </a:p>
          <a:p>
            <a:r>
              <a:rPr lang="ru-RU" sz="9600" dirty="0" smtClean="0"/>
              <a:t>Бизнес</a:t>
            </a:r>
            <a:r>
              <a:rPr lang="en-US" sz="9600" dirty="0">
                <a:hlinkClick r:id="rId4"/>
              </a:rPr>
              <a:t>http://www.uralzo.ru/biznes-galereja/kak-nachat-svoe-delo/otkroj-svoe-delo.html</a:t>
            </a:r>
            <a:r>
              <a:rPr lang="ru-RU" sz="9600" dirty="0"/>
              <a:t> </a:t>
            </a:r>
            <a:endParaRPr lang="ru-RU" sz="9600" dirty="0" smtClean="0"/>
          </a:p>
          <a:p>
            <a:r>
              <a:rPr lang="ru-RU" sz="9600" dirty="0" smtClean="0"/>
              <a:t>Бизнес</a:t>
            </a:r>
            <a:r>
              <a:rPr lang="en-US" sz="9600" dirty="0">
                <a:hlinkClick r:id="rId5"/>
              </a:rPr>
              <a:t>http://</a:t>
            </a:r>
            <a:r>
              <a:rPr lang="ru-RU" sz="9600" dirty="0">
                <a:hlinkClick r:id="rId5"/>
              </a:rPr>
              <a:t>г-</a:t>
            </a:r>
            <a:r>
              <a:rPr lang="ru-RU" sz="9600" dirty="0" err="1">
                <a:hlinkClick r:id="rId5"/>
              </a:rPr>
              <a:t>уфа</a:t>
            </a:r>
            <a:r>
              <a:rPr lang="ru-RU" sz="9600" dirty="0">
                <a:hlinkClick r:id="rId5"/>
              </a:rPr>
              <a:t>.</a:t>
            </a:r>
            <a:r>
              <a:rPr lang="en-US" sz="9600" dirty="0">
                <a:hlinkClick r:id="rId5"/>
              </a:rPr>
              <a:t>webufa.ru/?p=</a:t>
            </a:r>
            <a:r>
              <a:rPr lang="en-US" sz="9600" dirty="0" err="1">
                <a:hlinkClick r:id="rId5"/>
              </a:rPr>
              <a:t>news_view&amp;id</a:t>
            </a:r>
            <a:r>
              <a:rPr lang="en-US" sz="9600" dirty="0">
                <a:hlinkClick r:id="rId5"/>
              </a:rPr>
              <a:t>=b67de7bd</a:t>
            </a:r>
            <a:r>
              <a:rPr lang="ru-RU" sz="9600" dirty="0"/>
              <a:t>  </a:t>
            </a:r>
            <a:endParaRPr lang="ru-RU" sz="9600" dirty="0" smtClean="0"/>
          </a:p>
          <a:p>
            <a:r>
              <a:rPr lang="ru-RU" sz="9600" dirty="0" smtClean="0"/>
              <a:t>Малый бизнес </a:t>
            </a:r>
            <a:r>
              <a:rPr lang="en-US" sz="9600" dirty="0">
                <a:hlinkClick r:id="rId6"/>
              </a:rPr>
              <a:t>http://i-news.kz/news/2013/02/02/6863557-v_kostanaiskoi_oblasti_v_ramkah_delovyh_.html</a:t>
            </a:r>
            <a:r>
              <a:rPr lang="ru-RU" sz="9600" dirty="0"/>
              <a:t> </a:t>
            </a:r>
            <a:endParaRPr lang="ru-RU" sz="9600" dirty="0" smtClean="0"/>
          </a:p>
          <a:p>
            <a:r>
              <a:rPr lang="ru-RU" sz="9600" dirty="0" smtClean="0"/>
              <a:t>Производство автомобилей</a:t>
            </a:r>
            <a:r>
              <a:rPr lang="en-US" sz="9600" dirty="0">
                <a:hlinkClick r:id="rId7"/>
              </a:rPr>
              <a:t>http://forum.my308.ru/viewtopic.php?f=47&amp;t=37&amp;start=60</a:t>
            </a:r>
            <a:r>
              <a:rPr lang="ru-RU" sz="9600" dirty="0"/>
              <a:t> </a:t>
            </a:r>
            <a:endParaRPr lang="ru-RU" sz="9600" dirty="0" smtClean="0"/>
          </a:p>
          <a:p>
            <a:r>
              <a:rPr lang="ru-RU" sz="9600" dirty="0" smtClean="0"/>
              <a:t>Малый бизнес</a:t>
            </a:r>
            <a:r>
              <a:rPr lang="en-US" sz="9600" dirty="0">
                <a:hlinkClick r:id="rId8"/>
              </a:rPr>
              <a:t>http://www.triplepundit.com/2011/03/udall-credit-unions-lend-small-business/?doing_wp_cron=1384716518.7652440071105957031250</a:t>
            </a:r>
            <a:r>
              <a:rPr lang="ru-RU" sz="9600" dirty="0"/>
              <a:t> </a:t>
            </a:r>
          </a:p>
          <a:p>
            <a:endParaRPr lang="ru-RU" sz="9600" dirty="0" smtClean="0"/>
          </a:p>
          <a:p>
            <a:endParaRPr lang="ru-RU" sz="9600" dirty="0"/>
          </a:p>
          <a:p>
            <a:endParaRPr lang="ru-RU" sz="9600" dirty="0" smtClean="0"/>
          </a:p>
          <a:p>
            <a:endParaRPr lang="ru-RU" sz="9600" dirty="0"/>
          </a:p>
          <a:p>
            <a:endParaRPr lang="ru-RU" sz="6000" dirty="0" smtClean="0"/>
          </a:p>
          <a:p>
            <a:endParaRPr lang="ru-RU" sz="2400" dirty="0"/>
          </a:p>
          <a:p>
            <a:r>
              <a:rPr lang="ru-RU" sz="2400" dirty="0" smtClean="0"/>
              <a:t>  </a:t>
            </a:r>
          </a:p>
          <a:p>
            <a:endParaRPr lang="ru-RU" sz="2400" dirty="0"/>
          </a:p>
          <a:p>
            <a:endParaRPr lang="ru-RU" sz="2400" dirty="0" smtClean="0"/>
          </a:p>
          <a:p>
            <a:endParaRPr lang="ru-RU" sz="2400" dirty="0"/>
          </a:p>
          <a:p>
            <a:endParaRPr lang="ru-RU" sz="2400" dirty="0"/>
          </a:p>
        </p:txBody>
      </p:sp>
    </p:spTree>
    <p:extLst>
      <p:ext uri="{BB962C8B-B14F-4D97-AF65-F5344CB8AC3E}">
        <p14:creationId xmlns:p14="http://schemas.microsoft.com/office/powerpoint/2010/main" val="18422771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618186"/>
            <a:ext cx="10515600" cy="5558777"/>
          </a:xfrm>
        </p:spPr>
        <p:txBody>
          <a:bodyPr>
            <a:normAutofit/>
          </a:bodyPr>
          <a:lstStyle/>
          <a:p>
            <a:r>
              <a:rPr lang="ru-RU" sz="2400" dirty="0" smtClean="0"/>
              <a:t>Малый бизнес</a:t>
            </a:r>
            <a:r>
              <a:rPr lang="en-US" sz="2400" dirty="0">
                <a:hlinkClick r:id="rId2"/>
              </a:rPr>
              <a:t>http://ru.depositphotos.com/10960670/stock-photo-Small-business-owner-of-a-cafe-and-waitress.html</a:t>
            </a:r>
            <a:r>
              <a:rPr lang="ru-RU" sz="2400" dirty="0"/>
              <a:t> </a:t>
            </a:r>
            <a:endParaRPr lang="ru-RU" sz="2400" dirty="0" smtClean="0"/>
          </a:p>
          <a:p>
            <a:r>
              <a:rPr lang="ru-RU" sz="2400" dirty="0" smtClean="0"/>
              <a:t>Товарищество в бизнесе</a:t>
            </a:r>
            <a:r>
              <a:rPr lang="en-US" sz="2400" dirty="0">
                <a:hlinkClick r:id="rId3"/>
              </a:rPr>
              <a:t>http://activerain.com/image_store/uploads/7/9/6/4/4/ar130552514344697.jpg</a:t>
            </a:r>
            <a:r>
              <a:rPr lang="ru-RU" sz="2400" dirty="0"/>
              <a:t> </a:t>
            </a:r>
            <a:endParaRPr lang="ru-RU" sz="2400" dirty="0" smtClean="0"/>
          </a:p>
          <a:p>
            <a:r>
              <a:rPr lang="ru-RU" sz="2400" dirty="0" smtClean="0"/>
              <a:t>Акции</a:t>
            </a:r>
            <a:r>
              <a:rPr lang="en-US" sz="2400" dirty="0">
                <a:hlinkClick r:id="rId4"/>
              </a:rPr>
              <a:t>http://m.ruvr.ru/data/257/134/1235/hirtii_de_valoare.jpg</a:t>
            </a:r>
            <a:r>
              <a:rPr lang="ru-RU" sz="2400" dirty="0"/>
              <a:t> </a:t>
            </a:r>
            <a:endParaRPr lang="ru-RU" sz="2400" dirty="0" smtClean="0"/>
          </a:p>
          <a:p>
            <a:r>
              <a:rPr lang="ru-RU" sz="2400" dirty="0" smtClean="0"/>
              <a:t>Молодые предприниматели</a:t>
            </a:r>
            <a:r>
              <a:rPr lang="en-US" sz="2400" dirty="0" smtClean="0">
                <a:hlinkClick r:id="rId5"/>
              </a:rPr>
              <a:t>http</a:t>
            </a:r>
            <a:r>
              <a:rPr lang="en-US" sz="2400" dirty="0">
                <a:hlinkClick r:id="rId5"/>
              </a:rPr>
              <a:t>://gorod38.ru/news/biznes/v-priangare-vyberut-luchshie-biznes-proekty-molodyh-predprinimatelei.html</a:t>
            </a:r>
            <a:r>
              <a:rPr lang="ru-RU" sz="2400" dirty="0"/>
              <a:t> </a:t>
            </a:r>
          </a:p>
          <a:p>
            <a:r>
              <a:rPr lang="en-US" sz="2400" dirty="0">
                <a:hlinkClick r:id="rId6"/>
              </a:rPr>
              <a:t>http://novostey.com/politic/news375161.html</a:t>
            </a:r>
            <a:r>
              <a:rPr lang="ru-RU" sz="2400" dirty="0"/>
              <a:t> </a:t>
            </a:r>
            <a:endParaRPr lang="ru-RU" sz="2400" dirty="0" smtClean="0"/>
          </a:p>
          <a:p>
            <a:r>
              <a:rPr lang="en-US" sz="2400" dirty="0">
                <a:hlinkClick r:id="rId7"/>
              </a:rPr>
              <a:t>http://daina.justclick.ru/maliybizness1</a:t>
            </a:r>
            <a:r>
              <a:rPr lang="ru-RU" sz="2400" dirty="0"/>
              <a:t> </a:t>
            </a:r>
          </a:p>
          <a:p>
            <a:r>
              <a:rPr lang="ru-RU" sz="2400" dirty="0"/>
              <a:t>Компании </a:t>
            </a:r>
            <a:r>
              <a:rPr lang="en-US" sz="2400" dirty="0">
                <a:hlinkClick r:id="rId8"/>
              </a:rPr>
              <a:t>http://www.pikmoney.ru/bidea/bidea23.html</a:t>
            </a:r>
            <a:r>
              <a:rPr lang="ru-RU" sz="2400" dirty="0"/>
              <a:t> </a:t>
            </a:r>
          </a:p>
          <a:p>
            <a:r>
              <a:rPr lang="ru-RU" sz="2400" dirty="0"/>
              <a:t>Фирма</a:t>
            </a:r>
            <a:r>
              <a:rPr lang="en-US" sz="2400" dirty="0">
                <a:hlinkClick r:id="rId9"/>
              </a:rPr>
              <a:t>http://izvestiaur.ru/news/view/5012701.html</a:t>
            </a:r>
            <a:r>
              <a:rPr lang="ru-RU" sz="2400" dirty="0"/>
              <a:t> </a:t>
            </a:r>
          </a:p>
          <a:p>
            <a:r>
              <a:rPr lang="ru-RU" sz="2400" dirty="0"/>
              <a:t>Капитал </a:t>
            </a:r>
            <a:r>
              <a:rPr lang="en-US" sz="2400" dirty="0">
                <a:hlinkClick r:id="rId10"/>
              </a:rPr>
              <a:t>http://www.nsba.biz/?p=2130</a:t>
            </a:r>
            <a:r>
              <a:rPr lang="ru-RU" sz="2400" dirty="0"/>
              <a:t>   </a:t>
            </a:r>
          </a:p>
          <a:p>
            <a:endParaRPr lang="ru-RU" sz="2400" dirty="0"/>
          </a:p>
          <a:p>
            <a:endParaRPr lang="ru-RU" sz="2400" dirty="0"/>
          </a:p>
          <a:p>
            <a:endParaRPr lang="ru-RU" sz="2400" dirty="0"/>
          </a:p>
          <a:p>
            <a:endParaRPr lang="ru-RU" sz="2400" dirty="0" smtClean="0"/>
          </a:p>
          <a:p>
            <a:endParaRPr lang="ru-RU" sz="2400" dirty="0"/>
          </a:p>
          <a:p>
            <a:endParaRPr lang="ru-RU" sz="2400" dirty="0"/>
          </a:p>
          <a:p>
            <a:endParaRPr lang="ru-RU" sz="2400" dirty="0"/>
          </a:p>
        </p:txBody>
      </p:sp>
    </p:spTree>
    <p:extLst>
      <p:ext uri="{BB962C8B-B14F-4D97-AF65-F5344CB8AC3E}">
        <p14:creationId xmlns:p14="http://schemas.microsoft.com/office/powerpoint/2010/main" val="32941782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mn-lt"/>
              </a:rPr>
              <a:t>План урока</a:t>
            </a:r>
            <a:endParaRPr lang="ru-RU" sz="4000" b="1" dirty="0">
              <a:solidFill>
                <a:srgbClr val="FF0000"/>
              </a:solidFill>
              <a:latin typeface="+mn-lt"/>
            </a:endParaRPr>
          </a:p>
        </p:txBody>
      </p:sp>
      <p:sp>
        <p:nvSpPr>
          <p:cNvPr id="3" name="Объект 2"/>
          <p:cNvSpPr>
            <a:spLocks noGrp="1"/>
          </p:cNvSpPr>
          <p:nvPr>
            <p:ph idx="1"/>
          </p:nvPr>
        </p:nvSpPr>
        <p:spPr/>
        <p:txBody>
          <a:bodyPr/>
          <a:lstStyle/>
          <a:p>
            <a:r>
              <a:rPr lang="ru-RU" sz="2400" b="1" dirty="0" smtClean="0">
                <a:solidFill>
                  <a:srgbClr val="7030A0"/>
                </a:solidFill>
              </a:rPr>
              <a:t>Предприниматели и предпринимательство.</a:t>
            </a:r>
          </a:p>
          <a:p>
            <a:r>
              <a:rPr lang="ru-RU" sz="2400" b="1" dirty="0">
                <a:solidFill>
                  <a:srgbClr val="7030A0"/>
                </a:solidFill>
              </a:rPr>
              <a:t>Что необходимо, чтобы бизнес был успешным?</a:t>
            </a:r>
            <a:endParaRPr lang="ru-RU" sz="2400" b="1" dirty="0" smtClean="0">
              <a:solidFill>
                <a:srgbClr val="7030A0"/>
              </a:solidFill>
            </a:endParaRPr>
          </a:p>
          <a:p>
            <a:endParaRPr lang="ru-RU" dirty="0"/>
          </a:p>
        </p:txBody>
      </p:sp>
    </p:spTree>
    <p:extLst>
      <p:ext uri="{BB962C8B-B14F-4D97-AF65-F5344CB8AC3E}">
        <p14:creationId xmlns:p14="http://schemas.microsoft.com/office/powerpoint/2010/main" val="80472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i="1" dirty="0" smtClean="0">
                <a:solidFill>
                  <a:srgbClr val="C00000"/>
                </a:solidFill>
                <a:latin typeface="+mn-lt"/>
              </a:rPr>
              <a:t>Основные понятия</a:t>
            </a:r>
            <a:endParaRPr lang="ru-RU" sz="4000" b="1" i="1" dirty="0">
              <a:solidFill>
                <a:srgbClr val="C00000"/>
              </a:solidFill>
              <a:latin typeface="+mn-lt"/>
            </a:endParaRPr>
          </a:p>
        </p:txBody>
      </p:sp>
      <p:sp>
        <p:nvSpPr>
          <p:cNvPr id="3" name="Объект 2"/>
          <p:cNvSpPr>
            <a:spLocks noGrp="1"/>
          </p:cNvSpPr>
          <p:nvPr>
            <p:ph idx="1"/>
          </p:nvPr>
        </p:nvSpPr>
        <p:spPr/>
        <p:txBody>
          <a:bodyPr>
            <a:normAutofit/>
          </a:bodyPr>
          <a:lstStyle/>
          <a:p>
            <a:r>
              <a:rPr lang="ru-RU" sz="2400" b="1" dirty="0">
                <a:solidFill>
                  <a:srgbClr val="002060"/>
                </a:solidFill>
              </a:rPr>
              <a:t>Бизнес - это любая деятельность по производству и обмену товаров и услуг, осуществляемая частными лицами или организациями с целью получения прибыли.</a:t>
            </a:r>
          </a:p>
          <a:p>
            <a:r>
              <a:rPr lang="ru-RU" sz="2400" b="1" dirty="0">
                <a:solidFill>
                  <a:srgbClr val="002060"/>
                </a:solidFill>
              </a:rPr>
              <a:t>Фирма - торговое или промышленное предприятие, использующее природные ресурсы, капиталы и труд людей для создания и продажи потребителям товаров  и  услуг с целью получения прибыли.  </a:t>
            </a:r>
          </a:p>
          <a:p>
            <a:endParaRPr lang="ru-RU" sz="2400" b="1" dirty="0">
              <a:solidFill>
                <a:srgbClr val="002060"/>
              </a:solidFill>
            </a:endParaRPr>
          </a:p>
        </p:txBody>
      </p:sp>
    </p:spTree>
    <p:extLst>
      <p:ext uri="{BB962C8B-B14F-4D97-AF65-F5344CB8AC3E}">
        <p14:creationId xmlns:p14="http://schemas.microsoft.com/office/powerpoint/2010/main" val="20794321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rgbClr val="C00000"/>
                </a:solidFill>
                <a:latin typeface="+mn-lt"/>
              </a:rPr>
              <a:t>Предпринимательство и предприниматели </a:t>
            </a:r>
            <a:r>
              <a:rPr lang="ru-RU" sz="4000" b="1" dirty="0" smtClean="0">
                <a:solidFill>
                  <a:srgbClr val="C00000"/>
                </a:solidFill>
                <a:latin typeface="+mn-lt"/>
              </a:rPr>
              <a:t/>
            </a:r>
            <a:br>
              <a:rPr lang="ru-RU" sz="4000" b="1" dirty="0" smtClean="0">
                <a:solidFill>
                  <a:srgbClr val="C00000"/>
                </a:solidFill>
                <a:latin typeface="+mn-lt"/>
              </a:rPr>
            </a:br>
            <a:endParaRPr lang="ru-RU" sz="4000" b="1" dirty="0">
              <a:solidFill>
                <a:srgbClr val="C00000"/>
              </a:solidFill>
              <a:latin typeface="+mn-lt"/>
            </a:endParaRPr>
          </a:p>
        </p:txBody>
      </p:sp>
      <p:sp>
        <p:nvSpPr>
          <p:cNvPr id="4" name="Объект 3"/>
          <p:cNvSpPr>
            <a:spLocks noGrp="1"/>
          </p:cNvSpPr>
          <p:nvPr>
            <p:ph sz="half" idx="1"/>
          </p:nvPr>
        </p:nvSpPr>
        <p:spPr>
          <a:xfrm>
            <a:off x="566670" y="1300766"/>
            <a:ext cx="5331854" cy="4876197"/>
          </a:xfrm>
        </p:spPr>
        <p:txBody>
          <a:bodyPr>
            <a:normAutofit lnSpcReduction="10000"/>
          </a:bodyPr>
          <a:lstStyle/>
          <a:p>
            <a:pPr algn="ctr"/>
            <a:r>
              <a:rPr lang="ru-RU" sz="2400" b="1" dirty="0">
                <a:solidFill>
                  <a:srgbClr val="002060"/>
                </a:solidFill>
              </a:rPr>
              <a:t>Предпринимательство является важным признаком рыночной экономики.  Согласно российскому законодательству, «предпринимательской является самостоятельная, осуществляемая на свой риск деятельность, направленная     на систематическое получение прибыли от пользования имуществом, продажи товаров, выполнения работ или оказания услуг лицами, зарегистрированными  в этом качестве в установленном законом порядке».</a:t>
            </a:r>
          </a:p>
        </p:txBody>
      </p:sp>
      <p:sp>
        <p:nvSpPr>
          <p:cNvPr id="5" name="Объект 4"/>
          <p:cNvSpPr>
            <a:spLocks noGrp="1"/>
          </p:cNvSpPr>
          <p:nvPr>
            <p:ph sz="half" idx="2"/>
          </p:nvPr>
        </p:nvSpPr>
        <p:spPr>
          <a:xfrm>
            <a:off x="6857004" y="1015620"/>
            <a:ext cx="5181600" cy="4351338"/>
          </a:xfrm>
        </p:spPr>
        <p:txBody>
          <a:bodyPr>
            <a:normAutofit lnSpcReduction="10000"/>
          </a:bodyPr>
          <a:lstStyle/>
          <a:p>
            <a:endParaRPr lang="ru-RU" dirty="0"/>
          </a:p>
        </p:txBody>
      </p:sp>
      <p:pic>
        <p:nvPicPr>
          <p:cNvPr id="8" name="Picture 4" descr="http://franuk.com/images/stories/news/2011/07/podgotovka_k_obsujdeniyu_ks_na_zanyatiyah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24" y="1300766"/>
            <a:ext cx="611505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036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Объект 5"/>
          <p:cNvSpPr>
            <a:spLocks noGrp="1"/>
          </p:cNvSpPr>
          <p:nvPr>
            <p:ph sz="half" idx="2"/>
          </p:nvPr>
        </p:nvSpPr>
        <p:spPr>
          <a:xfrm>
            <a:off x="6172199" y="365125"/>
            <a:ext cx="5702121" cy="5811838"/>
          </a:xfrm>
        </p:spPr>
        <p:txBody>
          <a:bodyPr>
            <a:noAutofit/>
          </a:bodyPr>
          <a:lstStyle/>
          <a:p>
            <a:pPr algn="ctr"/>
            <a:r>
              <a:rPr lang="ru-RU" sz="2400" b="1" dirty="0">
                <a:solidFill>
                  <a:srgbClr val="C00000"/>
                </a:solidFill>
              </a:rPr>
              <a:t>Предприниматель</a:t>
            </a:r>
            <a:r>
              <a:rPr lang="ru-RU" sz="2400" b="1" dirty="0">
                <a:solidFill>
                  <a:srgbClr val="0070C0"/>
                </a:solidFill>
              </a:rPr>
              <a:t> — это человек, основывающий новое дело, который на свои и заемные средства (денежные средства, полученные в виде ссуды, взятые взаймы) организует производство товаров и услуг для получения прибыли и удовлетворения потребностей человека и общества. Он ищет возможности для  выпуска новых товаров, оказания новых видов услуг, занимается поиском  рын­ков, на которых можно продавать продукцию. Известно, что телеграф,  телефон, радио, компьютер изобрели ученые, но сделали их средствами  массовой коммуникации именно предприниматели. </a:t>
            </a:r>
            <a:endParaRPr lang="ru-RU" sz="2400" b="1" dirty="0">
              <a:solidFill>
                <a:srgbClr val="C00000"/>
              </a:solidFill>
            </a:endParaRPr>
          </a:p>
        </p:txBody>
      </p:sp>
      <p:sp>
        <p:nvSpPr>
          <p:cNvPr id="7" name="AutoShape 2" descr="http://www.cao-info.ru/uploads/posts/2012-06/1340704904_70170557_1296756778_b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www.cao-info.ru/uploads/posts/2012-06/1340704904_70170557_1296756778_bz.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www.cao-info.ru/uploads/posts/2012-06/1340704904_70170557_1296756778_bz.jpg"/>
          <p:cNvSpPr>
            <a:spLocks noGrp="1" noChangeAspect="1" noChangeArrowheads="1"/>
          </p:cNvSpPr>
          <p:nvPr>
            <p:ph sz="half" idx="1"/>
          </p:nvPr>
        </p:nvSpPr>
        <p:spPr bwMode="auto">
          <a:xfrm>
            <a:off x="1232078" y="1825625"/>
            <a:ext cx="4787721" cy="40205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 name="Рисунок 9"/>
          <p:cNvPicPr>
            <a:picLocks noChangeAspect="1"/>
          </p:cNvPicPr>
          <p:nvPr/>
        </p:nvPicPr>
        <p:blipFill>
          <a:blip r:embed="rId2"/>
          <a:stretch>
            <a:fillRect/>
          </a:stretch>
        </p:blipFill>
        <p:spPr>
          <a:xfrm>
            <a:off x="520520" y="469050"/>
            <a:ext cx="5651679" cy="3650581"/>
          </a:xfrm>
          <a:prstGeom prst="rect">
            <a:avLst/>
          </a:prstGeom>
        </p:spPr>
      </p:pic>
      <p:sp>
        <p:nvSpPr>
          <p:cNvPr id="11" name="Прямоугольник 10"/>
          <p:cNvSpPr/>
          <p:nvPr/>
        </p:nvSpPr>
        <p:spPr>
          <a:xfrm>
            <a:off x="-180304" y="4187100"/>
            <a:ext cx="6903076" cy="830997"/>
          </a:xfrm>
          <a:prstGeom prst="rect">
            <a:avLst/>
          </a:prstGeom>
        </p:spPr>
        <p:txBody>
          <a:bodyPr wrap="square">
            <a:spAutoFit/>
          </a:bodyPr>
          <a:lstStyle/>
          <a:p>
            <a:pPr algn="ctr"/>
            <a:r>
              <a:rPr lang="ru-RU" sz="2400" b="1" dirty="0" smtClean="0">
                <a:solidFill>
                  <a:srgbClr val="C00000"/>
                </a:solidFill>
              </a:rPr>
              <a:t>Предпринимателем по закону  может стать человек, достигший 18-летнего возраста.</a:t>
            </a:r>
            <a:endParaRPr lang="ru-RU" sz="2400" b="1" dirty="0">
              <a:solidFill>
                <a:srgbClr val="C00000"/>
              </a:solidFill>
            </a:endParaRPr>
          </a:p>
        </p:txBody>
      </p:sp>
    </p:spTree>
    <p:extLst>
      <p:ext uri="{BB962C8B-B14F-4D97-AF65-F5344CB8AC3E}">
        <p14:creationId xmlns:p14="http://schemas.microsoft.com/office/powerpoint/2010/main" val="1073773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708374"/>
          </a:xfrm>
        </p:spPr>
        <p:txBody>
          <a:bodyPr>
            <a:noAutofit/>
          </a:bodyPr>
          <a:lstStyle/>
          <a:p>
            <a:pPr algn="just"/>
            <a:r>
              <a:rPr lang="ru-RU" sz="2400" b="1" dirty="0">
                <a:solidFill>
                  <a:srgbClr val="7030A0"/>
                </a:solidFill>
                <a:latin typeface="+mn-lt"/>
              </a:rPr>
              <a:t>Создание предпринимателем фирмы и ее развитие всегда связаны с риском.  Если потребители не будут покупать товары и пользоваться представленными товарами, фирма может разориться и прекратить свое существование.</a:t>
            </a:r>
            <a:br>
              <a:rPr lang="ru-RU" sz="2400" b="1" dirty="0">
                <a:solidFill>
                  <a:srgbClr val="7030A0"/>
                </a:solidFill>
                <a:latin typeface="+mn-lt"/>
              </a:rPr>
            </a:br>
            <a:r>
              <a:rPr lang="ru-RU" sz="2400" b="1" dirty="0">
                <a:solidFill>
                  <a:srgbClr val="7030A0"/>
                </a:solidFill>
                <a:latin typeface="+mn-lt"/>
              </a:rPr>
              <a:t>То, чем занимаются предприниматели, называется бизнесом.</a:t>
            </a:r>
            <a:br>
              <a:rPr lang="ru-RU" sz="2400" b="1" dirty="0">
                <a:solidFill>
                  <a:srgbClr val="7030A0"/>
                </a:solidFill>
                <a:latin typeface="+mn-lt"/>
              </a:rPr>
            </a:br>
            <a:endParaRPr lang="ru-RU" sz="2400" b="1" dirty="0">
              <a:solidFill>
                <a:srgbClr val="7030A0"/>
              </a:solidFill>
              <a:latin typeface="+mn-lt"/>
            </a:endParaRPr>
          </a:p>
        </p:txBody>
      </p:sp>
      <p:sp>
        <p:nvSpPr>
          <p:cNvPr id="3" name="Объект 2"/>
          <p:cNvSpPr>
            <a:spLocks noGrp="1"/>
          </p:cNvSpPr>
          <p:nvPr>
            <p:ph idx="1"/>
          </p:nvPr>
        </p:nvSpPr>
        <p:spPr/>
        <p:txBody>
          <a:bodyPr/>
          <a:lstStyle/>
          <a:p>
            <a:endParaRPr lang="ru-RU" dirty="0"/>
          </a:p>
        </p:txBody>
      </p:sp>
      <p:pic>
        <p:nvPicPr>
          <p:cNvPr id="4100" name="Picture 4" descr="http://lb2.cdn.spion-media.eu/storage/fetch/67caaeec32db2aa5d311bb799229b1c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74" y="1825625"/>
            <a:ext cx="6687540"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828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C00000"/>
                </a:solidFill>
                <a:latin typeface="+mn-lt"/>
              </a:rPr>
              <a:t>Бизнес</a:t>
            </a:r>
            <a:r>
              <a:rPr lang="ru-RU" sz="2400" b="1" dirty="0">
                <a:solidFill>
                  <a:srgbClr val="7030A0"/>
                </a:solidFill>
                <a:latin typeface="+mn-lt"/>
              </a:rPr>
              <a:t> — </a:t>
            </a:r>
            <a:r>
              <a:rPr lang="ru-RU" sz="2400" b="1" dirty="0">
                <a:solidFill>
                  <a:srgbClr val="002060"/>
                </a:solidFill>
                <a:latin typeface="+mn-lt"/>
              </a:rPr>
              <a:t>это деятельность человека или группы людей, связанная с производством, продажей или покупкой товаров и услуг. </a:t>
            </a:r>
          </a:p>
        </p:txBody>
      </p:sp>
      <p:sp>
        <p:nvSpPr>
          <p:cNvPr id="3" name="Объект 2"/>
          <p:cNvSpPr>
            <a:spLocks noGrp="1"/>
          </p:cNvSpPr>
          <p:nvPr>
            <p:ph idx="1"/>
          </p:nvPr>
        </p:nvSpPr>
        <p:spPr/>
        <p:txBody>
          <a:bodyPr/>
          <a:lstStyle/>
          <a:p>
            <a:endParaRPr lang="ru-RU" dirty="0"/>
          </a:p>
        </p:txBody>
      </p:sp>
      <p:pic>
        <p:nvPicPr>
          <p:cNvPr id="5122" name="Picture 2" descr="http://byaki.net/uploads/posts/2012-01/1325766893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256" y="1825625"/>
            <a:ext cx="63817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288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2060"/>
                </a:solidFill>
                <a:latin typeface="+mn-lt"/>
              </a:rPr>
              <a:t>Бизнес бывает </a:t>
            </a:r>
            <a:r>
              <a:rPr lang="ru-RU" sz="2400" b="1" dirty="0">
                <a:solidFill>
                  <a:srgbClr val="00B0F0"/>
                </a:solidFill>
                <a:latin typeface="+mn-lt"/>
              </a:rPr>
              <a:t>производственным </a:t>
            </a:r>
            <a:r>
              <a:rPr lang="ru-RU" sz="2400" b="1" dirty="0">
                <a:solidFill>
                  <a:srgbClr val="002060"/>
                </a:solidFill>
                <a:latin typeface="+mn-lt"/>
              </a:rPr>
              <a:t>(производство автомобилей), </a:t>
            </a:r>
            <a:r>
              <a:rPr lang="ru-RU" sz="2400" b="1" dirty="0">
                <a:solidFill>
                  <a:srgbClr val="00B0F0"/>
                </a:solidFill>
                <a:latin typeface="+mn-lt"/>
              </a:rPr>
              <a:t>торговым </a:t>
            </a:r>
            <a:r>
              <a:rPr lang="ru-RU" sz="2400" b="1" dirty="0">
                <a:solidFill>
                  <a:srgbClr val="002060"/>
                </a:solidFill>
                <a:latin typeface="+mn-lt"/>
              </a:rPr>
              <a:t>(продажа зерна), </a:t>
            </a:r>
            <a:r>
              <a:rPr lang="ru-RU" sz="2400" b="1" dirty="0">
                <a:solidFill>
                  <a:srgbClr val="00B0F0"/>
                </a:solidFill>
                <a:latin typeface="+mn-lt"/>
              </a:rPr>
              <a:t>финансовым </a:t>
            </a:r>
            <a:r>
              <a:rPr lang="ru-RU" sz="2400" b="1" dirty="0">
                <a:solidFill>
                  <a:srgbClr val="002060"/>
                </a:solidFill>
                <a:latin typeface="+mn-lt"/>
              </a:rPr>
              <a:t>(деятельность банков), </a:t>
            </a:r>
            <a:r>
              <a:rPr lang="ru-RU" sz="2400" b="1" dirty="0">
                <a:solidFill>
                  <a:srgbClr val="00B0F0"/>
                </a:solidFill>
                <a:latin typeface="+mn-lt"/>
              </a:rPr>
              <a:t>страховым </a:t>
            </a:r>
            <a:r>
              <a:rPr lang="ru-RU" sz="2400" b="1" dirty="0">
                <a:solidFill>
                  <a:srgbClr val="002060"/>
                </a:solidFill>
                <a:latin typeface="+mn-lt"/>
              </a:rPr>
              <a:t>(деятельность страховых  компаний).</a:t>
            </a:r>
          </a:p>
        </p:txBody>
      </p:sp>
      <p:sp>
        <p:nvSpPr>
          <p:cNvPr id="3" name="Объект 2"/>
          <p:cNvSpPr>
            <a:spLocks noGrp="1"/>
          </p:cNvSpPr>
          <p:nvPr>
            <p:ph idx="1"/>
          </p:nvPr>
        </p:nvSpPr>
        <p:spPr/>
        <p:txBody>
          <a:bodyPr/>
          <a:lstStyle/>
          <a:p>
            <a:endParaRPr lang="ru-RU" dirty="0"/>
          </a:p>
        </p:txBody>
      </p:sp>
      <p:pic>
        <p:nvPicPr>
          <p:cNvPr id="6148" name="Picture 4" descr="http://www.automobile-magazine.fr/var/automobile_magazine/storage/images/media/galeries/photos/peugeot/les_peugeot_du_futur/708_illus_d/1415436-1-fre-FR/708_illus_d_image_photo_l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63" y="1825625"/>
            <a:ext cx="6477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355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371</Words>
  <Application>Microsoft Office PowerPoint</Application>
  <PresentationFormat>Широкоэкранный</PresentationFormat>
  <Paragraphs>76</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Цели урока</vt:lpstr>
      <vt:lpstr>План урока</vt:lpstr>
      <vt:lpstr>Основные понятия</vt:lpstr>
      <vt:lpstr>Предпринимательство и предприниматели  </vt:lpstr>
      <vt:lpstr>Презентация PowerPoint</vt:lpstr>
      <vt:lpstr>Создание предпринимателем фирмы и ее развитие всегда связаны с риском.  Если потребители не будут покупать товары и пользоваться представленными товарами, фирма может разориться и прекратить свое существование. То, чем занимаются предприниматели, называется бизнесом. </vt:lpstr>
      <vt:lpstr>Бизнес — это деятельность человека или группы людей, связанная с производством, продажей или покупкой товаров и услуг. </vt:lpstr>
      <vt:lpstr>Бизнес бывает производственным (производство автомобилей), торговым (продажа зерна), финансовым (деятельность банков), страховым (деятельность страховых  компаний).</vt:lpstr>
      <vt:lpstr>Презентация PowerPoint</vt:lpstr>
      <vt:lpstr>Наиболее распространенными формами  организации бизнеса являются</vt:lpstr>
      <vt:lpstr> Что необходимо, чтобы бизнес был успешным?</vt:lpstr>
      <vt:lpstr>Что необходимо, чтобы бизнес был успешным?</vt:lpstr>
      <vt:lpstr>Организация бизнеса включает несколько этапов. </vt:lpstr>
      <vt:lpstr>Презентация PowerPoint</vt:lpstr>
      <vt:lpstr>Презентация PowerPoint</vt:lpstr>
      <vt:lpstr>Презентация PowerPoint</vt:lpstr>
      <vt:lpstr>Подведем итоги </vt:lpstr>
      <vt:lpstr>Домашнее задание.</vt:lpstr>
      <vt:lpstr>Список использованной литературы и источников.</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sod</dc:creator>
  <cp:lastModifiedBy>sod</cp:lastModifiedBy>
  <cp:revision>13</cp:revision>
  <dcterms:created xsi:type="dcterms:W3CDTF">2014-03-31T10:17:44Z</dcterms:created>
  <dcterms:modified xsi:type="dcterms:W3CDTF">2014-03-31T17:00:34Z</dcterms:modified>
</cp:coreProperties>
</file>