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2" autoAdjust="0"/>
  </p:normalViewPr>
  <p:slideViewPr>
    <p:cSldViewPr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330D86-DBD6-45C1-B86C-C48D2D99D756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B12E86-BAD6-43F4-B785-AB9DBFD72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0D86-DBD6-45C1-B86C-C48D2D99D756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2E86-BAD6-43F4-B785-AB9DBFD72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0D86-DBD6-45C1-B86C-C48D2D99D756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2E86-BAD6-43F4-B785-AB9DBFD72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330D86-DBD6-45C1-B86C-C48D2D99D756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B12E86-BAD6-43F4-B785-AB9DBFD722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330D86-DBD6-45C1-B86C-C48D2D99D756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AB12E86-BAD6-43F4-B785-AB9DBFD72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0D86-DBD6-45C1-B86C-C48D2D99D756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2E86-BAD6-43F4-B785-AB9DBFD722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0D86-DBD6-45C1-B86C-C48D2D99D756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2E86-BAD6-43F4-B785-AB9DBFD722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330D86-DBD6-45C1-B86C-C48D2D99D756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B12E86-BAD6-43F4-B785-AB9DBFD722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0D86-DBD6-45C1-B86C-C48D2D99D756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12E86-BAD6-43F4-B785-AB9DBFD72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330D86-DBD6-45C1-B86C-C48D2D99D756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B12E86-BAD6-43F4-B785-AB9DBFD722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330D86-DBD6-45C1-B86C-C48D2D99D756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B12E86-BAD6-43F4-B785-AB9DBFD722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330D86-DBD6-45C1-B86C-C48D2D99D756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B12E86-BAD6-43F4-B785-AB9DBFD72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o-jo.ru/uploads/posts/2012-06/thumbs/1340357562_kotomatrix_29.jpg" TargetMode="External"/><Relationship Id="rId2" Type="http://schemas.openxmlformats.org/officeDocument/2006/relationships/hyperlink" Target="http://img.happy-giraffe.ru/thumbs/580x1000/15545/c9898e8672b7239d1f6dca39390bae5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-port.ru/uploads/photos/large/2024601617502326855feea.jpg" TargetMode="External"/><Relationship Id="rId4" Type="http://schemas.openxmlformats.org/officeDocument/2006/relationships/hyperlink" Target="http://www.probatelawyerohio.com/iStock_000008235598Small__3_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datai/informatika/Pravila-povedenija-za-kompjuterom/0008-009-Esli-sboj-daet-mashina-Terpene-vam-neobkhodimo-Ne-byvaet-bez-problem.jpg" TargetMode="External"/><Relationship Id="rId2" Type="http://schemas.openxmlformats.org/officeDocument/2006/relationships/hyperlink" Target="http://static.eva.ru/eva/330000-340000/330175/channel/2994309180607897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mg0.liveinternet.ru/images/attach/c/1/48/664/48664262_1252851511_wall6.jpg" TargetMode="External"/><Relationship Id="rId4" Type="http://schemas.openxmlformats.org/officeDocument/2006/relationships/hyperlink" Target="http://veselajashkola.ru/wp-content/uploads/2013/05/Perehodnyi-vozrast-u-malchikov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.happy-giraffe.ru/thumbs/650x650/10329/fbb5a3825df74fcbc61f9825576dd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3429000"/>
            <a:ext cx="864096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10.Социальная среда подростка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8727" y="5288340"/>
            <a:ext cx="7555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/>
              <a:t>Обществознание 7 класс</a:t>
            </a:r>
          </a:p>
          <a:p>
            <a:pPr algn="r"/>
            <a:r>
              <a:rPr lang="ru-RU" sz="2400" b="1" dirty="0" smtClean="0"/>
              <a:t>Автор: Мишарина Вероника Александровна,</a:t>
            </a:r>
          </a:p>
          <a:p>
            <a:pPr algn="r"/>
            <a:r>
              <a:rPr lang="ru-RU" sz="2400" b="1" dirty="0" smtClean="0"/>
              <a:t> учитель истории и обществознания, </a:t>
            </a:r>
          </a:p>
          <a:p>
            <a:pPr algn="r"/>
            <a:r>
              <a:rPr lang="ru-RU" sz="2400" b="1" dirty="0" smtClean="0"/>
              <a:t>МОУ «СОШ» п. Приозёрный</a:t>
            </a:r>
            <a:endParaRPr lang="ru-RU" sz="2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9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34605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Подведём итоги.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2016224"/>
          </a:xfrm>
        </p:spPr>
        <p:txBody>
          <a:bodyPr>
            <a:no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Подросток постоянно находится в окружении людей и информационного поля (Интернет, пресса, телевидение и т.д.).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это оказывает на него влияние. В зависимости от близости отношений изменяется степень его воздействия.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img0.liveinternet.ru/images/attach/c/3/75/681/75681542_3571750_billboard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3395829"/>
            <a:ext cx="4536504" cy="3074326"/>
          </a:xfrm>
          <a:prstGeom prst="rect">
            <a:avLst/>
          </a:prstGeom>
          <a:noFill/>
        </p:spPr>
      </p:pic>
      <p:pic>
        <p:nvPicPr>
          <p:cNvPr id="2052" name="Picture 4" descr="http://www.kznportal.ru/www/imgs/2_1302159501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356992"/>
            <a:ext cx="5976664" cy="32599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Домашняя работа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12961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Напишите эссе на тему «Почему во все времена молодёжь ругали за нравы и поведение?»</a:t>
            </a:r>
            <a:endParaRPr lang="ru-RU" sz="3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://i006.radikal.ru/0711/a2/17737ea7ae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96852"/>
            <a:ext cx="6048672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использованной литературы и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2073" y="2780928"/>
            <a:ext cx="7467600" cy="5112568"/>
          </a:xfrm>
        </p:spPr>
        <p:txBody>
          <a:bodyPr>
            <a:normAutofit fontScale="25000" lnSpcReduction="20000"/>
          </a:bodyPr>
          <a:lstStyle/>
          <a:p>
            <a:endParaRPr lang="ru-RU" sz="9600" dirty="0" smtClean="0"/>
          </a:p>
          <a:p>
            <a:endParaRPr lang="ru-RU" sz="9600" dirty="0" smtClean="0"/>
          </a:p>
          <a:p>
            <a:r>
              <a:rPr lang="ru-RU" sz="9600" dirty="0" smtClean="0"/>
              <a:t>Подростки </a:t>
            </a:r>
            <a:r>
              <a:rPr lang="en-US" sz="9600" dirty="0" smtClean="0">
                <a:hlinkClick r:id="rId2"/>
              </a:rPr>
              <a:t>http</a:t>
            </a:r>
            <a:r>
              <a:rPr lang="en-US" sz="9600" dirty="0">
                <a:hlinkClick r:id="rId2"/>
              </a:rPr>
              <a:t>://</a:t>
            </a:r>
            <a:r>
              <a:rPr lang="en-US" sz="9600" dirty="0" smtClean="0">
                <a:hlinkClick r:id="rId2"/>
              </a:rPr>
              <a:t>img.happy-giraffe.ru/thumbs/580x1000/15545/c9898e8672b7239d1f6dca39390bae58.jpg</a:t>
            </a:r>
            <a:r>
              <a:rPr lang="ru-RU" sz="9600" dirty="0" smtClean="0"/>
              <a:t> </a:t>
            </a:r>
          </a:p>
          <a:p>
            <a:r>
              <a:rPr lang="ru-RU" sz="9600" dirty="0" smtClean="0"/>
              <a:t>Дружба </a:t>
            </a:r>
            <a:r>
              <a:rPr lang="en-US" sz="9600" dirty="0" smtClean="0">
                <a:hlinkClick r:id="rId3"/>
              </a:rPr>
              <a:t>http</a:t>
            </a:r>
            <a:r>
              <a:rPr lang="en-US" sz="9600" dirty="0">
                <a:hlinkClick r:id="rId3"/>
              </a:rPr>
              <a:t>://</a:t>
            </a:r>
            <a:r>
              <a:rPr lang="en-US" sz="9600" dirty="0" smtClean="0">
                <a:hlinkClick r:id="rId3"/>
              </a:rPr>
              <a:t>jo-jo.ru/uploads/posts/2012-06/thumbs/1340357562_kotomatrix_29.jpg</a:t>
            </a:r>
            <a:r>
              <a:rPr lang="ru-RU" sz="9600" dirty="0" smtClean="0"/>
              <a:t> </a:t>
            </a:r>
          </a:p>
          <a:p>
            <a:r>
              <a:rPr lang="ru-RU" sz="9600" dirty="0" smtClean="0"/>
              <a:t>Семья </a:t>
            </a:r>
            <a:r>
              <a:rPr lang="en-US" sz="9600" dirty="0">
                <a:hlinkClick r:id="rId4"/>
              </a:rPr>
              <a:t>http://www.probatelawyerohio.com/iStock_000008235598Small__3_.</a:t>
            </a:r>
            <a:r>
              <a:rPr lang="en-US" sz="9600" dirty="0" smtClean="0">
                <a:hlinkClick r:id="rId4"/>
              </a:rPr>
              <a:t>jpg</a:t>
            </a:r>
            <a:r>
              <a:rPr lang="ru-RU" sz="9600" dirty="0" smtClean="0"/>
              <a:t> </a:t>
            </a:r>
          </a:p>
          <a:p>
            <a:r>
              <a:rPr lang="ru-RU" sz="9600" dirty="0" smtClean="0"/>
              <a:t>Семья </a:t>
            </a:r>
            <a:r>
              <a:rPr lang="en-US" sz="9600" dirty="0">
                <a:hlinkClick r:id="rId5"/>
              </a:rPr>
              <a:t>http://</a:t>
            </a:r>
            <a:r>
              <a:rPr lang="en-US" sz="9600" dirty="0" smtClean="0">
                <a:hlinkClick r:id="rId5"/>
              </a:rPr>
              <a:t>re-port.ru/uploads/photos/large/2024601617502326855feea.jpg</a:t>
            </a:r>
            <a:r>
              <a:rPr lang="ru-RU" sz="9600" dirty="0" smtClean="0"/>
              <a:t> </a:t>
            </a:r>
          </a:p>
          <a:p>
            <a:endParaRPr lang="ru-RU" sz="9600" dirty="0"/>
          </a:p>
          <a:p>
            <a:endParaRPr lang="ru-RU" sz="6000" dirty="0" smtClean="0"/>
          </a:p>
          <a:p>
            <a:endParaRPr lang="ru-RU" sz="6000" dirty="0"/>
          </a:p>
          <a:p>
            <a:endParaRPr lang="ru-RU" sz="6000" dirty="0"/>
          </a:p>
          <a:p>
            <a:endParaRPr lang="ru-RU" sz="6000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525" y="1556792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+mj-lt"/>
              </a:rPr>
              <a:t>Кравченко А.И., Певцова Е.А</a:t>
            </a: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.</a:t>
            </a:r>
            <a:r>
              <a:rPr lang="ru-RU" sz="2400" dirty="0">
                <a:latin typeface="+mj-lt"/>
              </a:rPr>
              <a:t> Обществознание. Учебник для 6 </a:t>
            </a:r>
            <a:r>
              <a:rPr lang="ru-RU" sz="2400" dirty="0" err="1" smtClean="0">
                <a:latin typeface="+mj-lt"/>
              </a:rPr>
              <a:t>класса.М</a:t>
            </a:r>
            <a:r>
              <a:rPr lang="ru-RU" sz="2400" dirty="0" smtClean="0">
                <a:latin typeface="+mj-lt"/>
              </a:rPr>
              <a:t>, 2012</a:t>
            </a:r>
          </a:p>
          <a:p>
            <a:r>
              <a:rPr lang="ru-RU" sz="2400" dirty="0" err="1"/>
              <a:t>Хромова</a:t>
            </a:r>
            <a:r>
              <a:rPr lang="ru-RU" sz="2400" dirty="0"/>
              <a:t> И.С. </a:t>
            </a:r>
            <a:r>
              <a:rPr lang="ru-RU" sz="2400" dirty="0" smtClean="0"/>
              <a:t>Рабочая </a:t>
            </a:r>
            <a:r>
              <a:rPr lang="ru-RU" sz="2400" dirty="0"/>
              <a:t>тетрадь по обществознанию к учебнику А.И. Кравченко, Б.А. Певцовой Обществознание. 6 класс</a:t>
            </a:r>
            <a:r>
              <a:rPr lang="ru-RU" sz="2400" dirty="0">
                <a:latin typeface="+mj-lt"/>
              </a:rPr>
              <a:t> </a:t>
            </a:r>
            <a:r>
              <a:rPr lang="ru-RU" sz="2400" dirty="0" smtClean="0">
                <a:latin typeface="+mj-lt"/>
              </a:rPr>
              <a:t>, Русское слово, 2013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dirty="0"/>
              <a:t>Школа </a:t>
            </a:r>
            <a:r>
              <a:rPr lang="en-US" sz="2600" dirty="0">
                <a:hlinkClick r:id="rId2"/>
              </a:rPr>
              <a:t>http://static.eva.ru/eva/330000-340000/330175/channel/29943091806078975.jpg</a:t>
            </a:r>
            <a:r>
              <a:rPr lang="ru-RU" sz="2600" dirty="0"/>
              <a:t> </a:t>
            </a:r>
          </a:p>
          <a:p>
            <a:r>
              <a:rPr lang="ru-RU" sz="2600" dirty="0"/>
              <a:t>Компьютер </a:t>
            </a:r>
            <a:r>
              <a:rPr lang="en-US" sz="2600" dirty="0">
                <a:hlinkClick r:id="rId3"/>
              </a:rPr>
              <a:t>http://</a:t>
            </a:r>
            <a:r>
              <a:rPr lang="en-US" sz="2600" dirty="0" smtClean="0">
                <a:hlinkClick r:id="rId3"/>
              </a:rPr>
              <a:t>900igr.net/datai/informatika/Pravila-povedenija-za-kompjuterom/0008-009-Esli-sboj-daet-mashina-Terpene-vam-neobkhodimo-Ne-byvaet-bez-problem.jpg</a:t>
            </a:r>
            <a:endParaRPr lang="ru-RU" sz="2600" dirty="0" smtClean="0"/>
          </a:p>
          <a:p>
            <a:r>
              <a:rPr lang="ru-RU" sz="2600" dirty="0" smtClean="0"/>
              <a:t>На слайде 8, 9 отсканированные картинки из рабочей тетради по обществознанию.</a:t>
            </a:r>
          </a:p>
          <a:p>
            <a:r>
              <a:rPr lang="ru-RU" sz="2600" dirty="0"/>
              <a:t>П</a:t>
            </a:r>
            <a:r>
              <a:rPr lang="ru-RU" sz="2600" dirty="0" smtClean="0"/>
              <a:t>одросток </a:t>
            </a:r>
            <a:r>
              <a:rPr lang="en-US" sz="2600" dirty="0">
                <a:hlinkClick r:id="rId4"/>
              </a:rPr>
              <a:t>http://</a:t>
            </a:r>
            <a:r>
              <a:rPr lang="en-US" sz="2600" dirty="0" smtClean="0">
                <a:hlinkClick r:id="rId4"/>
              </a:rPr>
              <a:t>veselajashkola.ru/wp-content/uploads/2013/05/Perehodnyi-vozrast-u-malchikov.jpg</a:t>
            </a:r>
            <a:endParaRPr lang="ru-RU" sz="2600" dirty="0" smtClean="0"/>
          </a:p>
          <a:p>
            <a:r>
              <a:rPr lang="ru-RU" sz="2600" dirty="0" smtClean="0"/>
              <a:t>Подростки </a:t>
            </a:r>
            <a:r>
              <a:rPr lang="en-US" sz="2600" dirty="0">
                <a:hlinkClick r:id="rId5"/>
              </a:rPr>
              <a:t>http://</a:t>
            </a:r>
            <a:r>
              <a:rPr lang="en-US" sz="2600" dirty="0" smtClean="0">
                <a:hlinkClick r:id="rId5"/>
              </a:rPr>
              <a:t>img0.liveinternet.ru/images/attach/c/1/48/664/48664262_1252851511_wall6.jpg</a:t>
            </a:r>
            <a:endParaRPr lang="ru-RU" sz="26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6818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635896" y="188640"/>
            <a:ext cx="4032448" cy="2664296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Скажи мне, кто твой друг, и я скажу тебе, кто ты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lols.ru/uploads/posts/2012-02/1328252397_friend_02.jpg"/>
          <p:cNvPicPr>
            <a:picLocks noChangeAspect="1" noChangeArrowheads="1"/>
          </p:cNvPicPr>
          <p:nvPr/>
        </p:nvPicPr>
        <p:blipFill>
          <a:blip r:embed="rId2" cstate="print"/>
          <a:srcRect t="16304"/>
          <a:stretch>
            <a:fillRect/>
          </a:stretch>
        </p:blipFill>
        <p:spPr bwMode="auto">
          <a:xfrm>
            <a:off x="0" y="3068960"/>
            <a:ext cx="6501113" cy="357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594928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Подумайте, относится ли к теме урока эта пословица?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907704" y="332656"/>
            <a:ext cx="4824536" cy="165618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Сегодня на уроке ты узнаешь!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251520" y="2348880"/>
            <a:ext cx="3888432" cy="3456384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Что такое социальная среда?</a:t>
            </a:r>
            <a:endParaRPr lang="ru-RU" sz="2400" b="1" dirty="0"/>
          </a:p>
        </p:txBody>
      </p:sp>
      <p:sp>
        <p:nvSpPr>
          <p:cNvPr id="9" name="Пятно 1 8"/>
          <p:cNvSpPr/>
          <p:nvPr/>
        </p:nvSpPr>
        <p:spPr>
          <a:xfrm>
            <a:off x="4788024" y="2276872"/>
            <a:ext cx="4355976" cy="3384376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Как и кто влияют на подростка?</a:t>
            </a:r>
            <a:endParaRPr lang="ru-RU" sz="2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Что такое социальная среда?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8436" name="Picture 4" descr="http://www.soberlivingutah.com/wp-content/uploads/2011/02/SoberLiving-Peo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38992"/>
            <a:ext cx="6096000" cy="4914901"/>
          </a:xfrm>
          <a:prstGeom prst="rect">
            <a:avLst/>
          </a:prstGeom>
          <a:noFill/>
        </p:spPr>
      </p:pic>
      <p:pic>
        <p:nvPicPr>
          <p:cNvPr id="1026" name="Picture 2" descr="http://www.probatelawyerohio.com/iStock_000008235598Small__3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57" y="2159440"/>
            <a:ext cx="6830566" cy="466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6156176" y="332656"/>
            <a:ext cx="2987824" cy="280831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Дальняя </a:t>
            </a:r>
          </a:p>
          <a:p>
            <a:pPr algn="ctr"/>
            <a:r>
              <a:rPr lang="ru-RU" sz="2400" b="1" dirty="0" smtClean="0"/>
              <a:t>среда</a:t>
            </a:r>
            <a:endParaRPr lang="ru-RU" sz="2400" b="1" dirty="0"/>
          </a:p>
        </p:txBody>
      </p:sp>
      <p:sp>
        <p:nvSpPr>
          <p:cNvPr id="4" name="Пятно 1 3"/>
          <p:cNvSpPr/>
          <p:nvPr/>
        </p:nvSpPr>
        <p:spPr>
          <a:xfrm>
            <a:off x="2915816" y="404664"/>
            <a:ext cx="3384376" cy="3384376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Школа</a:t>
            </a:r>
            <a:endParaRPr lang="ru-RU" sz="2400" b="1" dirty="0"/>
          </a:p>
        </p:txBody>
      </p:sp>
      <p:sp>
        <p:nvSpPr>
          <p:cNvPr id="7" name="Облако 6"/>
          <p:cNvSpPr/>
          <p:nvPr/>
        </p:nvSpPr>
        <p:spPr>
          <a:xfrm>
            <a:off x="0" y="260648"/>
            <a:ext cx="2880320" cy="266429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Ближайшая среда</a:t>
            </a:r>
            <a:endParaRPr lang="ru-RU" sz="2400" b="1" dirty="0"/>
          </a:p>
        </p:txBody>
      </p:sp>
      <p:pic>
        <p:nvPicPr>
          <p:cNvPr id="19462" name="Picture 6" descr="http://img-fotki.yandex.ru/get/5307/43911121.109/0_84c1d_1408ba0c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789040"/>
            <a:ext cx="2592288" cy="2873934"/>
          </a:xfrm>
          <a:prstGeom prst="rect">
            <a:avLst/>
          </a:prstGeom>
          <a:noFill/>
        </p:spPr>
      </p:pic>
      <p:pic>
        <p:nvPicPr>
          <p:cNvPr id="2052" name="Picture 4" descr="http://static.eva.ru/eva/330000-340000/330175/channel/299430918060789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8" y="3594014"/>
            <a:ext cx="3168954" cy="217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900igr.net/datai/informatika/Pravila-povedenija-za-kompjuterom/0008-009-Esli-sboj-daet-mashina-Terpene-vam-neobkhodimo-Ne-byvaet-bez-probl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802" y="3785724"/>
            <a:ext cx="2412707" cy="266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>
            <a:off x="2195736" y="1268760"/>
            <a:ext cx="4104456" cy="3024336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Как влияют на подростка?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2238920">
            <a:off x="2514700" y="318772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312669">
            <a:off x="5686414" y="31142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5536" y="4005064"/>
            <a:ext cx="2915816" cy="2088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Прямое</a:t>
            </a:r>
          </a:p>
          <a:p>
            <a:pPr algn="ctr"/>
            <a:r>
              <a:rPr lang="ru-RU" sz="2400" b="1" dirty="0" smtClean="0"/>
              <a:t> влияние </a:t>
            </a:r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5220072" y="4005064"/>
            <a:ext cx="2915816" cy="2088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Косвенное влияние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6165304"/>
            <a:ext cx="7555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Можно ли влиять на человека против его воли?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044624" y="1"/>
            <a:ext cx="11089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Как формируется ваш круг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общения? В какой степени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 подростка влияют его ровесники?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Почему?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t="10101"/>
          <a:stretch>
            <a:fillRect/>
          </a:stretch>
        </p:blipFill>
        <p:spPr bwMode="auto">
          <a:xfrm>
            <a:off x="-93670" y="-243408"/>
            <a:ext cx="9237670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294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Заполните схему «Социальная среда подростка»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805264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Напишите название каждой социальной среды 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перечислите тех, кто в вашей жизни в них входит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8964488" cy="122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79912" y="332656"/>
            <a:ext cx="356188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332656"/>
            <a:ext cx="356188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2936"/>
            <a:ext cx="8964488" cy="112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38491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5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4448" y="0"/>
            <a:ext cx="356188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6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165304"/>
            <a:ext cx="36099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3004" y="6165304"/>
            <a:ext cx="36099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8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126</TotalTime>
  <Words>273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Century Schoolbook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Подведём итоги.</vt:lpstr>
      <vt:lpstr>Домашняя работа</vt:lpstr>
      <vt:lpstr>Список использованной литературы и источников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</dc:creator>
  <cp:lastModifiedBy>sod</cp:lastModifiedBy>
  <cp:revision>15</cp:revision>
  <dcterms:created xsi:type="dcterms:W3CDTF">2013-10-28T18:50:34Z</dcterms:created>
  <dcterms:modified xsi:type="dcterms:W3CDTF">2014-04-01T13:14:05Z</dcterms:modified>
</cp:coreProperties>
</file>