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66" r:id="rId11"/>
    <p:sldId id="25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61DB5A7-1700-449C-B110-CF292CC0EF01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C0B4FAC-F5CD-41E1-9F7C-86E23F9C2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5A7-1700-449C-B110-CF292CC0EF01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4FAC-F5CD-41E1-9F7C-86E23F9C2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5A7-1700-449C-B110-CF292CC0EF01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4FAC-F5CD-41E1-9F7C-86E23F9C2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1DB5A7-1700-449C-B110-CF292CC0EF01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0B4FAC-F5CD-41E1-9F7C-86E23F9C2B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61DB5A7-1700-449C-B110-CF292CC0EF01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C0B4FAC-F5CD-41E1-9F7C-86E23F9C2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5A7-1700-449C-B110-CF292CC0EF01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4FAC-F5CD-41E1-9F7C-86E23F9C2B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5A7-1700-449C-B110-CF292CC0EF01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4FAC-F5CD-41E1-9F7C-86E23F9C2B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1DB5A7-1700-449C-B110-CF292CC0EF01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0B4FAC-F5CD-41E1-9F7C-86E23F9C2B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B5A7-1700-449C-B110-CF292CC0EF01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4FAC-F5CD-41E1-9F7C-86E23F9C2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1DB5A7-1700-449C-B110-CF292CC0EF01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0B4FAC-F5CD-41E1-9F7C-86E23F9C2B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1DB5A7-1700-449C-B110-CF292CC0EF01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0B4FAC-F5CD-41E1-9F7C-86E23F9C2B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1DB5A7-1700-449C-B110-CF292CC0EF01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0B4FAC-F5CD-41E1-9F7C-86E23F9C2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bdulowa-alfia.narod.ru/olderfiles/1/sredstva_obucheniya.ppt" TargetMode="External"/><Relationship Id="rId2" Type="http://schemas.openxmlformats.org/officeDocument/2006/relationships/hyperlink" Target="http://www.author-edu.ru/sites/default/files/%D0%9A%D0%BE%D0%BC%D0%BF%D1%8C%D1%8E%D1%82%D0%B5%D1%80%D0%BD%D1%8B%D0%B5%20%D1%81%D1%80%D0%B5%D0%B4%D1%81%D1%82%D0%B2%D0%B0%20%D0%BE%D0%B1%D1%83%D1%87%D0%B5%D0%BD%D0%B8%D1%8F.pps_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w.900igr.net/zip/f0d75882056bd0f41c7763bd65d5f0a6.zi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Форум как средство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0"/>
            <a:ext cx="85689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Различие между  обычным  семинаром и дистанционным возникает на этапе дискуссии, где вербальная коммуникация заменяется  письменным общением которое реализуется с помощью средств ИКТ в виде форума.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Каждый  участник семинара  может видеть   на   экране   монитора   все   тексты вопросов   и   ответов   других   участников семинара. 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Преподаватель может прокомментировать   ответ,    точку   зрения каждого(поощряются высказывания,    комментарии    к    сообщениям соучастников (активная дискуссия)).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Электронные </a:t>
            </a:r>
            <a:r>
              <a:rPr lang="ru-RU" sz="2400" dirty="0" smtClean="0"/>
              <a:t>семинары могут проводиться в реальном (</a:t>
            </a:r>
            <a:r>
              <a:rPr lang="ru-RU" sz="2400" dirty="0" err="1" smtClean="0"/>
              <a:t>on-line</a:t>
            </a:r>
            <a:r>
              <a:rPr lang="ru-RU" sz="2400" dirty="0" smtClean="0"/>
              <a:t>) времени и в отложенном (</a:t>
            </a:r>
            <a:r>
              <a:rPr lang="ru-RU" sz="2400" dirty="0" err="1" smtClean="0"/>
              <a:t>off-line</a:t>
            </a:r>
            <a:r>
              <a:rPr lang="ru-RU" sz="2400" dirty="0" smtClean="0"/>
              <a:t>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sleepwind.ucoz.ru/novosti2/dru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2187" y="5013176"/>
            <a:ext cx="2459765" cy="1844824"/>
          </a:xfrm>
          <a:prstGeom prst="rect">
            <a:avLst/>
          </a:prstGeom>
          <a:noFill/>
        </p:spPr>
      </p:pic>
      <p:pic>
        <p:nvPicPr>
          <p:cNvPr id="1030" name="Picture 6" descr="http://www.mindjunker.com/wp-content/uploads/2012/03/75.jpg"/>
          <p:cNvPicPr>
            <a:picLocks noChangeAspect="1" noChangeArrowheads="1"/>
          </p:cNvPicPr>
          <p:nvPr/>
        </p:nvPicPr>
        <p:blipFill>
          <a:blip r:embed="rId3" cstate="print"/>
          <a:srcRect l="4536" t="6985" b="20440"/>
          <a:stretch>
            <a:fillRect/>
          </a:stretch>
        </p:blipFill>
        <p:spPr bwMode="auto">
          <a:xfrm>
            <a:off x="179512" y="4887255"/>
            <a:ext cx="2592288" cy="1970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«плюсы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электронных семинаров: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50611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отсутствуют </a:t>
            </a:r>
            <a:r>
              <a:rPr lang="ru-RU" dirty="0" smtClean="0"/>
              <a:t>временные </a:t>
            </a:r>
            <a:r>
              <a:rPr lang="ru-RU" dirty="0" smtClean="0"/>
              <a:t>рамки(семинар может </a:t>
            </a:r>
            <a:r>
              <a:rPr lang="ru-RU" dirty="0" smtClean="0"/>
              <a:t>длиться несколько </a:t>
            </a:r>
            <a:r>
              <a:rPr lang="ru-RU" dirty="0" smtClean="0"/>
              <a:t>дней – есть время обдумать ответы и комментарии перед вступлением в дискуссию;</a:t>
            </a:r>
            <a:endParaRPr lang="ru-RU" dirty="0" smtClean="0"/>
          </a:p>
          <a:p>
            <a:r>
              <a:rPr lang="ru-RU" dirty="0" smtClean="0"/>
              <a:t>виртуальная  дискуссия дает возможность поработать со справочной, учебной литературой; </a:t>
            </a:r>
          </a:p>
          <a:p>
            <a:r>
              <a:rPr lang="ru-RU" dirty="0" smtClean="0"/>
              <a:t>участие   </a:t>
            </a:r>
            <a:r>
              <a:rPr lang="ru-RU" dirty="0" smtClean="0"/>
              <a:t>каждого   обязательно,   а   </a:t>
            </a:r>
            <a:r>
              <a:rPr lang="ru-RU" dirty="0" smtClean="0"/>
              <a:t>не выборочно </a:t>
            </a:r>
            <a:r>
              <a:rPr lang="ru-RU" dirty="0" smtClean="0"/>
              <a:t>как в аудитории; 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сихологическое раскрепощение    </a:t>
            </a:r>
            <a:r>
              <a:rPr lang="ru-RU" dirty="0" smtClean="0"/>
              <a:t>за    счет    </a:t>
            </a:r>
            <a:r>
              <a:rPr lang="ru-RU" dirty="0" smtClean="0"/>
              <a:t>отсутствия срочности   </a:t>
            </a:r>
            <a:r>
              <a:rPr lang="ru-RU" dirty="0" smtClean="0"/>
              <a:t>ответа    как    при   </a:t>
            </a:r>
            <a:r>
              <a:rPr lang="ru-RU" dirty="0" smtClean="0"/>
              <a:t>очном семинаре;</a:t>
            </a:r>
          </a:p>
          <a:p>
            <a:r>
              <a:rPr lang="ru-RU" dirty="0" smtClean="0"/>
              <a:t>темы для обсуждения могут создавать  как  преподаватель,  так  и  сами </a:t>
            </a:r>
            <a:br>
              <a:rPr lang="ru-RU" dirty="0" smtClean="0"/>
            </a:br>
            <a:r>
              <a:rPr lang="ru-RU" dirty="0" smtClean="0"/>
              <a:t>ученики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2" name="Picture 4" descr="http://www.athensohio.com/upload_files/images/community%20copy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0"/>
            <a:ext cx="1567597" cy="1497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Статья «ФОРУМ </a:t>
            </a:r>
            <a:r>
              <a:rPr lang="ru-RU" sz="1400" dirty="0" smtClean="0"/>
              <a:t>КАК СРЕДСТВО ФОРМИРОВАНИЯ ИНФОРМАЦИОННОЙ </a:t>
            </a:r>
            <a:br>
              <a:rPr lang="ru-RU" sz="1400" dirty="0" smtClean="0"/>
            </a:br>
            <a:r>
              <a:rPr lang="ru-RU" sz="1400" dirty="0" smtClean="0"/>
              <a:t>КОМПЕТЕНТНОСТИ БУДУЩИХ УЧИТЕЛЕЙ В УСЛОВИЯХ ЗАОЧНОГО </a:t>
            </a:r>
            <a:r>
              <a:rPr lang="ru-RU" sz="1400" dirty="0" smtClean="0"/>
              <a:t>И ДИСТАНЦИОННОГО ОБУЧЕНИЯ» Т.В</a:t>
            </a:r>
            <a:r>
              <a:rPr lang="ru-RU" sz="1400" dirty="0" smtClean="0"/>
              <a:t>. </a:t>
            </a:r>
            <a:r>
              <a:rPr lang="ru-RU" sz="1400" dirty="0" err="1" smtClean="0"/>
              <a:t>Хомченко</a:t>
            </a:r>
            <a:r>
              <a:rPr lang="ru-RU" sz="1400" dirty="0" smtClean="0"/>
              <a:t>;</a:t>
            </a:r>
          </a:p>
          <a:p>
            <a:endParaRPr lang="ru-RU" sz="1400" dirty="0" smtClean="0"/>
          </a:p>
          <a:p>
            <a:r>
              <a:rPr lang="en-US" sz="1400" dirty="0" smtClean="0">
                <a:hlinkClick r:id="rId2"/>
              </a:rPr>
              <a:t>http://www.author-edu.ru/sites/default/files/%D0%9A%D0%BE%D0%BC%D0%BF%D1%8C%D1%8E%D1%82%D0%B5%D1%80%D0%BD%D1%8B%D0%B5%20%D1%81%D1%80%D0%B5%D0%B4%D1%81%D1%82%D0%B2%D0%B0%20%D0%BE%D0%B1%D1%83%D1%87%D0%B5%D0%BD%D0%B8%D1%8F.pps_.</a:t>
            </a:r>
            <a:r>
              <a:rPr lang="en-US" sz="1400" dirty="0" smtClean="0">
                <a:hlinkClick r:id="rId2"/>
              </a:rPr>
              <a:t>ppt</a:t>
            </a:r>
            <a:endParaRPr lang="ru-RU" sz="1400" dirty="0" smtClean="0"/>
          </a:p>
          <a:p>
            <a:r>
              <a:rPr lang="en-US" sz="1400" dirty="0" smtClean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abdulowa-alfia.narod.ru/olderfiles/1/sredstva_obucheniya.ppt</a:t>
            </a:r>
            <a:endParaRPr lang="ru-RU" sz="1400" dirty="0" smtClean="0"/>
          </a:p>
          <a:p>
            <a:r>
              <a:rPr lang="en-US" sz="1400" dirty="0" smtClean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w.900igr.net/zip/f0d75882056bd0f41c7763bd65d5f0a6.zip</a:t>
            </a: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pic>
        <p:nvPicPr>
          <p:cNvPr id="24578" name="Picture 2" descr="http://im0-tub-ru.yandex.net/i?id=148947928-11-72&amp;n=2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50" y="472514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Verdana" pitchFamily="34" charset="0"/>
              </a:rPr>
              <a:t>Понятие технических средств обучения (ТСО)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00113" y="1341438"/>
            <a:ext cx="7848600" cy="1203325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>
                <a:solidFill>
                  <a:srgbClr val="660066"/>
                </a:solidFill>
                <a:latin typeface="Verdana" pitchFamily="34" charset="0"/>
              </a:rPr>
              <a:t>          Технические средства обучения представляют собой комплекс светотехнических и звуковых учебных пособий и аппаратуры, служащий для активизации процесса обучения</a:t>
            </a:r>
            <a:r>
              <a:rPr lang="ru-RU" b="1">
                <a:latin typeface="Verdana" pitchFamily="34" charset="0"/>
              </a:rPr>
              <a:t> </a:t>
            </a:r>
          </a:p>
        </p:txBody>
      </p:sp>
      <p:sp>
        <p:nvSpPr>
          <p:cNvPr id="8198" name="AutoShape 6" descr="Розовая тисненая бумага"/>
          <p:cNvSpPr>
            <a:spLocks noChangeArrowheads="1"/>
          </p:cNvSpPr>
          <p:nvPr/>
        </p:nvSpPr>
        <p:spPr bwMode="auto">
          <a:xfrm>
            <a:off x="1619250" y="2708275"/>
            <a:ext cx="215900" cy="865188"/>
          </a:xfrm>
          <a:prstGeom prst="downArrow">
            <a:avLst>
              <a:gd name="adj1" fmla="val 50000"/>
              <a:gd name="adj2" fmla="val 100184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Text Box 8" descr="Розовая тисненая бумага"/>
          <p:cNvSpPr txBox="1">
            <a:spLocks noChangeArrowheads="1"/>
          </p:cNvSpPr>
          <p:nvPr/>
        </p:nvSpPr>
        <p:spPr bwMode="auto">
          <a:xfrm>
            <a:off x="1979613" y="4292600"/>
            <a:ext cx="6913562" cy="1484313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>
                <a:latin typeface="Verdana" pitchFamily="34" charset="0"/>
              </a:rPr>
              <a:t>                                                       Аудиовизуальные средства обучения обеспечивают образное восприятие изучаемого материала и его наглядную конкретизацию в форме наиболее доступной для восприятия и запоминания. </a:t>
            </a:r>
          </a:p>
        </p:txBody>
      </p:sp>
      <p:sp>
        <p:nvSpPr>
          <p:cNvPr id="8199" name="Text Box 7" descr="Газетная бумага"/>
          <p:cNvSpPr txBox="1">
            <a:spLocks noChangeArrowheads="1"/>
          </p:cNvSpPr>
          <p:nvPr/>
        </p:nvSpPr>
        <p:spPr bwMode="auto">
          <a:xfrm>
            <a:off x="1476375" y="3644900"/>
            <a:ext cx="4319588" cy="71120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latin typeface="Verdana" pitchFamily="34" charset="0"/>
              </a:rPr>
              <a:t>аудиовизуальные средства (пособия)</a:t>
            </a:r>
            <a:r>
              <a:rPr lang="ru-RU"/>
              <a:t> </a:t>
            </a:r>
          </a:p>
        </p:txBody>
      </p:sp>
      <p:pic>
        <p:nvPicPr>
          <p:cNvPr id="8201" name="Picture 9" descr="ЛСД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47244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К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1863" y="328453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P101055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981075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3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200" grpId="0" animBg="1"/>
      <p:bldP spid="81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466725" y="44450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Verdana" pitchFamily="34" charset="0"/>
              </a:rPr>
              <a:t>Задачи ТСО в педагогической деятельности</a:t>
            </a:r>
          </a:p>
        </p:txBody>
      </p:sp>
      <p:sp>
        <p:nvSpPr>
          <p:cNvPr id="9221" name="Text Box 5" descr="Упаковочная бумага"/>
          <p:cNvSpPr txBox="1">
            <a:spLocks noChangeArrowheads="1"/>
          </p:cNvSpPr>
          <p:nvPr/>
        </p:nvSpPr>
        <p:spPr bwMode="auto">
          <a:xfrm>
            <a:off x="900113" y="549275"/>
            <a:ext cx="8064500" cy="59372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/>
              <a:t>  разнообразят формы обучения, расширяют количество и доступность различных источников информации, обеспечивают удобство её получения</a:t>
            </a:r>
            <a:r>
              <a:rPr lang="ru-RU" sz="1600"/>
              <a:t> </a:t>
            </a:r>
          </a:p>
        </p:txBody>
      </p:sp>
      <p:sp>
        <p:nvSpPr>
          <p:cNvPr id="9222" name="Text Box 6" descr="Упаковочная бумага"/>
          <p:cNvSpPr txBox="1">
            <a:spLocks noChangeArrowheads="1"/>
          </p:cNvSpPr>
          <p:nvPr/>
        </p:nvSpPr>
        <p:spPr bwMode="auto">
          <a:xfrm>
            <a:off x="900113" y="1196975"/>
            <a:ext cx="8064500" cy="34925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/>
              <a:t>  рационализируют и ускоряют процессы познания изучаемых дисциплин</a:t>
            </a:r>
            <a:r>
              <a:rPr lang="ru-RU" sz="1600"/>
              <a:t> </a:t>
            </a:r>
          </a:p>
        </p:txBody>
      </p:sp>
      <p:sp>
        <p:nvSpPr>
          <p:cNvPr id="9223" name="Text Box 7" descr="Упаковочная бумага"/>
          <p:cNvSpPr txBox="1">
            <a:spLocks noChangeArrowheads="1"/>
          </p:cNvSpPr>
          <p:nvPr/>
        </p:nvSpPr>
        <p:spPr bwMode="auto">
          <a:xfrm>
            <a:off x="900113" y="1628775"/>
            <a:ext cx="8064500" cy="34925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/>
              <a:t>  помогают эффективно усваивать иностранные языки</a:t>
            </a:r>
            <a:r>
              <a:rPr lang="ru-RU" sz="1600"/>
              <a:t> </a:t>
            </a:r>
          </a:p>
        </p:txBody>
      </p:sp>
      <p:sp>
        <p:nvSpPr>
          <p:cNvPr id="9224" name="Text Box 8" descr="Упаковочная бумага"/>
          <p:cNvSpPr txBox="1">
            <a:spLocks noChangeArrowheads="1"/>
          </p:cNvSpPr>
          <p:nvPr/>
        </p:nvSpPr>
        <p:spPr bwMode="auto">
          <a:xfrm>
            <a:off x="900113" y="2060575"/>
            <a:ext cx="8064500" cy="59372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/>
              <a:t>  способствуют овладению современным экономическим мышлением и навыками управленческой деятельности</a:t>
            </a:r>
            <a:r>
              <a:rPr lang="ru-RU" sz="1600"/>
              <a:t> </a:t>
            </a:r>
          </a:p>
        </p:txBody>
      </p:sp>
      <p:sp>
        <p:nvSpPr>
          <p:cNvPr id="9225" name="Text Box 9" descr="Упаковочная бумага"/>
          <p:cNvSpPr txBox="1">
            <a:spLocks noChangeArrowheads="1"/>
          </p:cNvSpPr>
          <p:nvPr/>
        </p:nvSpPr>
        <p:spPr bwMode="auto">
          <a:xfrm>
            <a:off x="900113" y="2708275"/>
            <a:ext cx="8064500" cy="59372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/>
              <a:t>  поднимают общекультурный уровень обучаемых людей, способствуют их эстетическому воспитанию</a:t>
            </a:r>
            <a:r>
              <a:rPr lang="ru-RU" sz="1600"/>
              <a:t> </a:t>
            </a:r>
          </a:p>
        </p:txBody>
      </p:sp>
      <p:sp>
        <p:nvSpPr>
          <p:cNvPr id="9226" name="Text Box 10" descr="Упаковочная бумага"/>
          <p:cNvSpPr txBox="1">
            <a:spLocks noChangeArrowheads="1"/>
          </p:cNvSpPr>
          <p:nvPr/>
        </p:nvSpPr>
        <p:spPr bwMode="auto">
          <a:xfrm>
            <a:off x="900113" y="3357563"/>
            <a:ext cx="8064500" cy="8382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/>
              <a:t>  помогают в утверждении правильных мировоззренческих и поведенческих качеств личности в сфере взаимного человеческого общения, овладению основами воспитательной работы в коллективе</a:t>
            </a:r>
            <a:r>
              <a:rPr lang="ru-RU" sz="1600"/>
              <a:t> </a:t>
            </a:r>
          </a:p>
        </p:txBody>
      </p:sp>
      <p:sp>
        <p:nvSpPr>
          <p:cNvPr id="9227" name="Text Box 11" descr="Упаковочная бумага"/>
          <p:cNvSpPr txBox="1">
            <a:spLocks noChangeArrowheads="1"/>
          </p:cNvSpPr>
          <p:nvPr/>
        </p:nvSpPr>
        <p:spPr bwMode="auto">
          <a:xfrm>
            <a:off x="900113" y="4291013"/>
            <a:ext cx="8064500" cy="108267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/>
              <a:t>  облегчают усвоение методологических подходов к познавательной и профессиональной практической деятельности, более полно освещают основные черты творческой работы, пути поиска эффективных решений возникающих проблем</a:t>
            </a:r>
            <a:r>
              <a:rPr lang="ru-RU" sz="1600"/>
              <a:t> </a:t>
            </a:r>
          </a:p>
        </p:txBody>
      </p:sp>
      <p:sp>
        <p:nvSpPr>
          <p:cNvPr id="9228" name="Text Box 12" descr="Упаковочная бумага"/>
          <p:cNvSpPr txBox="1">
            <a:spLocks noChangeArrowheads="1"/>
          </p:cNvSpPr>
          <p:nvPr/>
        </p:nvSpPr>
        <p:spPr bwMode="auto">
          <a:xfrm>
            <a:off x="900113" y="5445125"/>
            <a:ext cx="8064500" cy="62388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/>
              <a:t> </a:t>
            </a:r>
            <a:r>
              <a:rPr lang="ru-RU" sz="1600" b="1"/>
              <a:t>повышают готовность людей разных возрастных категорий к самообразованию </a:t>
            </a:r>
          </a:p>
        </p:txBody>
      </p:sp>
      <p:sp>
        <p:nvSpPr>
          <p:cNvPr id="9229" name="Text Box 13" descr="Упаковочная бумага"/>
          <p:cNvSpPr txBox="1">
            <a:spLocks noChangeArrowheads="1"/>
          </p:cNvSpPr>
          <p:nvPr/>
        </p:nvSpPr>
        <p:spPr bwMode="auto">
          <a:xfrm>
            <a:off x="900113" y="6165850"/>
            <a:ext cx="8064500" cy="59372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/>
              <a:t> позволяют уменьшить противоречие между возрастающим потоком информации и ограниченным временем на её изучение</a:t>
            </a:r>
            <a:r>
              <a:rPr lang="ru-RU" sz="1600"/>
              <a:t> </a:t>
            </a:r>
          </a:p>
        </p:txBody>
      </p:sp>
      <p:sp>
        <p:nvSpPr>
          <p:cNvPr id="9230" name="WordArt 14"/>
          <p:cNvSpPr>
            <a:spLocks noChangeArrowheads="1" noChangeShapeType="1" noTextEdit="1"/>
          </p:cNvSpPr>
          <p:nvPr/>
        </p:nvSpPr>
        <p:spPr bwMode="auto">
          <a:xfrm rot="5400000">
            <a:off x="-2196306" y="3140869"/>
            <a:ext cx="5256213" cy="5048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45907"/>
              </a:avLst>
            </a:prstTxWarp>
            <a:scene3d>
              <a:camera prst="legacyPerspectiveFront">
                <a:rot lat="20639998" lon="20699998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 fontAlgn="auto"/>
            <a:r>
              <a:rPr lang="ru-RU" sz="4000" b="1" kern="10" spc="200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ТСО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574675" y="404813"/>
            <a:ext cx="831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Verdana" pitchFamily="34" charset="0"/>
              </a:rPr>
              <a:t>Условная классификация ТСО</a:t>
            </a:r>
          </a:p>
        </p:txBody>
      </p:sp>
      <p:sp>
        <p:nvSpPr>
          <p:cNvPr id="10247" name="Rectangle 7" descr="Газетная бумага"/>
          <p:cNvSpPr>
            <a:spLocks noChangeArrowheads="1"/>
          </p:cNvSpPr>
          <p:nvPr/>
        </p:nvSpPr>
        <p:spPr bwMode="auto">
          <a:xfrm>
            <a:off x="1547813" y="1125538"/>
            <a:ext cx="6121400" cy="4064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Verdana" pitchFamily="34" charset="0"/>
              </a:rPr>
              <a:t>Виды технических средств обучения</a:t>
            </a:r>
            <a:r>
              <a:rPr lang="ru-RU"/>
              <a:t> </a:t>
            </a:r>
          </a:p>
        </p:txBody>
      </p:sp>
      <p:sp>
        <p:nvSpPr>
          <p:cNvPr id="10251" name="Rectangle 11" descr="Упаковочная бумага"/>
          <p:cNvSpPr>
            <a:spLocks noChangeArrowheads="1"/>
          </p:cNvSpPr>
          <p:nvPr/>
        </p:nvSpPr>
        <p:spPr bwMode="auto">
          <a:xfrm>
            <a:off x="6299200" y="1987550"/>
            <a:ext cx="2593975" cy="9366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Средства</a:t>
            </a:r>
          </a:p>
          <a:p>
            <a:pPr algn="ctr"/>
            <a:r>
              <a:rPr lang="ru-RU" b="1"/>
              <a:t>программированного</a:t>
            </a:r>
          </a:p>
          <a:p>
            <a:pPr algn="ctr"/>
            <a:r>
              <a:rPr lang="ru-RU" b="1"/>
              <a:t>обучения</a:t>
            </a:r>
          </a:p>
        </p:txBody>
      </p:sp>
      <p:sp>
        <p:nvSpPr>
          <p:cNvPr id="10252" name="Rectangle 12" descr="Голубая тисненая бумага"/>
          <p:cNvSpPr>
            <a:spLocks noChangeArrowheads="1"/>
          </p:cNvSpPr>
          <p:nvPr/>
        </p:nvSpPr>
        <p:spPr bwMode="auto">
          <a:xfrm>
            <a:off x="3417888" y="1987550"/>
            <a:ext cx="2593975" cy="936625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Звукотехнические</a:t>
            </a:r>
          </a:p>
        </p:txBody>
      </p:sp>
      <p:sp>
        <p:nvSpPr>
          <p:cNvPr id="10253" name="Rectangle 13" descr="Пергамент"/>
          <p:cNvSpPr>
            <a:spLocks noChangeArrowheads="1"/>
          </p:cNvSpPr>
          <p:nvPr/>
        </p:nvSpPr>
        <p:spPr bwMode="auto">
          <a:xfrm>
            <a:off x="539750" y="1987550"/>
            <a:ext cx="2593975" cy="936625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Светотехнические</a:t>
            </a:r>
          </a:p>
        </p:txBody>
      </p:sp>
      <p:sp>
        <p:nvSpPr>
          <p:cNvPr id="10254" name="Rectangle 14" descr="Пергамент"/>
          <p:cNvSpPr>
            <a:spLocks noChangeArrowheads="1"/>
          </p:cNvSpPr>
          <p:nvPr/>
        </p:nvSpPr>
        <p:spPr bwMode="auto">
          <a:xfrm>
            <a:off x="755650" y="3500438"/>
            <a:ext cx="2087563" cy="1484312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телепередачи, учебные кино- и видеофильмы, диапозитивы и диафильмы</a:t>
            </a:r>
          </a:p>
        </p:txBody>
      </p:sp>
      <p:sp>
        <p:nvSpPr>
          <p:cNvPr id="10255" name="Rectangle 15" descr="Голубая тисненая бумага"/>
          <p:cNvSpPr>
            <a:spLocks noChangeArrowheads="1"/>
          </p:cNvSpPr>
          <p:nvPr/>
        </p:nvSpPr>
        <p:spPr bwMode="auto">
          <a:xfrm>
            <a:off x="3562350" y="3482975"/>
            <a:ext cx="2305050" cy="2033588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учебные </a:t>
            </a:r>
            <a:r>
              <a:rPr lang="en-US" b="1"/>
              <a:t>CD</a:t>
            </a:r>
            <a:r>
              <a:rPr lang="ru-RU" b="1"/>
              <a:t>, магнитофонные записи, грампластинки, радиопередачи, лингафонное оборудование</a:t>
            </a:r>
          </a:p>
        </p:txBody>
      </p:sp>
      <p:sp>
        <p:nvSpPr>
          <p:cNvPr id="10256" name="Rectangle 16" descr="Упаковочная бумага"/>
          <p:cNvSpPr>
            <a:spLocks noChangeArrowheads="1"/>
          </p:cNvSpPr>
          <p:nvPr/>
        </p:nvSpPr>
        <p:spPr bwMode="auto">
          <a:xfrm>
            <a:off x="6443663" y="3500438"/>
            <a:ext cx="2376487" cy="12096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обучающие программы, обучающие машины и др.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1835150" y="1773238"/>
            <a:ext cx="5689600" cy="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4643438" y="1557338"/>
            <a:ext cx="0" cy="43180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1835150" y="1773238"/>
            <a:ext cx="0" cy="21590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7524750" y="1773238"/>
            <a:ext cx="0" cy="21590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1692275" y="2924175"/>
            <a:ext cx="0" cy="576263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4716463" y="2924175"/>
            <a:ext cx="0" cy="576263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7596188" y="2924175"/>
            <a:ext cx="0" cy="576263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4" name="Text Box 24" descr="Розовая тисненая бумага"/>
          <p:cNvSpPr txBox="1">
            <a:spLocks noChangeArrowheads="1"/>
          </p:cNvSpPr>
          <p:nvPr/>
        </p:nvSpPr>
        <p:spPr bwMode="auto">
          <a:xfrm>
            <a:off x="1042988" y="5949950"/>
            <a:ext cx="2520950" cy="425450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Web-</a:t>
            </a:r>
            <a:r>
              <a:rPr lang="ru-RU" sz="2000" b="1"/>
              <a:t>технологии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50825" y="1341438"/>
            <a:ext cx="1225550" cy="4824412"/>
            <a:chOff x="158" y="845"/>
            <a:chExt cx="772" cy="3039"/>
          </a:xfrm>
        </p:grpSpPr>
        <p:sp>
          <p:nvSpPr>
            <p:cNvPr id="6165" name="Line 25"/>
            <p:cNvSpPr>
              <a:spLocks noChangeShapeType="1"/>
            </p:cNvSpPr>
            <p:nvPr/>
          </p:nvSpPr>
          <p:spPr bwMode="auto">
            <a:xfrm flipH="1">
              <a:off x="158" y="845"/>
              <a:ext cx="772" cy="0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Line 26"/>
            <p:cNvSpPr>
              <a:spLocks noChangeShapeType="1"/>
            </p:cNvSpPr>
            <p:nvPr/>
          </p:nvSpPr>
          <p:spPr bwMode="auto">
            <a:xfrm>
              <a:off x="158" y="845"/>
              <a:ext cx="0" cy="3039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Line 27"/>
            <p:cNvSpPr>
              <a:spLocks noChangeShapeType="1"/>
            </p:cNvSpPr>
            <p:nvPr/>
          </p:nvSpPr>
          <p:spPr bwMode="auto">
            <a:xfrm flipH="1">
              <a:off x="158" y="3884"/>
              <a:ext cx="499" cy="0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3563938" y="6165850"/>
            <a:ext cx="720725" cy="0"/>
          </a:xfrm>
          <a:prstGeom prst="line">
            <a:avLst/>
          </a:prstGeom>
          <a:noFill/>
          <a:ln w="28575">
            <a:solidFill>
              <a:srgbClr val="660066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0" name="Text Box 30" descr="Розовая тисненая бумага"/>
          <p:cNvSpPr txBox="1">
            <a:spLocks noChangeArrowheads="1"/>
          </p:cNvSpPr>
          <p:nvPr/>
        </p:nvSpPr>
        <p:spPr bwMode="auto">
          <a:xfrm>
            <a:off x="4427538" y="5876925"/>
            <a:ext cx="4537075" cy="660400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Сайты, блоги, базы данных, форумы, чаты, тестовые модули и пр.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000"/>
                            </p:stCondLst>
                            <p:childTnLst>
                              <p:par>
                                <p:cTn id="5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500"/>
                            </p:stCondLst>
                            <p:childTnLst>
                              <p:par>
                                <p:cTn id="58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0"/>
                            </p:stCondLst>
                            <p:childTnLst>
                              <p:par>
                                <p:cTn id="6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500"/>
                            </p:stCondLst>
                            <p:childTnLst>
                              <p:par>
                                <p:cTn id="6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9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3000"/>
                            </p:stCondLst>
                            <p:childTnLst>
                              <p:par>
                                <p:cTn id="7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500"/>
                            </p:stCondLst>
                            <p:childTnLst>
                              <p:par>
                                <p:cTn id="7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63" grpId="0" animBg="1"/>
      <p:bldP spid="10264" grpId="0" animBg="1"/>
      <p:bldP spid="10269" grpId="0" animBg="1"/>
      <p:bldP spid="102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/>
              <a:t>Преимущества компьютера как ТСО (технического средства обучения)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Полифункциональность (средство передачи, обмена информацией, контроля)</a:t>
            </a:r>
          </a:p>
          <a:p>
            <a:pPr>
              <a:lnSpc>
                <a:spcPct val="90000"/>
              </a:lnSpc>
            </a:pPr>
            <a:r>
              <a:rPr lang="ru-RU" sz="2000"/>
              <a:t>Интерактивность (коммуникации между учителем и учащимися, а также между самими учениками, причем возможны следующие коммуникационные взаимодействия: «ученик-ученик» (работа в парах), «ученик – группа учеником» (работа в группах), «ученик – аудитория» или «группа учеников – аудитория» )</a:t>
            </a:r>
          </a:p>
          <a:p>
            <a:pPr>
              <a:lnSpc>
                <a:spcPct val="90000"/>
              </a:lnSpc>
            </a:pPr>
            <a:r>
              <a:rPr lang="ru-RU" sz="2000"/>
              <a:t>Диалоговое взаимодействие</a:t>
            </a:r>
          </a:p>
          <a:p>
            <a:pPr>
              <a:lnSpc>
                <a:spcPct val="90000"/>
              </a:lnSpc>
            </a:pPr>
            <a:r>
              <a:rPr lang="ru-RU" sz="2000"/>
              <a:t>Многообразие форм работы (</a:t>
            </a:r>
            <a:r>
              <a:rPr lang="en-US" sz="2000"/>
              <a:t>on-line </a:t>
            </a:r>
            <a:r>
              <a:rPr lang="ru-RU" sz="2000"/>
              <a:t>тесты, презентации, аудио-визуальные средства передачи информации)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Принципы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/>
              <a:t>Принцип обусловленности.</a:t>
            </a:r>
            <a:endParaRPr lang="ru-RU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четкое определение условий применения ПК в зависимости от содержания, целей и этапа обучения, возрастных особенностей пользователей, а также используемой методики обучения.</a:t>
            </a:r>
            <a:endParaRPr lang="ru-RU" sz="2000" b="1"/>
          </a:p>
          <a:p>
            <a:pPr>
              <a:lnSpc>
                <a:spcPct val="90000"/>
              </a:lnSpc>
            </a:pPr>
            <a:r>
              <a:rPr lang="ru-RU" sz="2000" b="1"/>
              <a:t>Принцип необходимости.</a:t>
            </a:r>
            <a:endParaRPr lang="ru-RU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применение ПК только в том случае, если это позволяет повысить эффективность учебного процесса по какому-либо параметру, а именно: увеличить скорость усвоения материала, активизировать речевую деятельность, достичь учебной цели наиболее рациональным способом.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dirty="0"/>
              <a:t>Принцип информативности.</a:t>
            </a:r>
            <a:endParaRPr lang="ru-RU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/>
              <a:t>ПК позволяет пользователю получить максимальное количество информации за кратчайшее время. Кроме того, среди ТСО компьютер наиболее всего соответствует информативно-речевому характеру обучения иностранному </a:t>
            </a:r>
            <a:r>
              <a:rPr lang="ru-RU" sz="2000" dirty="0" smtClean="0"/>
              <a:t>языку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b="1" dirty="0"/>
          </a:p>
          <a:p>
            <a:pPr>
              <a:lnSpc>
                <a:spcPct val="90000"/>
              </a:lnSpc>
            </a:pPr>
            <a:r>
              <a:rPr lang="ru-RU" sz="2000" b="1" dirty="0"/>
              <a:t>Принцип надежности.</a:t>
            </a:r>
            <a:endParaRPr lang="ru-RU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/>
              <a:t>необходимость проведения экспериментальной проверки каждой компьютерной программы для обучения, а также на наличие этапа организационной подготовки к занятию с использованием ПК.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Дата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ru-RU" smtClean="0"/>
              <a:t>08.04.05</a:t>
            </a:r>
          </a:p>
        </p:txBody>
      </p:sp>
      <p:sp>
        <p:nvSpPr>
          <p:cNvPr id="8195" name="WordArt 2"/>
          <p:cNvSpPr>
            <a:spLocks noChangeArrowheads="1" noChangeShapeType="1" noTextEdit="1"/>
          </p:cNvSpPr>
          <p:nvPr/>
        </p:nvSpPr>
        <p:spPr bwMode="auto">
          <a:xfrm>
            <a:off x="1676400" y="228600"/>
            <a:ext cx="5867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  <a:latin typeface="Impact"/>
              </a:rPr>
              <a:t>Влияние ТСО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  <a:latin typeface="Impact"/>
              </a:rPr>
              <a:t>на эффективность процесса обучения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79388" y="1484312"/>
            <a:ext cx="4392612" cy="529375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dirty="0"/>
              <a:t>Частота использования ТСО</a:t>
            </a:r>
          </a:p>
          <a:p>
            <a:pPr marL="457200" indent="-457200">
              <a:buFontTx/>
              <a:buChar char="•"/>
            </a:pPr>
            <a:r>
              <a:rPr lang="ru-RU" sz="1600" b="1" dirty="0"/>
              <a:t>Если ТСО используется очень редко, то каждое его применение превращается в чрезвычайное событие и возбуждает эмоции, мешающие восприятию и усвоению учебного материала. </a:t>
            </a:r>
          </a:p>
          <a:p>
            <a:pPr marL="457200" indent="-457200">
              <a:buFontTx/>
              <a:buChar char="•"/>
            </a:pPr>
            <a:r>
              <a:rPr lang="ru-RU" sz="1600" b="1" dirty="0"/>
              <a:t>Слишком частое использование ТСО приводит к потере у учащихся интерес к нему, а иногда и к активной форме протеста. Оптимальная частота применения ТСО в учебном процессе зависит от:</a:t>
            </a:r>
          </a:p>
          <a:p>
            <a:pPr marL="457200" indent="-457200">
              <a:buFontTx/>
              <a:buChar char="o"/>
            </a:pPr>
            <a:r>
              <a:rPr lang="ru-RU" sz="1600" b="1" dirty="0"/>
              <a:t>возраста учащихся, </a:t>
            </a:r>
          </a:p>
          <a:p>
            <a:pPr marL="457200" indent="-457200">
              <a:buFontTx/>
              <a:buChar char="o"/>
            </a:pPr>
            <a:r>
              <a:rPr lang="ru-RU" sz="1600" b="1" dirty="0"/>
              <a:t>учебного предмета </a:t>
            </a:r>
          </a:p>
          <a:p>
            <a:pPr marL="457200" indent="-457200">
              <a:buFontTx/>
              <a:buChar char="o"/>
            </a:pPr>
            <a:r>
              <a:rPr lang="ru-RU" sz="1600" b="1" dirty="0"/>
              <a:t>необходимости их использования.</a:t>
            </a:r>
          </a:p>
          <a:p>
            <a:pPr marL="457200" indent="-457200"/>
            <a:r>
              <a:rPr lang="ru-RU" sz="1600" b="1" dirty="0"/>
              <a:t>Для физико-математических предметов экспериментально была определена частота использования ТСО 1:8.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643438" y="1484312"/>
            <a:ext cx="4249737" cy="529375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dirty="0"/>
              <a:t>Выбор этапа урока</a:t>
            </a:r>
          </a:p>
          <a:p>
            <a:pPr marL="457200" indent="-457200">
              <a:buFontTx/>
              <a:buChar char="•"/>
            </a:pPr>
            <a:r>
              <a:rPr lang="ru-RU" sz="1600" b="1" dirty="0"/>
              <a:t>Использование ТСО не должно длиться на уроке подряд более 20 минут: учащиеся устают, перестают понимать, не могут осмыслить новую информацию. </a:t>
            </a:r>
          </a:p>
          <a:p>
            <a:pPr marL="457200" indent="-457200">
              <a:buFontTx/>
              <a:buChar char="•"/>
            </a:pPr>
            <a:r>
              <a:rPr lang="ru-RU" sz="1600" b="1" dirty="0"/>
              <a:t>Использование ТСО в начале урока (на пять минут) сокращает </a:t>
            </a:r>
            <a:r>
              <a:rPr lang="ru-RU" sz="1600" b="1" dirty="0" err="1"/>
              <a:t>подготови-тельный</a:t>
            </a:r>
            <a:r>
              <a:rPr lang="ru-RU" sz="1600" b="1" dirty="0"/>
              <a:t> период с трех до 0,5 минуты, а усталость и потеря внимания наступает на 5-10 минут позже обычного. </a:t>
            </a:r>
          </a:p>
          <a:p>
            <a:pPr marL="457200" indent="-457200">
              <a:buFontTx/>
              <a:buChar char="•"/>
            </a:pPr>
            <a:r>
              <a:rPr lang="ru-RU" sz="1600" b="1" dirty="0"/>
              <a:t>Использование ТСО в интервалам между 15-й и 20-й минутами и между 30-й и 35-й минутами позволяет поддерживать устойчивое внимание учащихся практически в течение всего урока.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24744"/>
            <a:ext cx="87484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Форум может выступать как средство для организации электронного(дистанционного, виртуального) семинара.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Семинар предназначается для углубленного изучения того или иного </a:t>
            </a:r>
            <a:r>
              <a:rPr lang="ru-RU" sz="2000" dirty="0" smtClean="0"/>
              <a:t>предмета. Семинар </a:t>
            </a:r>
            <a:r>
              <a:rPr lang="ru-RU" sz="2000" dirty="0" smtClean="0"/>
              <a:t>проходит в несколько этапов</a:t>
            </a:r>
            <a:r>
              <a:rPr lang="ru-RU" sz="2000" dirty="0" smtClean="0"/>
              <a:t>:</a:t>
            </a:r>
          </a:p>
          <a:p>
            <a:pPr algn="just"/>
            <a:endParaRPr lang="ru-RU" sz="2000" dirty="0" smtClean="0"/>
          </a:p>
          <a:p>
            <a:pPr algn="just">
              <a:buBlip>
                <a:blip r:embed="rId2"/>
              </a:buBlip>
            </a:pPr>
            <a:r>
              <a:rPr lang="ru-RU" sz="2000" dirty="0" smtClean="0"/>
              <a:t>подготовительный – самостоятельная работа учащихся с литературой над серией вопросов, проблем, задач, поставленных преподавателем</a:t>
            </a:r>
            <a:r>
              <a:rPr lang="ru-RU" sz="2000" dirty="0" smtClean="0"/>
              <a:t>;</a:t>
            </a:r>
          </a:p>
          <a:p>
            <a:pPr algn="just">
              <a:buBlip>
                <a:blip r:embed="rId2"/>
              </a:buBlip>
            </a:pPr>
            <a:endParaRPr lang="ru-RU" sz="2000" dirty="0" smtClean="0"/>
          </a:p>
          <a:p>
            <a:pPr algn="just">
              <a:buBlip>
                <a:blip r:embed="rId2"/>
              </a:buBlip>
            </a:pPr>
            <a:r>
              <a:rPr lang="ru-RU" sz="2000" dirty="0" smtClean="0"/>
              <a:t> затем идут выступления учащихся и дискуссии</a:t>
            </a:r>
            <a:r>
              <a:rPr lang="ru-RU" sz="2000" dirty="0" smtClean="0"/>
              <a:t>;</a:t>
            </a:r>
          </a:p>
          <a:p>
            <a:pPr algn="just"/>
            <a:endParaRPr lang="ru-RU" sz="2000" dirty="0" smtClean="0"/>
          </a:p>
          <a:p>
            <a:pPr algn="just">
              <a:buBlip>
                <a:blip r:embed="rId2"/>
              </a:buBlip>
            </a:pPr>
            <a:r>
              <a:rPr lang="ru-RU" sz="2000" dirty="0" smtClean="0"/>
              <a:t> заключительный этап – обобщение, анализ и выводы(делают ученики под руководством преподавателя).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По данному сценарию можно проводит и дистанционные семинары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Форум как форма организации учебного процесса.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www.diplom.am/images/news/seminar-peregovori-v-stile-agenturnoy-verbovki-n199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30240" t="28575" r="24401" b="20018"/>
          <a:stretch>
            <a:fillRect/>
          </a:stretch>
        </p:blipFill>
        <p:spPr bwMode="auto">
          <a:xfrm>
            <a:off x="7740352" y="0"/>
            <a:ext cx="1080120" cy="1224136"/>
          </a:xfrm>
          <a:prstGeom prst="flowChartConnector">
            <a:avLst/>
          </a:prstGeom>
          <a:noFill/>
        </p:spPr>
      </p:pic>
      <p:pic>
        <p:nvPicPr>
          <p:cNvPr id="7" name="Picture 2" descr="http://www.aujk.de/wbb3/wcf/images/smilies/sweetim9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17232"/>
            <a:ext cx="113347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832</Words>
  <Application>Microsoft Office PowerPoint</Application>
  <PresentationFormat>Экран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Форум как средство обучения</vt:lpstr>
      <vt:lpstr>Слайд 2</vt:lpstr>
      <vt:lpstr>Слайд 3</vt:lpstr>
      <vt:lpstr>Слайд 4</vt:lpstr>
      <vt:lpstr>Преимущества компьютера как ТСО (технического средства обучения)</vt:lpstr>
      <vt:lpstr>Принципы</vt:lpstr>
      <vt:lpstr>Слайд 7</vt:lpstr>
      <vt:lpstr>Слайд 8</vt:lpstr>
      <vt:lpstr>Форум как форма организации учебного процесса. </vt:lpstr>
      <vt:lpstr>Слайд 10</vt:lpstr>
      <vt:lpstr>«плюсы» электронных семинаров: </vt:lpstr>
      <vt:lpstr>Используемые ресурсы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12</cp:revision>
  <dcterms:created xsi:type="dcterms:W3CDTF">2013-11-12T08:48:33Z</dcterms:created>
  <dcterms:modified xsi:type="dcterms:W3CDTF">2013-11-14T05:40:06Z</dcterms:modified>
</cp:coreProperties>
</file>