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sldIdLst>
    <p:sldId id="270" r:id="rId3"/>
    <p:sldId id="271" r:id="rId4"/>
    <p:sldId id="272" r:id="rId5"/>
    <p:sldId id="273" r:id="rId6"/>
    <p:sldId id="281" r:id="rId7"/>
    <p:sldId id="274" r:id="rId8"/>
    <p:sldId id="275" r:id="rId9"/>
    <p:sldId id="276" r:id="rId10"/>
    <p:sldId id="277" r:id="rId11"/>
    <p:sldId id="278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/index.php?title=%D0%AD%D0%BB%D0%B5%D0%BA%D1%82%D1%80%D0%BE%D0%BD%D0%BD%D1%8B%D0%B9_%D1%83%D1%87%D0%B5%D0%B1%D0%BD%D0%B8%D0%BA&amp;action=edit&amp;redlink=1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/index.php?title=%D0%AD%D0%BB%D0%B5%D0%BA%D1%82%D1%80%D0%BE%D0%BD%D0%BD%D1%8B%D0%B9_%D1%83%D1%87%D0%B5%D0%B1%D0%BD%D0%B8%D0%BA&amp;action=edit&amp;redli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9A529-A386-4D02-B196-9E546C459349}" type="doc">
      <dgm:prSet loTypeId="urn:microsoft.com/office/officeart/2005/8/layout/arrow2" loCatId="process" qsTypeId="urn:microsoft.com/office/officeart/2005/8/quickstyle/3d4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68C80072-7248-4EB2-AE23-6F4C504CBFB3}">
      <dgm:prSet custT="1"/>
      <dgm:spPr/>
      <dgm:t>
        <a:bodyPr/>
        <a:lstStyle/>
        <a:p>
          <a:pPr rtl="0"/>
          <a:r>
            <a:rPr lang="ru-RU" sz="1400" dirty="0" smtClean="0"/>
            <a:t>с</a:t>
          </a:r>
          <a:r>
            <a:rPr lang="en-US" sz="1400" dirty="0" smtClean="0"/>
            <a:t>/</a:t>
          </a:r>
          <a:r>
            <a:rPr lang="ru-RU" sz="1400" dirty="0" err="1" smtClean="0"/>
            <a:t>р</a:t>
          </a:r>
          <a:r>
            <a:rPr lang="ru-RU" sz="1400" dirty="0" smtClean="0"/>
            <a:t> с электронными материалами, получение консультаций у удалённого  эксперта, возможность дистанционного взаимодействия;</a:t>
          </a:r>
          <a:endParaRPr lang="ru-RU" sz="1400" dirty="0"/>
        </a:p>
      </dgm:t>
    </dgm:pt>
    <dgm:pt modelId="{72576A2D-80BB-4473-889D-BE7682A8E4AC}" type="parTrans" cxnId="{38502A4C-82EA-4985-8DC9-C9C15CB8EF2E}">
      <dgm:prSet/>
      <dgm:spPr/>
      <dgm:t>
        <a:bodyPr/>
        <a:lstStyle/>
        <a:p>
          <a:endParaRPr lang="ru-RU" sz="1400"/>
        </a:p>
      </dgm:t>
    </dgm:pt>
    <dgm:pt modelId="{EE977656-82C5-40D7-B687-B0C2544D2524}" type="sibTrans" cxnId="{38502A4C-82EA-4985-8DC9-C9C15CB8EF2E}">
      <dgm:prSet/>
      <dgm:spPr/>
      <dgm:t>
        <a:bodyPr/>
        <a:lstStyle/>
        <a:p>
          <a:endParaRPr lang="ru-RU" sz="1400"/>
        </a:p>
      </dgm:t>
    </dgm:pt>
    <dgm:pt modelId="{204A4418-B7D9-4227-B069-5F0E537EAE5E}">
      <dgm:prSet custT="1"/>
      <dgm:spPr/>
      <dgm:t>
        <a:bodyPr/>
        <a:lstStyle/>
        <a:p>
          <a:pPr rtl="0"/>
          <a:r>
            <a:rPr lang="ru-RU" sz="1400" dirty="0" smtClean="0"/>
            <a:t>создание распределённого сообщества пользователей, ведущих общую виртуальную учебную деятельность;</a:t>
          </a:r>
          <a:endParaRPr lang="ru-RU" sz="1400" dirty="0"/>
        </a:p>
      </dgm:t>
    </dgm:pt>
    <dgm:pt modelId="{769E440B-CBE2-42E3-AD6B-EF6357714C4A}" type="parTrans" cxnId="{285F8EC3-8671-4EED-A9EB-ACBA3D226007}">
      <dgm:prSet/>
      <dgm:spPr/>
      <dgm:t>
        <a:bodyPr/>
        <a:lstStyle/>
        <a:p>
          <a:endParaRPr lang="ru-RU" sz="1400"/>
        </a:p>
      </dgm:t>
    </dgm:pt>
    <dgm:pt modelId="{32937AD7-ADC1-45DD-BC19-FC37465CA4E1}" type="sibTrans" cxnId="{285F8EC3-8671-4EED-A9EB-ACBA3D226007}">
      <dgm:prSet/>
      <dgm:spPr/>
      <dgm:t>
        <a:bodyPr/>
        <a:lstStyle/>
        <a:p>
          <a:endParaRPr lang="ru-RU" sz="1400"/>
        </a:p>
      </dgm:t>
    </dgm:pt>
    <dgm:pt modelId="{471820C9-CFC8-447F-8031-24DBDAC46647}">
      <dgm:prSet custT="1"/>
      <dgm:spPr/>
      <dgm:t>
        <a:bodyPr/>
        <a:lstStyle/>
        <a:p>
          <a:pPr rtl="0"/>
          <a:r>
            <a:rPr lang="ru-RU" sz="1400" dirty="0" smtClean="0"/>
            <a:t>своевременная круглосуточная доставка </a:t>
          </a:r>
          <a:r>
            <a:rPr lang="ru-RU" sz="1400" dirty="0" smtClean="0">
              <a:hlinkClick xmlns:r="http://schemas.openxmlformats.org/officeDocument/2006/relationships" r:id="rId1"/>
            </a:rPr>
            <a:t>электронных учебных материалов</a:t>
          </a:r>
          <a:r>
            <a:rPr lang="ru-RU" sz="1400" dirty="0" smtClean="0"/>
            <a:t>; </a:t>
          </a:r>
          <a:endParaRPr lang="ru-RU" sz="1400" dirty="0"/>
        </a:p>
      </dgm:t>
    </dgm:pt>
    <dgm:pt modelId="{4C0269B7-2F2A-4FA7-9DD7-82E6C9CBF9AB}" type="parTrans" cxnId="{697242DA-5DAF-4778-96B7-269488A8A496}">
      <dgm:prSet/>
      <dgm:spPr/>
      <dgm:t>
        <a:bodyPr/>
        <a:lstStyle/>
        <a:p>
          <a:endParaRPr lang="ru-RU" sz="1400"/>
        </a:p>
      </dgm:t>
    </dgm:pt>
    <dgm:pt modelId="{31A588B0-7C69-4A5A-9F4E-084E0CBD7D96}" type="sibTrans" cxnId="{697242DA-5DAF-4778-96B7-269488A8A496}">
      <dgm:prSet/>
      <dgm:spPr/>
      <dgm:t>
        <a:bodyPr/>
        <a:lstStyle/>
        <a:p>
          <a:endParaRPr lang="ru-RU" sz="1400"/>
        </a:p>
      </dgm:t>
    </dgm:pt>
    <dgm:pt modelId="{88027314-AA6D-41F7-B91C-23E3FF65A5C4}">
      <dgm:prSet custT="1"/>
      <dgm:spPr/>
      <dgm:t>
        <a:bodyPr/>
        <a:lstStyle/>
        <a:p>
          <a:pPr rtl="0"/>
          <a:r>
            <a:rPr lang="ru-RU" sz="1400" dirty="0" smtClean="0"/>
            <a:t>формирование и повышение информационной культуры, эффективности своей обычной деятельности;</a:t>
          </a:r>
          <a:endParaRPr lang="ru-RU" sz="1400" dirty="0"/>
        </a:p>
      </dgm:t>
    </dgm:pt>
    <dgm:pt modelId="{92C53CE2-DA93-4B10-95D4-A0083C96CF21}" type="parTrans" cxnId="{38A8C4CF-CBB6-4744-B853-56666F195722}">
      <dgm:prSet/>
      <dgm:spPr/>
      <dgm:t>
        <a:bodyPr/>
        <a:lstStyle/>
        <a:p>
          <a:endParaRPr lang="ru-RU" sz="1400"/>
        </a:p>
      </dgm:t>
    </dgm:pt>
    <dgm:pt modelId="{EA3EA428-B237-48C4-9B6F-D19157A1A16E}" type="sibTrans" cxnId="{38A8C4CF-CBB6-4744-B853-56666F195722}">
      <dgm:prSet/>
      <dgm:spPr/>
      <dgm:t>
        <a:bodyPr/>
        <a:lstStyle/>
        <a:p>
          <a:endParaRPr lang="ru-RU" sz="1400"/>
        </a:p>
      </dgm:t>
    </dgm:pt>
    <dgm:pt modelId="{C2C74ECA-17BC-48B3-936B-673D21F809B6}">
      <dgm:prSet custT="1"/>
      <dgm:spPr/>
      <dgm:t>
        <a:bodyPr/>
        <a:lstStyle/>
        <a:p>
          <a:pPr rtl="0"/>
          <a:r>
            <a:rPr lang="ru-RU" sz="1400" dirty="0" smtClean="0"/>
            <a:t>освоение и популяризация инновационных педагогических технологий, передача их преподавателям;</a:t>
          </a:r>
          <a:endParaRPr lang="ru-RU" sz="1400" dirty="0"/>
        </a:p>
      </dgm:t>
    </dgm:pt>
    <dgm:pt modelId="{D03425F8-1AE8-45F1-819F-B09633700B15}" type="parTrans" cxnId="{40904E5C-376C-44EA-B6F7-3EFC37050FC1}">
      <dgm:prSet/>
      <dgm:spPr/>
      <dgm:t>
        <a:bodyPr/>
        <a:lstStyle/>
        <a:p>
          <a:endParaRPr lang="ru-RU" sz="1400"/>
        </a:p>
      </dgm:t>
    </dgm:pt>
    <dgm:pt modelId="{1A256CB7-3BD3-4ED3-B561-E306B4A35124}" type="sibTrans" cxnId="{40904E5C-376C-44EA-B6F7-3EFC37050FC1}">
      <dgm:prSet/>
      <dgm:spPr/>
      <dgm:t>
        <a:bodyPr/>
        <a:lstStyle/>
        <a:p>
          <a:endParaRPr lang="ru-RU" sz="1400"/>
        </a:p>
      </dgm:t>
    </dgm:pt>
    <dgm:pt modelId="{3D07B4E5-3D56-4EE9-84AB-771AAFE7E802}">
      <dgm:prSet/>
      <dgm:spPr/>
      <dgm:t>
        <a:bodyPr/>
        <a:lstStyle/>
        <a:p>
          <a:endParaRPr lang="ru-RU"/>
        </a:p>
      </dgm:t>
    </dgm:pt>
    <dgm:pt modelId="{6D9ED1BD-008E-416E-8012-60FF987B820F}" type="parTrans" cxnId="{04A2F0EF-1AB9-488A-91E1-6B0E88AE5189}">
      <dgm:prSet/>
      <dgm:spPr/>
      <dgm:t>
        <a:bodyPr/>
        <a:lstStyle/>
        <a:p>
          <a:endParaRPr lang="ru-RU" sz="1400"/>
        </a:p>
      </dgm:t>
    </dgm:pt>
    <dgm:pt modelId="{E4071B09-2686-43A9-BE26-CB373E6DE83B}" type="sibTrans" cxnId="{04A2F0EF-1AB9-488A-91E1-6B0E88AE5189}">
      <dgm:prSet/>
      <dgm:spPr/>
      <dgm:t>
        <a:bodyPr/>
        <a:lstStyle/>
        <a:p>
          <a:endParaRPr lang="ru-RU" sz="1400"/>
        </a:p>
      </dgm:t>
    </dgm:pt>
    <dgm:pt modelId="{C1386C6A-C440-40E7-AB4E-19E18FF503DB}">
      <dgm:prSet/>
      <dgm:spPr/>
      <dgm:t>
        <a:bodyPr/>
        <a:lstStyle/>
        <a:p>
          <a:endParaRPr lang="ru-RU"/>
        </a:p>
      </dgm:t>
    </dgm:pt>
    <dgm:pt modelId="{E04CDEEB-4FA8-448A-BDA7-2FFCCA55CCCC}" type="parTrans" cxnId="{BE473281-A7BC-43AC-A31F-5E7F98E1CDD1}">
      <dgm:prSet/>
      <dgm:spPr/>
      <dgm:t>
        <a:bodyPr/>
        <a:lstStyle/>
        <a:p>
          <a:endParaRPr lang="ru-RU" sz="1400"/>
        </a:p>
      </dgm:t>
    </dgm:pt>
    <dgm:pt modelId="{B0AEE68E-D900-4EFC-9D17-215B8F1B315C}" type="sibTrans" cxnId="{BE473281-A7BC-43AC-A31F-5E7F98E1CDD1}">
      <dgm:prSet/>
      <dgm:spPr/>
      <dgm:t>
        <a:bodyPr/>
        <a:lstStyle/>
        <a:p>
          <a:endParaRPr lang="ru-RU" sz="1400"/>
        </a:p>
      </dgm:t>
    </dgm:pt>
    <dgm:pt modelId="{E3C2C2E4-4C59-40DA-AC9E-8F6DCE54EC4C}">
      <dgm:prSet/>
      <dgm:spPr/>
      <dgm:t>
        <a:bodyPr/>
        <a:lstStyle/>
        <a:p>
          <a:endParaRPr lang="ru-RU"/>
        </a:p>
      </dgm:t>
    </dgm:pt>
    <dgm:pt modelId="{FA82E2A9-D30A-4B90-BDCF-2503B2C59AF0}" type="parTrans" cxnId="{614C2124-934C-484B-9222-07070B4528A0}">
      <dgm:prSet/>
      <dgm:spPr/>
      <dgm:t>
        <a:bodyPr/>
        <a:lstStyle/>
        <a:p>
          <a:endParaRPr lang="ru-RU" sz="1400"/>
        </a:p>
      </dgm:t>
    </dgm:pt>
    <dgm:pt modelId="{43397DDF-4C6D-4B64-93EC-7533A7DA1F22}" type="sibTrans" cxnId="{614C2124-934C-484B-9222-07070B4528A0}">
      <dgm:prSet/>
      <dgm:spPr/>
      <dgm:t>
        <a:bodyPr/>
        <a:lstStyle/>
        <a:p>
          <a:endParaRPr lang="ru-RU" sz="1400"/>
        </a:p>
      </dgm:t>
    </dgm:pt>
    <dgm:pt modelId="{111FCC38-84BC-40D2-AA5B-CA4635EDF69B}">
      <dgm:prSet/>
      <dgm:spPr/>
      <dgm:t>
        <a:bodyPr/>
        <a:lstStyle/>
        <a:p>
          <a:pPr rtl="0"/>
          <a:endParaRPr lang="ru-RU" sz="1400" dirty="0"/>
        </a:p>
      </dgm:t>
    </dgm:pt>
    <dgm:pt modelId="{EED6A857-ED6E-4070-ACF4-0A074D00748B}" type="parTrans" cxnId="{92C084DF-0650-4C53-B2D9-DC28B655053B}">
      <dgm:prSet/>
      <dgm:spPr/>
      <dgm:t>
        <a:bodyPr/>
        <a:lstStyle/>
        <a:p>
          <a:endParaRPr lang="ru-RU" sz="1400"/>
        </a:p>
      </dgm:t>
    </dgm:pt>
    <dgm:pt modelId="{67F42C0F-27F6-4B99-A814-D4101443B067}" type="sibTrans" cxnId="{92C084DF-0650-4C53-B2D9-DC28B655053B}">
      <dgm:prSet/>
      <dgm:spPr/>
      <dgm:t>
        <a:bodyPr/>
        <a:lstStyle/>
        <a:p>
          <a:endParaRPr lang="ru-RU" sz="1400"/>
        </a:p>
      </dgm:t>
    </dgm:pt>
    <dgm:pt modelId="{36E26826-9C7C-41A9-85B2-CED7A9F77FF2}" type="pres">
      <dgm:prSet presAssocID="{8759A529-A386-4D02-B196-9E546C45934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F30CF-292D-4F2B-930F-DB18BDF88249}" type="pres">
      <dgm:prSet presAssocID="{8759A529-A386-4D02-B196-9E546C459349}" presName="arrow" presStyleLbl="bgShp" presStyleIdx="0" presStyleCnt="1"/>
      <dgm:spPr/>
    </dgm:pt>
    <dgm:pt modelId="{9DE9D39F-F865-4184-9341-B81215E734DA}" type="pres">
      <dgm:prSet presAssocID="{8759A529-A386-4D02-B196-9E546C459349}" presName="arrowDiagram5" presStyleCnt="0"/>
      <dgm:spPr/>
    </dgm:pt>
    <dgm:pt modelId="{9C3655A7-4E93-4A34-87A4-4DDCCAAB9AD9}" type="pres">
      <dgm:prSet presAssocID="{68C80072-7248-4EB2-AE23-6F4C504CBFB3}" presName="bullet5a" presStyleLbl="node1" presStyleIdx="0" presStyleCnt="5"/>
      <dgm:spPr/>
    </dgm:pt>
    <dgm:pt modelId="{9DFEC08A-AFE2-4D33-BCBB-A6D1D8FC2011}" type="pres">
      <dgm:prSet presAssocID="{68C80072-7248-4EB2-AE23-6F4C504CBFB3}" presName="textBox5a" presStyleLbl="revTx" presStyleIdx="0" presStyleCnt="5" custScaleX="220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D53C2-3CE3-4FCC-826B-62007F8F1D51}" type="pres">
      <dgm:prSet presAssocID="{204A4418-B7D9-4227-B069-5F0E537EAE5E}" presName="bullet5b" presStyleLbl="node1" presStyleIdx="1" presStyleCnt="5"/>
      <dgm:spPr/>
    </dgm:pt>
    <dgm:pt modelId="{53F21071-1CB4-46E8-8D2A-44683E7BD5AB}" type="pres">
      <dgm:prSet presAssocID="{204A4418-B7D9-4227-B069-5F0E537EAE5E}" presName="textBox5b" presStyleLbl="revTx" presStyleIdx="1" presStyleCnt="5" custScaleX="190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92A29-4C5D-4BFC-94F5-439274034FDC}" type="pres">
      <dgm:prSet presAssocID="{471820C9-CFC8-447F-8031-24DBDAC46647}" presName="bullet5c" presStyleLbl="node1" presStyleIdx="2" presStyleCnt="5"/>
      <dgm:spPr/>
    </dgm:pt>
    <dgm:pt modelId="{C3C1189B-FF44-46CD-8796-73433D8D53C7}" type="pres">
      <dgm:prSet presAssocID="{471820C9-CFC8-447F-8031-24DBDAC46647}" presName="textBox5c" presStyleLbl="revTx" presStyleIdx="2" presStyleCnt="5" custScaleX="121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6A579-1331-4614-B915-2467BDB9F1C1}" type="pres">
      <dgm:prSet presAssocID="{88027314-AA6D-41F7-B91C-23E3FF65A5C4}" presName="bullet5d" presStyleLbl="node1" presStyleIdx="3" presStyleCnt="5"/>
      <dgm:spPr/>
    </dgm:pt>
    <dgm:pt modelId="{544CC287-770D-4EE6-9D37-84E56C778ABC}" type="pres">
      <dgm:prSet presAssocID="{88027314-AA6D-41F7-B91C-23E3FF65A5C4}" presName="textBox5d" presStyleLbl="revTx" presStyleIdx="3" presStyleCnt="5" custScaleX="113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63CC5-D7F0-45B3-8BBF-17233691A648}" type="pres">
      <dgm:prSet presAssocID="{C2C74ECA-17BC-48B3-936B-673D21F809B6}" presName="bullet5e" presStyleLbl="node1" presStyleIdx="4" presStyleCnt="5"/>
      <dgm:spPr/>
    </dgm:pt>
    <dgm:pt modelId="{2B975E6A-9A8D-4E2D-9FF7-BEDAFF72605C}" type="pres">
      <dgm:prSet presAssocID="{C2C74ECA-17BC-48B3-936B-673D21F809B6}" presName="textBox5e" presStyleLbl="revTx" presStyleIdx="4" presStyleCnt="5" custScaleX="134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A2F0EF-1AB9-488A-91E1-6B0E88AE5189}" srcId="{8759A529-A386-4D02-B196-9E546C459349}" destId="{3D07B4E5-3D56-4EE9-84AB-771AAFE7E802}" srcOrd="5" destOrd="0" parTransId="{6D9ED1BD-008E-416E-8012-60FF987B820F}" sibTransId="{E4071B09-2686-43A9-BE26-CB373E6DE83B}"/>
    <dgm:cxn modelId="{38502A4C-82EA-4985-8DC9-C9C15CB8EF2E}" srcId="{8759A529-A386-4D02-B196-9E546C459349}" destId="{68C80072-7248-4EB2-AE23-6F4C504CBFB3}" srcOrd="0" destOrd="0" parTransId="{72576A2D-80BB-4473-889D-BE7682A8E4AC}" sibTransId="{EE977656-82C5-40D7-B687-B0C2544D2524}"/>
    <dgm:cxn modelId="{D3EF30AA-53D6-42E9-88BF-803C2F864171}" type="presOf" srcId="{68C80072-7248-4EB2-AE23-6F4C504CBFB3}" destId="{9DFEC08A-AFE2-4D33-BCBB-A6D1D8FC2011}" srcOrd="0" destOrd="0" presId="urn:microsoft.com/office/officeart/2005/8/layout/arrow2"/>
    <dgm:cxn modelId="{562A7074-97C2-4C75-9331-1CB2FA82E86A}" type="presOf" srcId="{C2C74ECA-17BC-48B3-936B-673D21F809B6}" destId="{2B975E6A-9A8D-4E2D-9FF7-BEDAFF72605C}" srcOrd="0" destOrd="0" presId="urn:microsoft.com/office/officeart/2005/8/layout/arrow2"/>
    <dgm:cxn modelId="{614C2124-934C-484B-9222-07070B4528A0}" srcId="{8759A529-A386-4D02-B196-9E546C459349}" destId="{E3C2C2E4-4C59-40DA-AC9E-8F6DCE54EC4C}" srcOrd="7" destOrd="0" parTransId="{FA82E2A9-D30A-4B90-BDCF-2503B2C59AF0}" sibTransId="{43397DDF-4C6D-4B64-93EC-7533A7DA1F22}"/>
    <dgm:cxn modelId="{8752E68B-DFA5-48D5-979F-3A29E0186AC0}" type="presOf" srcId="{88027314-AA6D-41F7-B91C-23E3FF65A5C4}" destId="{544CC287-770D-4EE6-9D37-84E56C778ABC}" srcOrd="0" destOrd="0" presId="urn:microsoft.com/office/officeart/2005/8/layout/arrow2"/>
    <dgm:cxn modelId="{18DA5E89-E55E-4306-A3D2-2E6FDD452A8D}" type="presOf" srcId="{8759A529-A386-4D02-B196-9E546C459349}" destId="{36E26826-9C7C-41A9-85B2-CED7A9F77FF2}" srcOrd="0" destOrd="0" presId="urn:microsoft.com/office/officeart/2005/8/layout/arrow2"/>
    <dgm:cxn modelId="{D3638ECD-1A1F-4103-B93B-2787A368F8C4}" type="presOf" srcId="{471820C9-CFC8-447F-8031-24DBDAC46647}" destId="{C3C1189B-FF44-46CD-8796-73433D8D53C7}" srcOrd="0" destOrd="0" presId="urn:microsoft.com/office/officeart/2005/8/layout/arrow2"/>
    <dgm:cxn modelId="{697242DA-5DAF-4778-96B7-269488A8A496}" srcId="{8759A529-A386-4D02-B196-9E546C459349}" destId="{471820C9-CFC8-447F-8031-24DBDAC46647}" srcOrd="2" destOrd="0" parTransId="{4C0269B7-2F2A-4FA7-9DD7-82E6C9CBF9AB}" sibTransId="{31A588B0-7C69-4A5A-9F4E-084E0CBD7D96}"/>
    <dgm:cxn modelId="{38A8C4CF-CBB6-4744-B853-56666F195722}" srcId="{8759A529-A386-4D02-B196-9E546C459349}" destId="{88027314-AA6D-41F7-B91C-23E3FF65A5C4}" srcOrd="3" destOrd="0" parTransId="{92C53CE2-DA93-4B10-95D4-A0083C96CF21}" sibTransId="{EA3EA428-B237-48C4-9B6F-D19157A1A16E}"/>
    <dgm:cxn modelId="{40904E5C-376C-44EA-B6F7-3EFC37050FC1}" srcId="{8759A529-A386-4D02-B196-9E546C459349}" destId="{C2C74ECA-17BC-48B3-936B-673D21F809B6}" srcOrd="4" destOrd="0" parTransId="{D03425F8-1AE8-45F1-819F-B09633700B15}" sibTransId="{1A256CB7-3BD3-4ED3-B561-E306B4A35124}"/>
    <dgm:cxn modelId="{BE473281-A7BC-43AC-A31F-5E7F98E1CDD1}" srcId="{8759A529-A386-4D02-B196-9E546C459349}" destId="{C1386C6A-C440-40E7-AB4E-19E18FF503DB}" srcOrd="6" destOrd="0" parTransId="{E04CDEEB-4FA8-448A-BDA7-2FFCCA55CCCC}" sibTransId="{B0AEE68E-D900-4EFC-9D17-215B8F1B315C}"/>
    <dgm:cxn modelId="{0DABA016-8BE5-464B-A9BD-801425BF93D0}" type="presOf" srcId="{204A4418-B7D9-4227-B069-5F0E537EAE5E}" destId="{53F21071-1CB4-46E8-8D2A-44683E7BD5AB}" srcOrd="0" destOrd="0" presId="urn:microsoft.com/office/officeart/2005/8/layout/arrow2"/>
    <dgm:cxn modelId="{285F8EC3-8671-4EED-A9EB-ACBA3D226007}" srcId="{8759A529-A386-4D02-B196-9E546C459349}" destId="{204A4418-B7D9-4227-B069-5F0E537EAE5E}" srcOrd="1" destOrd="0" parTransId="{769E440B-CBE2-42E3-AD6B-EF6357714C4A}" sibTransId="{32937AD7-ADC1-45DD-BC19-FC37465CA4E1}"/>
    <dgm:cxn modelId="{92C084DF-0650-4C53-B2D9-DC28B655053B}" srcId="{8759A529-A386-4D02-B196-9E546C459349}" destId="{111FCC38-84BC-40D2-AA5B-CA4635EDF69B}" srcOrd="8" destOrd="0" parTransId="{EED6A857-ED6E-4070-ACF4-0A074D00748B}" sibTransId="{67F42C0F-27F6-4B99-A814-D4101443B067}"/>
    <dgm:cxn modelId="{39868CFE-3A1D-4E17-BB8A-4D6CAC065B6A}" type="presParOf" srcId="{36E26826-9C7C-41A9-85B2-CED7A9F77FF2}" destId="{18EF30CF-292D-4F2B-930F-DB18BDF88249}" srcOrd="0" destOrd="0" presId="urn:microsoft.com/office/officeart/2005/8/layout/arrow2"/>
    <dgm:cxn modelId="{F00567F9-A1F6-405B-9276-0A38D26D52D3}" type="presParOf" srcId="{36E26826-9C7C-41A9-85B2-CED7A9F77FF2}" destId="{9DE9D39F-F865-4184-9341-B81215E734DA}" srcOrd="1" destOrd="0" presId="urn:microsoft.com/office/officeart/2005/8/layout/arrow2"/>
    <dgm:cxn modelId="{F035CF09-8F0A-4B1C-9784-E4F470BFF870}" type="presParOf" srcId="{9DE9D39F-F865-4184-9341-B81215E734DA}" destId="{9C3655A7-4E93-4A34-87A4-4DDCCAAB9AD9}" srcOrd="0" destOrd="0" presId="urn:microsoft.com/office/officeart/2005/8/layout/arrow2"/>
    <dgm:cxn modelId="{A3BA5757-8F31-4897-B32C-19E7FD26EF9B}" type="presParOf" srcId="{9DE9D39F-F865-4184-9341-B81215E734DA}" destId="{9DFEC08A-AFE2-4D33-BCBB-A6D1D8FC2011}" srcOrd="1" destOrd="0" presId="urn:microsoft.com/office/officeart/2005/8/layout/arrow2"/>
    <dgm:cxn modelId="{5C45EF70-1B96-4F97-9DEE-B2C22EEFD22B}" type="presParOf" srcId="{9DE9D39F-F865-4184-9341-B81215E734DA}" destId="{9EDD53C2-3CE3-4FCC-826B-62007F8F1D51}" srcOrd="2" destOrd="0" presId="urn:microsoft.com/office/officeart/2005/8/layout/arrow2"/>
    <dgm:cxn modelId="{BA4CBDC9-EE01-481F-940F-80F9D261AC9F}" type="presParOf" srcId="{9DE9D39F-F865-4184-9341-B81215E734DA}" destId="{53F21071-1CB4-46E8-8D2A-44683E7BD5AB}" srcOrd="3" destOrd="0" presId="urn:microsoft.com/office/officeart/2005/8/layout/arrow2"/>
    <dgm:cxn modelId="{6EA5CA93-3518-4A0A-AC5C-A8423D66A690}" type="presParOf" srcId="{9DE9D39F-F865-4184-9341-B81215E734DA}" destId="{CEC92A29-4C5D-4BFC-94F5-439274034FDC}" srcOrd="4" destOrd="0" presId="urn:microsoft.com/office/officeart/2005/8/layout/arrow2"/>
    <dgm:cxn modelId="{8405470B-CF45-497F-A919-13DCFC4267BB}" type="presParOf" srcId="{9DE9D39F-F865-4184-9341-B81215E734DA}" destId="{C3C1189B-FF44-46CD-8796-73433D8D53C7}" srcOrd="5" destOrd="0" presId="urn:microsoft.com/office/officeart/2005/8/layout/arrow2"/>
    <dgm:cxn modelId="{33B58E17-D989-427E-B38A-48389DBD7C1E}" type="presParOf" srcId="{9DE9D39F-F865-4184-9341-B81215E734DA}" destId="{4366A579-1331-4614-B915-2467BDB9F1C1}" srcOrd="6" destOrd="0" presId="urn:microsoft.com/office/officeart/2005/8/layout/arrow2"/>
    <dgm:cxn modelId="{65D46A5D-0ED2-49CB-B7F7-C40406E220E8}" type="presParOf" srcId="{9DE9D39F-F865-4184-9341-B81215E734DA}" destId="{544CC287-770D-4EE6-9D37-84E56C778ABC}" srcOrd="7" destOrd="0" presId="urn:microsoft.com/office/officeart/2005/8/layout/arrow2"/>
    <dgm:cxn modelId="{75D694CC-7B0B-46E6-BD6E-A9E87B5A0245}" type="presParOf" srcId="{9DE9D39F-F865-4184-9341-B81215E734DA}" destId="{3E463CC5-D7F0-45B3-8BBF-17233691A648}" srcOrd="8" destOrd="0" presId="urn:microsoft.com/office/officeart/2005/8/layout/arrow2"/>
    <dgm:cxn modelId="{C05A83C5-BFA1-44F3-B6F1-7AD3D7EB9316}" type="presParOf" srcId="{9DE9D39F-F865-4184-9341-B81215E734DA}" destId="{2B975E6A-9A8D-4E2D-9FF7-BEDAFF72605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F30CF-292D-4F2B-930F-DB18BDF88249}">
      <dsp:nvSpPr>
        <dsp:cNvPr id="0" name=""/>
        <dsp:cNvSpPr/>
      </dsp:nvSpPr>
      <dsp:spPr>
        <a:xfrm>
          <a:off x="-154866" y="1073527"/>
          <a:ext cx="8892480" cy="5557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655A7-4E93-4A34-87A4-4DDCCAAB9AD9}">
      <dsp:nvSpPr>
        <dsp:cNvPr id="0" name=""/>
        <dsp:cNvSpPr/>
      </dsp:nvSpPr>
      <dsp:spPr>
        <a:xfrm>
          <a:off x="721042" y="5206308"/>
          <a:ext cx="204527" cy="204527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EC08A-AFE2-4D33-BCBB-A6D1D8FC2011}">
      <dsp:nvSpPr>
        <dsp:cNvPr id="0" name=""/>
        <dsp:cNvSpPr/>
      </dsp:nvSpPr>
      <dsp:spPr>
        <a:xfrm>
          <a:off x="122586" y="5308571"/>
          <a:ext cx="2566354" cy="1322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375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</a:t>
          </a:r>
          <a:r>
            <a:rPr lang="en-US" sz="1400" kern="1200" dirty="0" smtClean="0"/>
            <a:t>/</a:t>
          </a:r>
          <a:r>
            <a:rPr lang="ru-RU" sz="1400" kern="1200" dirty="0" err="1" smtClean="0"/>
            <a:t>р</a:t>
          </a:r>
          <a:r>
            <a:rPr lang="ru-RU" sz="1400" kern="1200" dirty="0" smtClean="0"/>
            <a:t> с электронными материалами, получение консультаций у удалённого  эксперта, возможность дистанционного взаимодействия;</a:t>
          </a:r>
          <a:endParaRPr lang="ru-RU" sz="1400" kern="1200" dirty="0"/>
        </a:p>
      </dsp:txBody>
      <dsp:txXfrm>
        <a:off x="122586" y="5308571"/>
        <a:ext cx="2566354" cy="1322756"/>
      </dsp:txXfrm>
    </dsp:sp>
    <dsp:sp modelId="{9EDD53C2-3CE3-4FCC-826B-62007F8F1D51}">
      <dsp:nvSpPr>
        <dsp:cNvPr id="0" name=""/>
        <dsp:cNvSpPr/>
      </dsp:nvSpPr>
      <dsp:spPr>
        <a:xfrm>
          <a:off x="1828156" y="4142545"/>
          <a:ext cx="320129" cy="320129"/>
        </a:xfrm>
        <a:prstGeom prst="ellipse">
          <a:avLst/>
        </a:prstGeom>
        <a:solidFill>
          <a:schemeClr val="accent6">
            <a:shade val="50000"/>
            <a:hueOff val="91321"/>
            <a:satOff val="-10323"/>
            <a:lumOff val="195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21071-1CB4-46E8-8D2A-44683E7BD5AB}">
      <dsp:nvSpPr>
        <dsp:cNvPr id="0" name=""/>
        <dsp:cNvSpPr/>
      </dsp:nvSpPr>
      <dsp:spPr>
        <a:xfrm>
          <a:off x="1323494" y="4302609"/>
          <a:ext cx="2805603" cy="2328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630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распределённого сообщества пользователей, ведущих общую виртуальную учебную деятельность;</a:t>
          </a:r>
          <a:endParaRPr lang="ru-RU" sz="1400" kern="1200" dirty="0"/>
        </a:p>
      </dsp:txBody>
      <dsp:txXfrm>
        <a:off x="1323494" y="4302609"/>
        <a:ext cx="2805603" cy="2328718"/>
      </dsp:txXfrm>
    </dsp:sp>
    <dsp:sp modelId="{CEC92A29-4C5D-4BFC-94F5-439274034FDC}">
      <dsp:nvSpPr>
        <dsp:cNvPr id="0" name=""/>
        <dsp:cNvSpPr/>
      </dsp:nvSpPr>
      <dsp:spPr>
        <a:xfrm>
          <a:off x="3250952" y="3294424"/>
          <a:ext cx="426839" cy="426839"/>
        </a:xfrm>
        <a:prstGeom prst="ellipse">
          <a:avLst/>
        </a:prstGeom>
        <a:solidFill>
          <a:schemeClr val="accent6">
            <a:shade val="50000"/>
            <a:hueOff val="182643"/>
            <a:satOff val="-20646"/>
            <a:lumOff val="39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189B-FF44-46CD-8796-73433D8D53C7}">
      <dsp:nvSpPr>
        <dsp:cNvPr id="0" name=""/>
        <dsp:cNvSpPr/>
      </dsp:nvSpPr>
      <dsp:spPr>
        <a:xfrm>
          <a:off x="3282630" y="3507844"/>
          <a:ext cx="2079732" cy="3123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173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своевременная круглосуточная доставка </a:t>
          </a:r>
          <a:r>
            <a:rPr lang="ru-RU" sz="1400" kern="1200" dirty="0" smtClean="0">
              <a:hlinkClick xmlns:r="http://schemas.openxmlformats.org/officeDocument/2006/relationships" r:id="rId1"/>
            </a:rPr>
            <a:t>электронных учебных материалов</a:t>
          </a:r>
          <a:r>
            <a:rPr lang="ru-RU" sz="1400" kern="1200" dirty="0" smtClean="0"/>
            <a:t>; </a:t>
          </a:r>
          <a:endParaRPr lang="ru-RU" sz="1400" kern="1200" dirty="0"/>
        </a:p>
      </dsp:txBody>
      <dsp:txXfrm>
        <a:off x="3282630" y="3507844"/>
        <a:ext cx="2079732" cy="3123483"/>
      </dsp:txXfrm>
    </dsp:sp>
    <dsp:sp modelId="{4366A579-1331-4614-B915-2467BDB9F1C1}">
      <dsp:nvSpPr>
        <dsp:cNvPr id="0" name=""/>
        <dsp:cNvSpPr/>
      </dsp:nvSpPr>
      <dsp:spPr>
        <a:xfrm>
          <a:off x="4904954" y="2631935"/>
          <a:ext cx="551333" cy="551333"/>
        </a:xfrm>
        <a:prstGeom prst="ellipse">
          <a:avLst/>
        </a:prstGeom>
        <a:solidFill>
          <a:schemeClr val="accent6">
            <a:shade val="50000"/>
            <a:hueOff val="182643"/>
            <a:satOff val="-20646"/>
            <a:lumOff val="39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CC287-770D-4EE6-9D37-84E56C778ABC}">
      <dsp:nvSpPr>
        <dsp:cNvPr id="0" name=""/>
        <dsp:cNvSpPr/>
      </dsp:nvSpPr>
      <dsp:spPr>
        <a:xfrm>
          <a:off x="5058304" y="2907602"/>
          <a:ext cx="2023128" cy="372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40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и повышение информационной культуры, эффективности своей обычной деятельности;</a:t>
          </a:r>
          <a:endParaRPr lang="ru-RU" sz="1400" kern="1200" dirty="0"/>
        </a:p>
      </dsp:txBody>
      <dsp:txXfrm>
        <a:off x="5058304" y="2907602"/>
        <a:ext cx="2023128" cy="3723726"/>
      </dsp:txXfrm>
    </dsp:sp>
    <dsp:sp modelId="{3E463CC5-D7F0-45B3-8BBF-17233691A648}">
      <dsp:nvSpPr>
        <dsp:cNvPr id="0" name=""/>
        <dsp:cNvSpPr/>
      </dsp:nvSpPr>
      <dsp:spPr>
        <a:xfrm>
          <a:off x="6607864" y="2189534"/>
          <a:ext cx="702505" cy="702505"/>
        </a:xfrm>
        <a:prstGeom prst="ellipse">
          <a:avLst/>
        </a:prstGeom>
        <a:solidFill>
          <a:schemeClr val="accent6">
            <a:shade val="50000"/>
            <a:hueOff val="91321"/>
            <a:satOff val="-10323"/>
            <a:lumOff val="195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75E6A-9A8D-4E2D-9FF7-BEDAFF72605C}">
      <dsp:nvSpPr>
        <dsp:cNvPr id="0" name=""/>
        <dsp:cNvSpPr/>
      </dsp:nvSpPr>
      <dsp:spPr>
        <a:xfrm>
          <a:off x="6649383" y="2540787"/>
          <a:ext cx="2397963" cy="4090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243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освоение и популяризация инновационных педагогических технологий, передача их преподавателям;</a:t>
          </a:r>
          <a:endParaRPr lang="ru-RU" sz="1400" kern="1200" dirty="0"/>
        </a:p>
      </dsp:txBody>
      <dsp:txXfrm>
        <a:off x="6649383" y="2540787"/>
        <a:ext cx="2397963" cy="4090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12/20/2013 12:44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12/20/2013 12:44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12/20/2013 12:44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12/20/2013 12:44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12/20/2013 12:44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12/20/2013 12:44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0%B5%D0%BA%D1%82%D1%80%D0%BE%D0%BD%D0%BD%D0%BE%D0%B5_%D0%BE%D0%B1%D1%83%D1%87%D0%B5%D0%BD%D0%B8%D0%B5" TargetMode="External"/><Relationship Id="rId2" Type="http://schemas.openxmlformats.org/officeDocument/2006/relationships/hyperlink" Target="http://www.mental-skills.ru/synopses/2440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nano.ru/" TargetMode="External"/><Relationship Id="rId5" Type="http://schemas.openxmlformats.org/officeDocument/2006/relationships/hyperlink" Target="http://la.by/forum/obrazovanie-i-nauka/o-sisteme-lms-moodle" TargetMode="External"/><Relationship Id="rId4" Type="http://schemas.openxmlformats.org/officeDocument/2006/relationships/hyperlink" Target="http://pro-spo.ru/distob/3145--mood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0%9D%D0%95%D0%A1%D0%9A%D0%9E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err="1" smtClean="0"/>
              <a:t>E-learning</a:t>
            </a:r>
            <a:r>
              <a:rPr lang="en-US" i="1" dirty="0" smtClean="0"/>
              <a:t> </a:t>
            </a:r>
            <a:r>
              <a:rPr lang="ru-RU" i="1" dirty="0" smtClean="0"/>
              <a:t>и технология </a:t>
            </a:r>
            <a:r>
              <a:rPr lang="en-US" i="1" dirty="0" err="1" smtClean="0"/>
              <a:t>moodle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445624" cy="4824536"/>
          </a:xfrm>
        </p:spPr>
        <p:txBody>
          <a:bodyPr>
            <a:noAutofit/>
          </a:bodyPr>
          <a:lstStyle/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Поддерживаются</a:t>
            </a:r>
            <a:r>
              <a:rPr lang="en-US" sz="1600" dirty="0" smtClean="0"/>
              <a:t> </a:t>
            </a:r>
            <a:r>
              <a:rPr lang="en-US" sz="1600" dirty="0" err="1" smtClean="0"/>
              <a:t>различные</a:t>
            </a:r>
            <a:r>
              <a:rPr lang="en-US" sz="1600" dirty="0" smtClean="0"/>
              <a:t> </a:t>
            </a:r>
            <a:r>
              <a:rPr lang="en-US" sz="1600" dirty="0" err="1" smtClean="0"/>
              <a:t>структуры</a:t>
            </a:r>
            <a:r>
              <a:rPr lang="en-US" sz="1600" dirty="0" smtClean="0"/>
              <a:t> </a:t>
            </a:r>
            <a:r>
              <a:rPr lang="en-US" sz="1600" dirty="0" err="1" smtClean="0"/>
              <a:t>курсов</a:t>
            </a:r>
            <a:r>
              <a:rPr lang="en-US" sz="1600" dirty="0" smtClean="0"/>
              <a:t>: «</a:t>
            </a:r>
            <a:r>
              <a:rPr lang="en-US" sz="1600" dirty="0" err="1" smtClean="0"/>
              <a:t>календарный</a:t>
            </a:r>
            <a:r>
              <a:rPr lang="en-US" sz="1600" dirty="0" smtClean="0"/>
              <a:t>», «</a:t>
            </a:r>
            <a:r>
              <a:rPr lang="en-US" sz="1600" dirty="0" err="1" smtClean="0"/>
              <a:t>форум</a:t>
            </a:r>
            <a:r>
              <a:rPr lang="en-US" sz="1600" dirty="0" smtClean="0"/>
              <a:t>», «</a:t>
            </a:r>
            <a:r>
              <a:rPr lang="en-US" sz="1600" dirty="0" err="1" smtClean="0"/>
              <a:t>тематический</a:t>
            </a:r>
            <a:r>
              <a:rPr lang="en-US" sz="1600" dirty="0" smtClean="0"/>
              <a:t>».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Каждый</a:t>
            </a:r>
            <a:r>
              <a:rPr lang="en-US" sz="1600" dirty="0" smtClean="0"/>
              <a:t> </a:t>
            </a:r>
            <a:r>
              <a:rPr lang="en-US" sz="1600" dirty="0" err="1" smtClean="0"/>
              <a:t>курс</a:t>
            </a:r>
            <a:r>
              <a:rPr lang="en-US" sz="1600" dirty="0" smtClean="0"/>
              <a:t> </a:t>
            </a:r>
            <a:r>
              <a:rPr lang="en-US" sz="1600" dirty="0" err="1" smtClean="0"/>
              <a:t>может</a:t>
            </a:r>
            <a:r>
              <a:rPr lang="en-US" sz="1600" dirty="0" smtClean="0"/>
              <a:t> </a:t>
            </a:r>
            <a:r>
              <a:rPr lang="en-US" sz="1600" dirty="0" err="1" smtClean="0"/>
              <a:t>быть</a:t>
            </a:r>
            <a:r>
              <a:rPr lang="en-US" sz="1600" dirty="0" smtClean="0"/>
              <a:t> </a:t>
            </a:r>
            <a:r>
              <a:rPr lang="en-US" sz="1600" dirty="0" err="1" smtClean="0"/>
              <a:t>дополнительно</a:t>
            </a:r>
            <a:r>
              <a:rPr lang="en-US" sz="1600" dirty="0" smtClean="0"/>
              <a:t> </a:t>
            </a:r>
            <a:r>
              <a:rPr lang="en-US" sz="1600" dirty="0" err="1" smtClean="0"/>
              <a:t>защищен</a:t>
            </a:r>
            <a:r>
              <a:rPr lang="en-US" sz="1600" dirty="0" smtClean="0"/>
              <a:t> с </a:t>
            </a:r>
            <a:r>
              <a:rPr lang="en-US" sz="1600" dirty="0" err="1" smtClean="0"/>
              <a:t>помощью</a:t>
            </a:r>
            <a:r>
              <a:rPr lang="en-US" sz="1600" dirty="0" smtClean="0"/>
              <a:t> </a:t>
            </a:r>
            <a:r>
              <a:rPr lang="en-US" sz="1600" dirty="0" err="1" smtClean="0"/>
              <a:t>кодового</a:t>
            </a:r>
            <a:r>
              <a:rPr lang="en-US" sz="1600" dirty="0" smtClean="0"/>
              <a:t> </a:t>
            </a:r>
            <a:r>
              <a:rPr lang="en-US" sz="1600" dirty="0" err="1" smtClean="0"/>
              <a:t>слова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Богатый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набор</a:t>
            </a:r>
            <a:r>
              <a:rPr lang="en-US" sz="1600" dirty="0" smtClean="0"/>
              <a:t> </a:t>
            </a:r>
            <a:r>
              <a:rPr lang="en-US" sz="1600" dirty="0" err="1" smtClean="0"/>
              <a:t>модулей-составляющих</a:t>
            </a:r>
            <a:r>
              <a:rPr lang="en-US" sz="1600" dirty="0" smtClean="0"/>
              <a:t> </a:t>
            </a:r>
            <a:r>
              <a:rPr lang="en-US" sz="1600" dirty="0" err="1" smtClean="0"/>
              <a:t>для</a:t>
            </a:r>
            <a:r>
              <a:rPr lang="en-US" sz="1600" dirty="0" smtClean="0"/>
              <a:t> </a:t>
            </a:r>
            <a:r>
              <a:rPr lang="en-US" sz="1600" dirty="0" err="1" smtClean="0"/>
              <a:t>курсов</a:t>
            </a:r>
            <a:r>
              <a:rPr lang="en-US" sz="1600" dirty="0" smtClean="0"/>
              <a:t> - </a:t>
            </a:r>
            <a:r>
              <a:rPr lang="en-US" sz="1600" dirty="0" err="1" smtClean="0"/>
              <a:t>Чат</a:t>
            </a:r>
            <a:r>
              <a:rPr lang="en-US" sz="1600" dirty="0" smtClean="0"/>
              <a:t>, </a:t>
            </a:r>
            <a:r>
              <a:rPr lang="en-US" sz="1600" dirty="0" err="1" smtClean="0"/>
              <a:t>Опрос</a:t>
            </a:r>
            <a:r>
              <a:rPr lang="en-US" sz="1600" dirty="0" smtClean="0"/>
              <a:t>, </a:t>
            </a:r>
            <a:r>
              <a:rPr lang="en-US" sz="1600" dirty="0" err="1" smtClean="0"/>
              <a:t>Форум</a:t>
            </a:r>
            <a:r>
              <a:rPr lang="en-US" sz="1600" dirty="0" smtClean="0"/>
              <a:t>, </a:t>
            </a:r>
            <a:r>
              <a:rPr lang="en-US" sz="1600" dirty="0" err="1" smtClean="0"/>
              <a:t>Глоссарий</a:t>
            </a:r>
            <a:r>
              <a:rPr lang="en-US" sz="1600" dirty="0" smtClean="0"/>
              <a:t>, </a:t>
            </a:r>
            <a:r>
              <a:rPr lang="en-US" sz="1600" dirty="0" err="1" smtClean="0"/>
              <a:t>Тест</a:t>
            </a:r>
            <a:r>
              <a:rPr lang="en-US" sz="1600" dirty="0" smtClean="0"/>
              <a:t>, </a:t>
            </a:r>
            <a:r>
              <a:rPr lang="en-US" sz="1600" dirty="0" err="1" smtClean="0"/>
              <a:t>Анкета</a:t>
            </a:r>
            <a:r>
              <a:rPr lang="en-US" sz="1600" dirty="0" smtClean="0"/>
              <a:t>, </a:t>
            </a:r>
            <a:r>
              <a:rPr lang="en-US" sz="1600" dirty="0" err="1" smtClean="0"/>
              <a:t>Scorm</a:t>
            </a:r>
            <a:r>
              <a:rPr lang="en-US" sz="1600" dirty="0" smtClean="0"/>
              <a:t>, </a:t>
            </a:r>
            <a:r>
              <a:rPr lang="en-US" sz="1600" dirty="0" err="1" smtClean="0"/>
              <a:t>База</a:t>
            </a:r>
            <a:r>
              <a:rPr lang="en-US" sz="1600" dirty="0" smtClean="0"/>
              <a:t> </a:t>
            </a:r>
            <a:r>
              <a:rPr lang="en-US" sz="1600" dirty="0" err="1" smtClean="0"/>
              <a:t>Данных</a:t>
            </a:r>
            <a:r>
              <a:rPr lang="en-US" sz="1600" dirty="0" smtClean="0"/>
              <a:t>, Wiki, </a:t>
            </a:r>
            <a:r>
              <a:rPr lang="en-US" sz="1600" dirty="0" err="1" smtClean="0"/>
              <a:t>Лекция</a:t>
            </a:r>
            <a:r>
              <a:rPr lang="en-US" sz="1600" dirty="0" smtClean="0"/>
              <a:t>, </a:t>
            </a:r>
            <a:r>
              <a:rPr lang="en-US" sz="1600" dirty="0" err="1" smtClean="0"/>
              <a:t>Внешнее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приложение</a:t>
            </a:r>
            <a:r>
              <a:rPr lang="en-US" sz="1600" dirty="0" smtClean="0"/>
              <a:t>, </a:t>
            </a:r>
            <a:r>
              <a:rPr lang="en-US" sz="1600" dirty="0" err="1" smtClean="0"/>
              <a:t>Задание</a:t>
            </a:r>
            <a:r>
              <a:rPr lang="en-US" sz="1600" dirty="0" smtClean="0"/>
              <a:t>, </a:t>
            </a:r>
            <a:r>
              <a:rPr lang="en-US" sz="1600" dirty="0" err="1" smtClean="0"/>
              <a:t>Семинар</a:t>
            </a:r>
            <a:r>
              <a:rPr lang="en-US" sz="1600" dirty="0" smtClean="0"/>
              <a:t>, </a:t>
            </a:r>
            <a:r>
              <a:rPr lang="en-US" sz="1600" dirty="0" err="1" smtClean="0"/>
              <a:t>Ресурсы</a:t>
            </a:r>
            <a:r>
              <a:rPr lang="en-US" sz="1600" dirty="0" smtClean="0"/>
              <a:t> (в </a:t>
            </a:r>
            <a:r>
              <a:rPr lang="en-US" sz="1600" dirty="0" err="1" smtClean="0"/>
              <a:t>виде</a:t>
            </a:r>
            <a:r>
              <a:rPr lang="en-US" sz="1600" dirty="0" smtClean="0"/>
              <a:t> </a:t>
            </a:r>
            <a:r>
              <a:rPr lang="en-US" sz="1600" dirty="0" err="1" smtClean="0"/>
              <a:t>гиперссылки</a:t>
            </a:r>
            <a:r>
              <a:rPr lang="en-US" sz="1600" dirty="0" smtClean="0"/>
              <a:t>, </a:t>
            </a:r>
            <a:r>
              <a:rPr lang="en-US" sz="1600" dirty="0" err="1" smtClean="0"/>
              <a:t>книги</a:t>
            </a:r>
            <a:r>
              <a:rPr lang="en-US" sz="1600" dirty="0" smtClean="0"/>
              <a:t>, </a:t>
            </a:r>
            <a:r>
              <a:rPr lang="en-US" sz="1600" dirty="0" err="1" smtClean="0"/>
              <a:t>пакета</a:t>
            </a:r>
            <a:r>
              <a:rPr lang="en-US" sz="1600" dirty="0" smtClean="0"/>
              <a:t> IMS, </a:t>
            </a:r>
            <a:r>
              <a:rPr lang="en-US" sz="1600" dirty="0" err="1" smtClean="0"/>
              <a:t>папки</a:t>
            </a:r>
            <a:r>
              <a:rPr lang="en-US" sz="1600" dirty="0" smtClean="0"/>
              <a:t>, </a:t>
            </a:r>
            <a:r>
              <a:rPr lang="en-US" sz="1600" dirty="0" err="1" smtClean="0"/>
              <a:t>страницы</a:t>
            </a:r>
            <a:r>
              <a:rPr lang="en-US" sz="1600" dirty="0" smtClean="0"/>
              <a:t>, </a:t>
            </a:r>
            <a:r>
              <a:rPr lang="en-US" sz="1600" dirty="0" err="1" smtClean="0"/>
              <a:t>файлы</a:t>
            </a:r>
            <a:r>
              <a:rPr lang="en-US" sz="1600" dirty="0" smtClean="0"/>
              <a:t>).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Изменения</a:t>
            </a:r>
            <a:r>
              <a:rPr lang="en-US" sz="1600" dirty="0" smtClean="0"/>
              <a:t>, </a:t>
            </a:r>
            <a:r>
              <a:rPr lang="en-US" sz="1600" dirty="0" err="1" smtClean="0"/>
              <a:t>произошедшие</a:t>
            </a:r>
            <a:r>
              <a:rPr lang="en-US" sz="1600" dirty="0" smtClean="0"/>
              <a:t> в </a:t>
            </a:r>
            <a:r>
              <a:rPr lang="en-US" sz="1600" dirty="0" err="1" smtClean="0"/>
              <a:t>курсе</a:t>
            </a:r>
            <a:r>
              <a:rPr lang="en-US" sz="1600" dirty="0" smtClean="0"/>
              <a:t> </a:t>
            </a:r>
            <a:r>
              <a:rPr lang="en-US" sz="1600" dirty="0" err="1" smtClean="0"/>
              <a:t>со</a:t>
            </a:r>
            <a:r>
              <a:rPr lang="en-US" sz="1600" dirty="0" smtClean="0"/>
              <a:t> </a:t>
            </a:r>
            <a:r>
              <a:rPr lang="en-US" sz="1600" dirty="0" err="1" smtClean="0"/>
              <a:t>времени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последнего</a:t>
            </a:r>
            <a:r>
              <a:rPr lang="en-US" sz="1600" dirty="0" smtClean="0"/>
              <a:t> </a:t>
            </a:r>
            <a:r>
              <a:rPr lang="en-US" sz="1600" dirty="0" err="1" smtClean="0"/>
              <a:t>входа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пользователя</a:t>
            </a:r>
            <a:r>
              <a:rPr lang="en-US" sz="1600" dirty="0" smtClean="0"/>
              <a:t> в </a:t>
            </a:r>
            <a:r>
              <a:rPr lang="en-US" sz="1600" dirty="0" err="1" smtClean="0"/>
              <a:t>систему</a:t>
            </a:r>
            <a:r>
              <a:rPr lang="en-US" sz="1600" dirty="0" smtClean="0"/>
              <a:t>, </a:t>
            </a:r>
            <a:r>
              <a:rPr lang="en-US" sz="1600" dirty="0" err="1" smtClean="0"/>
              <a:t>могут</a:t>
            </a:r>
            <a:r>
              <a:rPr lang="en-US" sz="1600" dirty="0" smtClean="0"/>
              <a:t> </a:t>
            </a:r>
            <a:r>
              <a:rPr lang="en-US" sz="1600" dirty="0" err="1" smtClean="0"/>
              <a:t>отображаться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первой</a:t>
            </a:r>
            <a:r>
              <a:rPr lang="en-US" sz="1600" dirty="0" smtClean="0"/>
              <a:t> </a:t>
            </a:r>
            <a:r>
              <a:rPr lang="en-US" sz="1600" dirty="0" err="1" smtClean="0"/>
              <a:t>странице</a:t>
            </a:r>
            <a:r>
              <a:rPr lang="en-US" sz="1600" dirty="0" smtClean="0"/>
              <a:t> </a:t>
            </a:r>
            <a:r>
              <a:rPr lang="en-US" sz="1600" dirty="0" err="1" smtClean="0"/>
              <a:t>курса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Почти</a:t>
            </a:r>
            <a:r>
              <a:rPr lang="en-US" sz="1600" dirty="0" smtClean="0"/>
              <a:t> </a:t>
            </a:r>
            <a:r>
              <a:rPr lang="en-US" sz="1600" dirty="0" err="1" smtClean="0"/>
              <a:t>все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набираемые</a:t>
            </a:r>
            <a:r>
              <a:rPr lang="en-US" sz="1600" dirty="0" smtClean="0"/>
              <a:t> </a:t>
            </a:r>
            <a:r>
              <a:rPr lang="en-US" sz="1600" dirty="0" err="1" smtClean="0"/>
              <a:t>тексты</a:t>
            </a:r>
            <a:r>
              <a:rPr lang="en-US" sz="1600" dirty="0" smtClean="0"/>
              <a:t> (</a:t>
            </a:r>
            <a:r>
              <a:rPr lang="en-US" sz="1600" dirty="0" err="1" smtClean="0"/>
              <a:t>ресурсы</a:t>
            </a:r>
            <a:r>
              <a:rPr lang="en-US" sz="1600" dirty="0" smtClean="0"/>
              <a:t>, </a:t>
            </a:r>
            <a:r>
              <a:rPr lang="en-US" sz="1600" dirty="0" err="1" smtClean="0"/>
              <a:t>сообщения</a:t>
            </a:r>
            <a:r>
              <a:rPr lang="en-US" sz="1600" dirty="0" smtClean="0"/>
              <a:t> в </a:t>
            </a:r>
            <a:r>
              <a:rPr lang="en-US" sz="1600" dirty="0" err="1" smtClean="0"/>
              <a:t>форум</a:t>
            </a:r>
            <a:r>
              <a:rPr lang="en-US" sz="1600" dirty="0" smtClean="0"/>
              <a:t>, </a:t>
            </a:r>
            <a:r>
              <a:rPr lang="en-US" sz="1600" dirty="0" err="1" smtClean="0"/>
              <a:t>записи</a:t>
            </a:r>
            <a:r>
              <a:rPr lang="en-US" sz="1600" dirty="0" smtClean="0"/>
              <a:t> в </a:t>
            </a:r>
            <a:r>
              <a:rPr lang="en-US" sz="1600" dirty="0" err="1" smtClean="0"/>
              <a:t>тетради</a:t>
            </a:r>
            <a:r>
              <a:rPr lang="en-US" sz="1600" dirty="0" smtClean="0"/>
              <a:t>...) </a:t>
            </a:r>
            <a:r>
              <a:rPr lang="en-US" sz="1600" dirty="0" err="1" smtClean="0"/>
              <a:t>могут</a:t>
            </a:r>
            <a:r>
              <a:rPr lang="en-US" sz="1600" dirty="0" smtClean="0"/>
              <a:t> </a:t>
            </a:r>
            <a:r>
              <a:rPr lang="en-US" sz="1600" dirty="0" err="1" smtClean="0"/>
              <a:t>редактироваться</a:t>
            </a:r>
            <a:r>
              <a:rPr lang="en-US" sz="1600" dirty="0" smtClean="0"/>
              <a:t> </a:t>
            </a:r>
            <a:r>
              <a:rPr lang="en-US" sz="1600" dirty="0" err="1" smtClean="0"/>
              <a:t>встроенным</a:t>
            </a:r>
            <a:r>
              <a:rPr lang="en-US" sz="1600" dirty="0" smtClean="0"/>
              <a:t> WYSIWYG </a:t>
            </a:r>
            <a:r>
              <a:rPr lang="en-US" sz="1600" dirty="0" err="1" smtClean="0"/>
              <a:t>RichText</a:t>
            </a:r>
            <a:r>
              <a:rPr lang="en-US" sz="1600" dirty="0" smtClean="0"/>
              <a:t> -</a:t>
            </a:r>
            <a:r>
              <a:rPr lang="en-US" sz="1600" dirty="0" err="1" smtClean="0"/>
              <a:t>редактором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Все</a:t>
            </a:r>
            <a:r>
              <a:rPr lang="en-US" sz="1600" dirty="0" smtClean="0"/>
              <a:t> </a:t>
            </a:r>
            <a:r>
              <a:rPr lang="en-US" sz="1600" dirty="0" err="1" smtClean="0"/>
              <a:t>оценки</a:t>
            </a:r>
            <a:r>
              <a:rPr lang="en-US" sz="1600" dirty="0" smtClean="0"/>
              <a:t> (</a:t>
            </a:r>
            <a:r>
              <a:rPr lang="en-US" sz="1600" dirty="0" err="1" smtClean="0"/>
              <a:t>из</a:t>
            </a:r>
            <a:r>
              <a:rPr lang="en-US" sz="1600" dirty="0" smtClean="0"/>
              <a:t> </a:t>
            </a:r>
            <a:r>
              <a:rPr lang="en-US" sz="1600" dirty="0" err="1" smtClean="0"/>
              <a:t>Форумов</a:t>
            </a:r>
            <a:r>
              <a:rPr lang="en-US" sz="1600" dirty="0" smtClean="0"/>
              <a:t>, </a:t>
            </a:r>
            <a:r>
              <a:rPr lang="en-US" sz="1600" dirty="0" err="1" smtClean="0"/>
              <a:t>Тестов</a:t>
            </a:r>
            <a:r>
              <a:rPr lang="en-US" sz="1600" dirty="0" smtClean="0"/>
              <a:t> и </a:t>
            </a:r>
            <a:r>
              <a:rPr lang="en-US" sz="1600" dirty="0" err="1" smtClean="0"/>
              <a:t>Заданий</a:t>
            </a:r>
            <a:r>
              <a:rPr lang="en-US" sz="1600" dirty="0" smtClean="0"/>
              <a:t>) </a:t>
            </a:r>
            <a:r>
              <a:rPr lang="en-US" sz="1600" dirty="0" err="1" smtClean="0"/>
              <a:t>могут</a:t>
            </a:r>
            <a:r>
              <a:rPr lang="en-US" sz="1600" dirty="0" smtClean="0"/>
              <a:t> </a:t>
            </a:r>
            <a:r>
              <a:rPr lang="en-US" sz="1600" dirty="0" err="1" smtClean="0"/>
              <a:t>быть</a:t>
            </a:r>
            <a:r>
              <a:rPr lang="en-US" sz="1600" dirty="0" smtClean="0"/>
              <a:t> </a:t>
            </a:r>
            <a:r>
              <a:rPr lang="en-US" sz="1600" dirty="0" err="1" smtClean="0"/>
              <a:t>собраны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одной</a:t>
            </a:r>
            <a:r>
              <a:rPr lang="en-US" sz="1600" dirty="0" smtClean="0"/>
              <a:t> </a:t>
            </a:r>
            <a:r>
              <a:rPr lang="en-US" sz="1600" dirty="0" err="1" smtClean="0"/>
              <a:t>странице</a:t>
            </a:r>
            <a:r>
              <a:rPr lang="en-US" sz="1600" dirty="0" smtClean="0"/>
              <a:t> (</a:t>
            </a:r>
            <a:r>
              <a:rPr lang="en-US" sz="1600" dirty="0" err="1" smtClean="0"/>
              <a:t>либо</a:t>
            </a:r>
            <a:r>
              <a:rPr lang="en-US" sz="1600" dirty="0" smtClean="0"/>
              <a:t> в </a:t>
            </a:r>
            <a:r>
              <a:rPr lang="en-US" sz="1600" dirty="0" err="1" smtClean="0"/>
              <a:t>виде</a:t>
            </a:r>
            <a:r>
              <a:rPr lang="en-US" sz="1600" dirty="0" smtClean="0"/>
              <a:t> </a:t>
            </a:r>
            <a:r>
              <a:rPr lang="en-US" sz="1600" dirty="0" err="1" smtClean="0"/>
              <a:t>файла</a:t>
            </a:r>
            <a:r>
              <a:rPr lang="en-US" sz="1600" dirty="0" smtClean="0"/>
              <a:t>).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Доступен</a:t>
            </a:r>
            <a:r>
              <a:rPr lang="en-US" sz="1600" dirty="0" smtClean="0"/>
              <a:t> </a:t>
            </a:r>
            <a:r>
              <a:rPr lang="en-US" sz="1600" dirty="0" err="1" smtClean="0"/>
              <a:t>полный</a:t>
            </a:r>
            <a:r>
              <a:rPr lang="en-US" sz="1600" dirty="0" smtClean="0"/>
              <a:t> </a:t>
            </a:r>
            <a:r>
              <a:rPr lang="en-US" sz="1600" dirty="0" err="1" smtClean="0"/>
              <a:t>отчет</a:t>
            </a:r>
            <a:r>
              <a:rPr lang="en-US" sz="1600" dirty="0" smtClean="0"/>
              <a:t> </a:t>
            </a:r>
            <a:r>
              <a:rPr lang="en-US" sz="1600" dirty="0" err="1" smtClean="0"/>
              <a:t>по</a:t>
            </a:r>
            <a:r>
              <a:rPr lang="en-US" sz="1600" dirty="0" smtClean="0"/>
              <a:t> </a:t>
            </a:r>
            <a:r>
              <a:rPr lang="en-US" sz="1600" dirty="0" err="1" smtClean="0"/>
              <a:t>вхождению</a:t>
            </a:r>
            <a:r>
              <a:rPr lang="en-US" sz="1600" dirty="0" smtClean="0"/>
              <a:t> </a:t>
            </a:r>
            <a:r>
              <a:rPr lang="en-US" sz="1600" dirty="0" err="1" smtClean="0"/>
              <a:t>пользователя</a:t>
            </a:r>
            <a:r>
              <a:rPr lang="en-US" sz="1600" dirty="0" smtClean="0"/>
              <a:t> в </a:t>
            </a:r>
            <a:r>
              <a:rPr lang="en-US" sz="1600" dirty="0" err="1" smtClean="0"/>
              <a:t>систему</a:t>
            </a:r>
            <a:r>
              <a:rPr lang="en-US" sz="1600" dirty="0" smtClean="0"/>
              <a:t> и </a:t>
            </a:r>
            <a:r>
              <a:rPr lang="en-US" sz="1600" dirty="0" err="1" smtClean="0"/>
              <a:t>работе</a:t>
            </a:r>
            <a:r>
              <a:rPr lang="en-US" sz="1600" dirty="0" smtClean="0"/>
              <a:t>, с </a:t>
            </a:r>
            <a:r>
              <a:rPr lang="en-US" sz="1600" dirty="0" err="1" smtClean="0"/>
              <a:t>графиками</a:t>
            </a:r>
            <a:r>
              <a:rPr lang="en-US" sz="1600" dirty="0" smtClean="0"/>
              <a:t> и </a:t>
            </a:r>
            <a:r>
              <a:rPr lang="en-US" sz="1600" dirty="0" err="1" smtClean="0"/>
              <a:t>деталями</a:t>
            </a:r>
            <a:r>
              <a:rPr lang="en-US" sz="1600" dirty="0" smtClean="0"/>
              <a:t> </a:t>
            </a:r>
            <a:r>
              <a:rPr lang="en-US" sz="1600" dirty="0" err="1" smtClean="0"/>
              <a:t>работы</a:t>
            </a:r>
            <a:r>
              <a:rPr lang="en-US" sz="1600" dirty="0" smtClean="0"/>
              <a:t> </a:t>
            </a:r>
            <a:r>
              <a:rPr lang="en-US" sz="1600" dirty="0" err="1" smtClean="0"/>
              <a:t>над</a:t>
            </a:r>
            <a:r>
              <a:rPr lang="en-US" sz="1600" dirty="0" smtClean="0"/>
              <a:t> </a:t>
            </a:r>
            <a:r>
              <a:rPr lang="en-US" sz="1600" dirty="0" err="1" smtClean="0"/>
              <a:t>различными</a:t>
            </a:r>
            <a:r>
              <a:rPr lang="en-US" sz="1600" dirty="0" smtClean="0"/>
              <a:t> </a:t>
            </a:r>
            <a:r>
              <a:rPr lang="en-US" sz="1600" dirty="0" err="1" smtClean="0"/>
              <a:t>модулями</a:t>
            </a:r>
            <a:r>
              <a:rPr lang="en-US" sz="1600" dirty="0" smtClean="0"/>
              <a:t> (</a:t>
            </a:r>
            <a:r>
              <a:rPr lang="en-US" sz="1600" dirty="0" err="1" smtClean="0"/>
              <a:t>последний</a:t>
            </a:r>
            <a:r>
              <a:rPr lang="en-US" sz="1600" dirty="0" smtClean="0"/>
              <a:t> </a:t>
            </a:r>
            <a:r>
              <a:rPr lang="en-US" sz="1600" dirty="0" err="1" smtClean="0"/>
              <a:t>вход</a:t>
            </a:r>
            <a:r>
              <a:rPr lang="en-US" sz="1600" dirty="0" smtClean="0"/>
              <a:t>, </a:t>
            </a:r>
            <a:r>
              <a:rPr lang="en-US" sz="1600" dirty="0" err="1" smtClean="0"/>
              <a:t>количество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прочтений</a:t>
            </a:r>
            <a:r>
              <a:rPr lang="en-US" sz="1600" dirty="0" smtClean="0"/>
              <a:t>, </a:t>
            </a:r>
            <a:r>
              <a:rPr lang="en-US" sz="1600" dirty="0" err="1" smtClean="0"/>
              <a:t>сообщения</a:t>
            </a:r>
            <a:r>
              <a:rPr lang="en-US" sz="1600" dirty="0" smtClean="0"/>
              <a:t>, </a:t>
            </a:r>
            <a:r>
              <a:rPr lang="en-US" sz="1600" dirty="0" err="1" smtClean="0"/>
              <a:t>записи</a:t>
            </a:r>
            <a:r>
              <a:rPr lang="en-US" sz="1600" dirty="0" smtClean="0"/>
              <a:t> в </a:t>
            </a:r>
            <a:r>
              <a:rPr lang="en-US" sz="1600" dirty="0" err="1" smtClean="0"/>
              <a:t>тетрадях</a:t>
            </a:r>
            <a:r>
              <a:rPr lang="en-US" sz="1600" dirty="0" smtClean="0"/>
              <a:t>). </a:t>
            </a:r>
            <a:endParaRPr lang="ru-RU" sz="1600" dirty="0" smtClean="0"/>
          </a:p>
          <a:p>
            <a:pPr marL="144000" indent="-144000" algn="just" defTabSz="720000"/>
            <a:r>
              <a:rPr lang="en-US" sz="1600" dirty="0" smtClean="0"/>
              <a:t> </a:t>
            </a:r>
            <a:r>
              <a:rPr lang="en-US" sz="1600" dirty="0" err="1" smtClean="0"/>
              <a:t>Возможна</a:t>
            </a:r>
            <a:r>
              <a:rPr lang="en-US" sz="1600" dirty="0" smtClean="0"/>
              <a:t> </a:t>
            </a:r>
            <a:r>
              <a:rPr lang="en-US" sz="1600" dirty="0" err="1" smtClean="0"/>
              <a:t>настройка</a:t>
            </a:r>
            <a:r>
              <a:rPr lang="en-US" sz="1600" dirty="0" smtClean="0"/>
              <a:t> E-mail-</a:t>
            </a:r>
            <a:r>
              <a:rPr lang="en-US" sz="1600" dirty="0" err="1" smtClean="0"/>
              <a:t>рассылки</a:t>
            </a:r>
            <a:r>
              <a:rPr lang="en-US" sz="1600" dirty="0" smtClean="0"/>
              <a:t> </a:t>
            </a:r>
            <a:r>
              <a:rPr lang="en-US" sz="1600" dirty="0" err="1" smtClean="0"/>
              <a:t>новостей</a:t>
            </a:r>
            <a:r>
              <a:rPr lang="en-US" sz="1600" dirty="0" smtClean="0"/>
              <a:t>, </a:t>
            </a:r>
            <a:r>
              <a:rPr lang="en-US" sz="1600" dirty="0" err="1" smtClean="0"/>
              <a:t>форумов</a:t>
            </a:r>
            <a:r>
              <a:rPr lang="en-US" sz="1600" dirty="0" smtClean="0"/>
              <a:t>, </a:t>
            </a:r>
            <a:r>
              <a:rPr lang="en-US" sz="1600" dirty="0" err="1" smtClean="0"/>
              <a:t>оценок</a:t>
            </a:r>
            <a:r>
              <a:rPr lang="en-US" sz="1600" dirty="0" smtClean="0"/>
              <a:t> и </a:t>
            </a:r>
            <a:r>
              <a:rPr lang="ru-RU" sz="1600" dirty="0" smtClean="0"/>
              <a:t> </a:t>
            </a:r>
            <a:r>
              <a:rPr lang="en-US" sz="1600" dirty="0" err="1" smtClean="0"/>
              <a:t>комментариев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преподавателей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Использованная литература и ссылки: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http://www.mental-skills.ru/synopses/24405.html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http://ru.wikipedia.org/wiki/%D0%AD%D0%BB%D0%B5%D0%BA%D1%82%D1%80%D0%BE%D0%BD%D0%BD%D0%BE%D0%B5_%D0%BE%D0%B1%D1%83%D1%87%D0%B5%D0%BD%D0%B8%D0%B5</a:t>
            </a:r>
            <a:endParaRPr lang="ru-RU" sz="1800" dirty="0" smtClean="0"/>
          </a:p>
          <a:p>
            <a:r>
              <a:rPr lang="en-US" sz="1800" dirty="0" err="1"/>
              <a:t>Белозубов</a:t>
            </a:r>
            <a:r>
              <a:rPr lang="en-US" sz="1800" dirty="0"/>
              <a:t> А.В., </a:t>
            </a:r>
            <a:r>
              <a:rPr lang="en-US" sz="1800" dirty="0" err="1"/>
              <a:t>Койнов</a:t>
            </a:r>
            <a:r>
              <a:rPr lang="en-US" sz="1800" dirty="0"/>
              <a:t> Р.В., </a:t>
            </a:r>
            <a:r>
              <a:rPr lang="en-US" sz="1800" dirty="0" err="1"/>
              <a:t>Николаев</a:t>
            </a:r>
            <a:r>
              <a:rPr lang="en-US" sz="1800" dirty="0"/>
              <a:t> Д.Г. </a:t>
            </a:r>
            <a:r>
              <a:rPr lang="en-US" sz="1800" dirty="0" err="1"/>
              <a:t>Система</a:t>
            </a:r>
            <a:r>
              <a:rPr lang="en-US" sz="1800" dirty="0"/>
              <a:t> </a:t>
            </a:r>
            <a:r>
              <a:rPr lang="en-US" sz="1800" dirty="0" err="1"/>
              <a:t>управления</a:t>
            </a:r>
            <a:r>
              <a:rPr lang="en-US" sz="1800" dirty="0"/>
              <a:t> </a:t>
            </a:r>
            <a:r>
              <a:rPr lang="en-US" sz="1800" dirty="0" err="1"/>
              <a:t>обучением</a:t>
            </a:r>
            <a:r>
              <a:rPr lang="en-US" sz="1800" dirty="0"/>
              <a:t> </a:t>
            </a:r>
            <a:r>
              <a:rPr lang="en-US" sz="1800" dirty="0" err="1"/>
              <a:t>Moodle</a:t>
            </a:r>
            <a:r>
              <a:rPr lang="en-US" sz="1800" dirty="0"/>
              <a:t>. </a:t>
            </a:r>
            <a:r>
              <a:rPr lang="en-US" sz="1800" dirty="0" err="1"/>
              <a:t>Учебное</a:t>
            </a:r>
            <a:r>
              <a:rPr lang="en-US" sz="1800" dirty="0"/>
              <a:t> </a:t>
            </a:r>
            <a:r>
              <a:rPr lang="en-US" sz="1800" dirty="0" err="1"/>
              <a:t>пособие</a:t>
            </a:r>
            <a:r>
              <a:rPr lang="en-US" sz="1800" dirty="0"/>
              <a:t>. – </a:t>
            </a:r>
            <a:r>
              <a:rPr lang="en-US" sz="1800" dirty="0" err="1"/>
              <a:t>СПб</a:t>
            </a:r>
            <a:r>
              <a:rPr lang="en-US" sz="1800" dirty="0"/>
              <a:t>: НИУ ИТМО., 2013. – 108 с</a:t>
            </a:r>
            <a:r>
              <a:rPr lang="en-US" sz="1800" dirty="0" smtClean="0"/>
              <a:t>.</a:t>
            </a:r>
          </a:p>
          <a:p>
            <a:r>
              <a:rPr lang="en-US" sz="1800" dirty="0" smtClean="0">
                <a:hlinkClick r:id="rId4"/>
              </a:rPr>
              <a:t>http://pro-spo.ru/distob/3145--moodle</a:t>
            </a:r>
            <a:endParaRPr lang="en-US" sz="1800" dirty="0" smtClean="0"/>
          </a:p>
          <a:p>
            <a:r>
              <a:rPr lang="en-US" sz="1800" dirty="0" smtClean="0">
                <a:hlinkClick r:id="rId5"/>
              </a:rPr>
              <a:t>http://la.by/forum/obrazovanie-i-nauka/o-sisteme-lms-moodle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http://schoolnano.ru/</a:t>
            </a:r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40557"/>
            <a:ext cx="8229600" cy="5217443"/>
          </a:xfrm>
        </p:spPr>
        <p:txBody>
          <a:bodyPr/>
          <a:lstStyle/>
          <a:p>
            <a:r>
              <a:rPr lang="ru-RU" b="1" dirty="0" smtClean="0"/>
              <a:t>Электронное обучение</a:t>
            </a:r>
            <a:r>
              <a:rPr lang="ru-RU" dirty="0" smtClean="0"/>
              <a:t> (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E-learning</a:t>
            </a:r>
            <a:r>
              <a:rPr lang="ru-RU" dirty="0" smtClean="0"/>
              <a:t>, сокращение от 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Electronic</a:t>
            </a:r>
            <a:r>
              <a:rPr lang="ru-RU" i="1" dirty="0" smtClean="0"/>
              <a:t> </a:t>
            </a:r>
            <a:r>
              <a:rPr lang="ru-RU" i="1" dirty="0" err="1" smtClean="0"/>
              <a:t>Learning</a:t>
            </a:r>
            <a:r>
              <a:rPr lang="ru-RU" dirty="0" smtClean="0"/>
              <a:t>) — система электронного обучения, обучение при помощи информационных, электронных технологий.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Определение специалистов </a:t>
            </a:r>
            <a:r>
              <a:rPr lang="ru-RU" dirty="0" smtClean="0">
                <a:hlinkClick r:id="rId3" tooltip="ЮНЕСКО"/>
              </a:rPr>
              <a:t>ЮНЕСКО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e-Learning</a:t>
            </a:r>
            <a:r>
              <a:rPr lang="ru-RU" dirty="0" smtClean="0"/>
              <a:t> — обучение с помощью Интернет и мультимедиа».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электронному обучению относится: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-387424"/>
          <a:ext cx="8892480" cy="770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10344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 - </a:t>
            </a:r>
            <a:r>
              <a:rPr lang="ru-RU" dirty="0" err="1"/>
              <a:t>screencasts</a:t>
            </a:r>
            <a:r>
              <a:rPr lang="ru-RU" dirty="0"/>
              <a:t> – автоматизированное тестирование экрана, </a:t>
            </a:r>
            <a:br>
              <a:rPr lang="ru-RU" dirty="0"/>
            </a:br>
            <a:r>
              <a:rPr lang="ru-RU" dirty="0"/>
              <a:t>- электронное </a:t>
            </a:r>
            <a:r>
              <a:rPr lang="ru-RU" dirty="0" err="1"/>
              <a:t>портфолио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- электронная система поддержки при выполнении заданий,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PDA's</a:t>
            </a:r>
            <a:r>
              <a:rPr lang="ru-RU" dirty="0"/>
              <a:t> – персональный цифровой секретарь (органайзер), </a:t>
            </a:r>
            <a:br>
              <a:rPr lang="ru-RU" dirty="0"/>
            </a:br>
            <a:r>
              <a:rPr lang="ru-RU" dirty="0"/>
              <a:t>- MP3 плейер с </a:t>
            </a:r>
            <a:r>
              <a:rPr lang="ru-RU" dirty="0" err="1"/>
              <a:t>мультимедийными</a:t>
            </a:r>
            <a:r>
              <a:rPr lang="ru-RU" dirty="0"/>
              <a:t> возможностями, </a:t>
            </a:r>
            <a:br>
              <a:rPr lang="ru-RU" dirty="0"/>
            </a:br>
            <a:r>
              <a:rPr lang="ru-RU" dirty="0"/>
              <a:t>- обучающие материалы на основе web-технологий, </a:t>
            </a:r>
            <a:br>
              <a:rPr lang="ru-RU" dirty="0"/>
            </a:br>
            <a:r>
              <a:rPr lang="ru-RU" dirty="0"/>
              <a:t>- гипермедиа в целом,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мультимедийные</a:t>
            </a:r>
            <a:r>
              <a:rPr lang="ru-RU" dirty="0"/>
              <a:t> </a:t>
            </a:r>
            <a:r>
              <a:rPr lang="ru-RU" dirty="0" err="1"/>
              <a:t>CD-ROM-ы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веб-сайты</a:t>
            </a:r>
            <a:r>
              <a:rPr lang="ru-RU" dirty="0"/>
              <a:t> или </a:t>
            </a:r>
            <a:r>
              <a:rPr lang="ru-RU" dirty="0" err="1"/>
              <a:t>веб-сообщества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- форумы, </a:t>
            </a:r>
            <a:br>
              <a:rPr lang="ru-RU" dirty="0"/>
            </a:br>
            <a:r>
              <a:rPr lang="ru-RU" dirty="0"/>
              <a:t>- совместимое программное обеспечение, </a:t>
            </a:r>
            <a:br>
              <a:rPr lang="ru-RU" dirty="0"/>
            </a:br>
            <a:r>
              <a:rPr lang="ru-RU" dirty="0"/>
              <a:t>- электронная почта,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блоги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wiki</a:t>
            </a:r>
            <a:r>
              <a:rPr lang="ru-RU" dirty="0"/>
              <a:t> – интерактивные энциклопедии, </a:t>
            </a:r>
            <a:br>
              <a:rPr lang="ru-RU" dirty="0"/>
            </a:br>
            <a:r>
              <a:rPr lang="ru-RU" dirty="0"/>
              <a:t>- чаты, </a:t>
            </a:r>
            <a:br>
              <a:rPr lang="ru-RU" dirty="0"/>
            </a:br>
            <a:r>
              <a:rPr lang="ru-RU" dirty="0"/>
              <a:t>- компьютерная система оценки, </a:t>
            </a:r>
            <a:br>
              <a:rPr lang="ru-RU" dirty="0"/>
            </a:br>
            <a:r>
              <a:rPr lang="ru-RU" dirty="0"/>
              <a:t>- обучающая анимация, </a:t>
            </a:r>
            <a:br>
              <a:rPr lang="ru-RU" dirty="0"/>
            </a:br>
            <a:r>
              <a:rPr lang="ru-RU" dirty="0"/>
              <a:t>- симуляции, </a:t>
            </a:r>
            <a:br>
              <a:rPr lang="ru-RU" dirty="0"/>
            </a:br>
            <a:r>
              <a:rPr lang="ru-RU" dirty="0"/>
              <a:t>- игры, </a:t>
            </a:r>
            <a:br>
              <a:rPr lang="ru-RU" dirty="0"/>
            </a:br>
            <a:r>
              <a:rPr lang="ru-RU" dirty="0"/>
              <a:t>- программное обеспечение для управления обучением, </a:t>
            </a:r>
            <a:br>
              <a:rPr lang="ru-RU" dirty="0"/>
            </a:br>
            <a:r>
              <a:rPr lang="ru-RU" dirty="0"/>
              <a:t>- электронная система голосования, </a:t>
            </a:r>
            <a:br>
              <a:rPr lang="ru-RU" dirty="0"/>
            </a:br>
            <a:r>
              <a:rPr lang="ru-RU" dirty="0"/>
              <a:t>- виртуальные классы,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podcasts</a:t>
            </a:r>
            <a:r>
              <a:rPr lang="ru-RU" dirty="0"/>
              <a:t> – автоматизирование тестирование программ печати.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Педагогические подходы и перспективы: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/>
              <a:t>Учебный проект – традиционная учебная педагогика, которая фокусируется на курсе обучения и разрабатывается централизованной обучающей группой или одним учителем.</a:t>
            </a:r>
          </a:p>
          <a:p>
            <a:pPr>
              <a:buNone/>
            </a:pPr>
            <a:r>
              <a:rPr lang="ru-RU" sz="1600" dirty="0"/>
              <a:t>- </a:t>
            </a:r>
            <a:r>
              <a:rPr lang="ru-RU" sz="1600" dirty="0" err="1"/>
              <a:t>Социал-конструктивист</a:t>
            </a:r>
            <a:r>
              <a:rPr lang="ru-RU" sz="1600" dirty="0"/>
              <a:t> – педагогика, которая приносит особенно хороший результат при использовании дискуссионных форумов, </a:t>
            </a:r>
            <a:r>
              <a:rPr lang="ru-RU" sz="1600" dirty="0" err="1"/>
              <a:t>блогов</a:t>
            </a:r>
            <a:r>
              <a:rPr lang="ru-RU" sz="1600" dirty="0"/>
              <a:t>, интерактивных энциклопедий и совместной работы </a:t>
            </a:r>
            <a:r>
              <a:rPr lang="ru-RU" sz="1600" dirty="0" err="1"/>
              <a:t>он-лайн</a:t>
            </a:r>
            <a:r>
              <a:rPr lang="ru-RU" sz="1600" dirty="0"/>
              <a:t>. Это совместный подход, который дает возможность для создания обучающей программы с привлечением широкой группы людей, в том числе и самих студентов.</a:t>
            </a:r>
          </a:p>
          <a:p>
            <a:pPr>
              <a:buNone/>
            </a:pPr>
            <a:r>
              <a:rPr lang="ru-RU" sz="1600" dirty="0"/>
              <a:t>- Разговорная модель </a:t>
            </a:r>
            <a:r>
              <a:rPr lang="ru-RU" sz="1600" dirty="0" err="1"/>
              <a:t>Laurillard</a:t>
            </a:r>
            <a:r>
              <a:rPr lang="ru-RU" sz="1600" dirty="0"/>
              <a:t> – она особенно подходит для использования в </a:t>
            </a:r>
            <a:r>
              <a:rPr lang="ru-RU" sz="1600" b="1" dirty="0" err="1"/>
              <a:t>E-learning</a:t>
            </a:r>
            <a:r>
              <a:rPr lang="ru-RU" sz="1600" dirty="0"/>
              <a:t> , а также Модель пяти этапов </a:t>
            </a:r>
            <a:r>
              <a:rPr lang="ru-RU" sz="1600" dirty="0" err="1"/>
              <a:t>Gilly</a:t>
            </a:r>
            <a:r>
              <a:rPr lang="ru-RU" sz="1600" dirty="0"/>
              <a:t> </a:t>
            </a:r>
            <a:r>
              <a:rPr lang="ru-RU" sz="1600" dirty="0" err="1"/>
              <a:t>Salmon</a:t>
            </a:r>
            <a:r>
              <a:rPr lang="ru-RU" sz="1600" dirty="0"/>
              <a:t>, которая представляет собой педагогический подход к использованию дискуссионных групп.</a:t>
            </a:r>
          </a:p>
          <a:p>
            <a:pPr>
              <a:buNone/>
            </a:pPr>
            <a:r>
              <a:rPr lang="ru-RU" sz="1600" dirty="0"/>
              <a:t>- Познавательная перспектива фокусируется на познавательных процессах, используемых в обучении и на принципах работы мозга.</a:t>
            </a:r>
          </a:p>
          <a:p>
            <a:pPr>
              <a:buNone/>
            </a:pPr>
            <a:r>
              <a:rPr lang="ru-RU" sz="1600" dirty="0"/>
              <a:t>- Эмоциональная перспектива фокусируется на эмоциональных аспектах обучения, таких как мотивация, занятость, развлечение и т.д.</a:t>
            </a:r>
          </a:p>
          <a:p>
            <a:pPr>
              <a:buNone/>
            </a:pPr>
            <a:r>
              <a:rPr lang="ru-RU" sz="1600" dirty="0"/>
              <a:t>- Поведенческая перспектива фокусируется на навыках и поведенческих результатах обучающего процесса. Ролевая игра и отношение к окружающей обстановке.</a:t>
            </a:r>
          </a:p>
          <a:p>
            <a:pPr>
              <a:buNone/>
            </a:pPr>
            <a:r>
              <a:rPr lang="ru-RU" sz="1600" dirty="0"/>
              <a:t>- Контекстуальная перспектива фокусируется на аспектах окружающей среды и общества, которые могут стимулировать обучение. Взаимодействие с другими людьми, совместные открытия и важность поддержки со стороны других пользователей, а также давление.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E-learning</a:t>
            </a:r>
            <a:r>
              <a:rPr lang="ru-RU" dirty="0" smtClean="0"/>
              <a:t> часто используется сочетание перечисленных выше технологий. Как пример можно привести </a:t>
            </a:r>
            <a:r>
              <a:rPr lang="ru-RU" dirty="0" err="1" smtClean="0"/>
              <a:t>moodle</a:t>
            </a:r>
            <a:r>
              <a:rPr lang="ru-RU" dirty="0" smtClean="0"/>
              <a:t>, где используются форумы, интерактивные энциклопедии и чаты в реальном времени. Однако </a:t>
            </a:r>
            <a:r>
              <a:rPr lang="ru-RU" dirty="0" err="1" smtClean="0"/>
              <a:t>moodle</a:t>
            </a:r>
            <a:r>
              <a:rPr lang="ru-RU" dirty="0" smtClean="0"/>
              <a:t> относят к CMS (</a:t>
            </a:r>
            <a:r>
              <a:rPr lang="ru-RU" dirty="0" err="1" smtClean="0"/>
              <a:t>Content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- система управления </a:t>
            </a:r>
            <a:r>
              <a:rPr lang="ru-RU" dirty="0" err="1" smtClean="0"/>
              <a:t>контентом</a:t>
            </a:r>
            <a:r>
              <a:rPr lang="ru-RU" dirty="0" smtClean="0"/>
              <a:t>), потому что материалы курса часто содержат видео, mp3, текстовые документы, отсканированные изображения или ссылки на другие </a:t>
            </a:r>
            <a:r>
              <a:rPr lang="ru-RU" dirty="0" err="1" smtClean="0"/>
              <a:t>веб-сайты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Mood</a:t>
            </a:r>
            <a:r>
              <a:rPr lang="en-US" dirty="0" smtClean="0"/>
              <a:t>l</a:t>
            </a:r>
            <a:r>
              <a:rPr lang="ru-RU" dirty="0" err="1" smtClean="0"/>
              <a:t>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Слово </a:t>
            </a:r>
            <a:r>
              <a:rPr lang="ru-RU" sz="2400" dirty="0" err="1" smtClean="0"/>
              <a:t>Mood</a:t>
            </a:r>
            <a:r>
              <a:rPr lang="en-US" sz="2400" dirty="0" smtClean="0"/>
              <a:t>l</a:t>
            </a:r>
            <a:r>
              <a:rPr lang="ru-RU" sz="2400" dirty="0" err="1" smtClean="0"/>
              <a:t>e</a:t>
            </a:r>
            <a:r>
              <a:rPr lang="ru-RU" sz="2400" dirty="0" smtClean="0"/>
              <a:t> – это аббревиатура от понятия Модулярная Объектно-Ориентированная Динамическая Обучающая Среда, которая наиболее полезна для программистов и теоретиков. </a:t>
            </a:r>
            <a:endParaRPr lang="en-US" sz="2400" dirty="0" smtClean="0"/>
          </a:p>
          <a:p>
            <a:pPr algn="just"/>
            <a:r>
              <a:rPr lang="ru-RU" sz="2400" dirty="0" smtClean="0"/>
              <a:t>Это также может быть и глаголом, который означает процесс медленного прорываться сквозь дебри, изучения чего-либо по мере его появления, исправление своих ошибок, которое впоследствии ведет к развитию интуиции, сообразительности и творческих способностей.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77281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Moodle</a:t>
            </a:r>
            <a:r>
              <a:rPr lang="ru-RU" sz="2000" dirty="0" smtClean="0"/>
              <a:t> (</a:t>
            </a:r>
            <a:r>
              <a:rPr lang="ru-RU" sz="2000" dirty="0" err="1" smtClean="0"/>
              <a:t>Мудл</a:t>
            </a:r>
            <a:r>
              <a:rPr lang="ru-RU" sz="2000" dirty="0" smtClean="0"/>
              <a:t>) может быть установлен на любом компьютере, поддерживающем PHP, а также базы данных типа SQL (например, </a:t>
            </a:r>
            <a:r>
              <a:rPr lang="ru-RU" sz="2000" dirty="0" err="1" smtClean="0"/>
              <a:t>MySQL</a:t>
            </a:r>
            <a:r>
              <a:rPr lang="ru-RU" sz="2000" dirty="0" smtClean="0"/>
              <a:t>).</a:t>
            </a:r>
            <a:endParaRPr lang="en-US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Система </a:t>
            </a:r>
            <a:r>
              <a:rPr lang="ru-RU" sz="2000" dirty="0" err="1" smtClean="0"/>
              <a:t>Moodle</a:t>
            </a:r>
            <a:r>
              <a:rPr lang="ru-RU" sz="2000" dirty="0" smtClean="0"/>
              <a:t> поддерживает обмен файлами любых форматов - как между учителем и учеником, так и между учениками. Сервис рассылки позволяет оперативно информировать всех участников курса или отдельные группы о текущих событиях. Форум дает возможность организовать учебное обсуждение проблем, при этом обсуждение можно проводить по группам. К сообщениям в форуме можно прикреплять файлы любых форматов. Сервис «Учительский форум» (аналог учительской в традиционной школе) дает педагогам возможность обсуждать профессиональные проблемы.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Основы</a:t>
            </a:r>
            <a:r>
              <a:rPr lang="en-US" b="1" dirty="0" smtClean="0"/>
              <a:t> </a:t>
            </a:r>
            <a:r>
              <a:rPr lang="en-US" b="1" dirty="0" err="1" smtClean="0"/>
              <a:t>работы</a:t>
            </a:r>
            <a:r>
              <a:rPr lang="en-US" b="1" dirty="0" smtClean="0"/>
              <a:t> с </a:t>
            </a:r>
            <a:r>
              <a:rPr lang="en-US" b="1" dirty="0" err="1" smtClean="0"/>
              <a:t>системой</a:t>
            </a:r>
            <a:r>
              <a:rPr lang="en-US" b="1" dirty="0" smtClean="0"/>
              <a:t> </a:t>
            </a:r>
            <a:r>
              <a:rPr lang="en-US" b="1" dirty="0" err="1" smtClean="0"/>
              <a:t>Moodle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24536"/>
          </a:xfrm>
        </p:spPr>
        <p:txBody>
          <a:bodyPr>
            <a:noAutofit/>
          </a:bodyPr>
          <a:lstStyle/>
          <a:p>
            <a:pPr marL="144000" indent="-144000" algn="just" defTabSz="720000" hangingPunct="0">
              <a:buNone/>
            </a:pPr>
            <a:r>
              <a:rPr lang="en-US" sz="1800" dirty="0" err="1" smtClean="0"/>
              <a:t>Система</a:t>
            </a:r>
            <a:r>
              <a:rPr lang="en-US" sz="1800" dirty="0" smtClean="0"/>
              <a:t> </a:t>
            </a:r>
            <a:r>
              <a:rPr lang="en-US" sz="1800" dirty="0" err="1"/>
              <a:t>Moodle</a:t>
            </a:r>
            <a:r>
              <a:rPr lang="en-US" sz="1800" dirty="0"/>
              <a:t> </a:t>
            </a:r>
            <a:r>
              <a:rPr lang="en-US" sz="1800" dirty="0" err="1"/>
              <a:t>является</a:t>
            </a:r>
            <a:r>
              <a:rPr lang="en-US" sz="1800" dirty="0"/>
              <a:t> </a:t>
            </a:r>
            <a:r>
              <a:rPr lang="en-US" sz="1800" dirty="0" err="1"/>
              <a:t>пакетом</a:t>
            </a:r>
            <a:r>
              <a:rPr lang="en-US" sz="1800" dirty="0"/>
              <a:t> </a:t>
            </a:r>
            <a:r>
              <a:rPr lang="en-US" sz="1800" dirty="0" err="1"/>
              <a:t>программного</a:t>
            </a:r>
            <a:r>
              <a:rPr lang="en-US" sz="1800" dirty="0"/>
              <a:t> </a:t>
            </a:r>
            <a:r>
              <a:rPr lang="en-US" sz="1800" dirty="0" err="1"/>
              <a:t>обеспечения</a:t>
            </a:r>
            <a:r>
              <a:rPr lang="en-US" sz="1800" dirty="0"/>
              <a:t> </a:t>
            </a:r>
            <a:r>
              <a:rPr lang="en-US" sz="1800" dirty="0" err="1"/>
              <a:t>для</a:t>
            </a:r>
            <a:r>
              <a:rPr lang="en-US" sz="1800" dirty="0"/>
              <a:t> </a:t>
            </a:r>
            <a:r>
              <a:rPr lang="en-US" sz="1800" dirty="0" err="1"/>
              <a:t>создания</a:t>
            </a:r>
            <a:r>
              <a:rPr lang="en-US" sz="1800" dirty="0"/>
              <a:t> </a:t>
            </a:r>
            <a:r>
              <a:rPr lang="en-US" sz="1800" dirty="0" err="1"/>
              <a:t>курсов</a:t>
            </a:r>
            <a:r>
              <a:rPr lang="en-US" sz="1800" dirty="0"/>
              <a:t> </a:t>
            </a:r>
            <a:r>
              <a:rPr lang="en-US" sz="1800" dirty="0" err="1"/>
              <a:t>дистанционного</a:t>
            </a:r>
            <a:r>
              <a:rPr lang="en-US" sz="1800" dirty="0"/>
              <a:t> </a:t>
            </a:r>
            <a:r>
              <a:rPr lang="en-US" sz="1800" dirty="0" err="1"/>
              <a:t>обучения</a:t>
            </a:r>
            <a:r>
              <a:rPr lang="en-US" sz="1800" dirty="0"/>
              <a:t> и </a:t>
            </a:r>
            <a:r>
              <a:rPr lang="en-US" sz="1800" dirty="0" err="1"/>
              <a:t>веб-сайтов</a:t>
            </a:r>
            <a:r>
              <a:rPr lang="en-US" sz="1800" dirty="0"/>
              <a:t>. К </a:t>
            </a:r>
            <a:r>
              <a:rPr lang="en-US" sz="1800" dirty="0" err="1"/>
              <a:t>основным</a:t>
            </a:r>
            <a:r>
              <a:rPr lang="en-US" sz="1800" dirty="0"/>
              <a:t> </a:t>
            </a:r>
            <a:r>
              <a:rPr lang="en-US" sz="1800" dirty="0" err="1"/>
              <a:t>особенностям</a:t>
            </a:r>
            <a:r>
              <a:rPr lang="en-US" sz="1800" dirty="0"/>
              <a:t> </a:t>
            </a:r>
            <a:r>
              <a:rPr lang="en-US" sz="1800" dirty="0" err="1"/>
              <a:t>системы</a:t>
            </a:r>
            <a:r>
              <a:rPr lang="en-US" sz="1800" dirty="0"/>
              <a:t> </a:t>
            </a:r>
            <a:r>
              <a:rPr lang="en-US" sz="1800" dirty="0" err="1"/>
              <a:t>относятся</a:t>
            </a:r>
            <a:r>
              <a:rPr lang="en-US" sz="1800" dirty="0"/>
              <a:t>: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Система</a:t>
            </a:r>
            <a:r>
              <a:rPr lang="en-US" sz="1800" dirty="0" smtClean="0"/>
              <a:t> </a:t>
            </a:r>
            <a:r>
              <a:rPr lang="en-US" sz="1800" dirty="0" err="1"/>
              <a:t>спроектирована</a:t>
            </a:r>
            <a:r>
              <a:rPr lang="en-US" sz="1800" dirty="0"/>
              <a:t> с </a:t>
            </a:r>
            <a:r>
              <a:rPr lang="en-US" sz="1800" dirty="0" err="1"/>
              <a:t>учётом</a:t>
            </a:r>
            <a:r>
              <a:rPr lang="en-US" sz="1800" dirty="0"/>
              <a:t> </a:t>
            </a:r>
            <a:r>
              <a:rPr lang="en-US" sz="1800" dirty="0" err="1"/>
              <a:t>достижений</a:t>
            </a:r>
            <a:r>
              <a:rPr lang="en-US" sz="1800" dirty="0"/>
              <a:t> </a:t>
            </a:r>
            <a:r>
              <a:rPr lang="en-US" sz="1800" dirty="0" err="1"/>
              <a:t>современной</a:t>
            </a:r>
            <a:r>
              <a:rPr lang="en-US" sz="1800" dirty="0"/>
              <a:t> </a:t>
            </a:r>
            <a:r>
              <a:rPr lang="en-US" sz="1800" dirty="0" err="1"/>
              <a:t>педагогики</a:t>
            </a:r>
            <a:r>
              <a:rPr lang="en-US" sz="1800" dirty="0"/>
              <a:t> c </a:t>
            </a:r>
            <a:r>
              <a:rPr lang="en-US" sz="1800" dirty="0" err="1"/>
              <a:t>акцентом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взаимодействие</a:t>
            </a:r>
            <a:r>
              <a:rPr lang="en-US" sz="1800" dirty="0"/>
              <a:t> </a:t>
            </a:r>
            <a:r>
              <a:rPr lang="en-US" sz="1800" dirty="0" err="1"/>
              <a:t>между</a:t>
            </a:r>
            <a:r>
              <a:rPr lang="en-US" sz="1800" dirty="0"/>
              <a:t> </a:t>
            </a:r>
            <a:r>
              <a:rPr lang="en-US" sz="1800" dirty="0" err="1"/>
              <a:t>учениками</a:t>
            </a:r>
            <a:r>
              <a:rPr lang="en-US" sz="1800" dirty="0"/>
              <a:t>, </a:t>
            </a:r>
            <a:r>
              <a:rPr lang="en-US" sz="1800" dirty="0" err="1"/>
              <a:t>обсуждения</a:t>
            </a:r>
            <a:r>
              <a:rPr lang="en-US" sz="1800" dirty="0"/>
              <a:t>).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Может</a:t>
            </a:r>
            <a:r>
              <a:rPr lang="en-US" sz="1800" dirty="0" smtClean="0"/>
              <a:t> </a:t>
            </a:r>
            <a:r>
              <a:rPr lang="en-US" sz="1800" dirty="0" err="1"/>
              <a:t>использоваться</a:t>
            </a:r>
            <a:r>
              <a:rPr lang="en-US" sz="1800" dirty="0"/>
              <a:t> </a:t>
            </a:r>
            <a:r>
              <a:rPr lang="en-US" sz="1800" dirty="0" err="1"/>
              <a:t>как</a:t>
            </a:r>
            <a:r>
              <a:rPr lang="en-US" sz="1800" dirty="0"/>
              <a:t> </a:t>
            </a:r>
            <a:r>
              <a:rPr lang="en-US" sz="1800" dirty="0" err="1"/>
              <a:t>для</a:t>
            </a:r>
            <a:r>
              <a:rPr lang="en-US" sz="1800" dirty="0"/>
              <a:t> </a:t>
            </a:r>
            <a:r>
              <a:rPr lang="en-US" sz="1800" dirty="0" err="1"/>
              <a:t>дистанционного</a:t>
            </a:r>
            <a:r>
              <a:rPr lang="en-US" sz="1800" dirty="0"/>
              <a:t>, </a:t>
            </a:r>
            <a:r>
              <a:rPr lang="en-US" sz="1800" dirty="0" err="1"/>
              <a:t>так</a:t>
            </a:r>
            <a:r>
              <a:rPr lang="en-US" sz="1800" dirty="0"/>
              <a:t> и </a:t>
            </a:r>
            <a:r>
              <a:rPr lang="en-US" sz="1800" dirty="0" err="1"/>
              <a:t>для</a:t>
            </a:r>
            <a:r>
              <a:rPr lang="en-US" sz="1800" dirty="0"/>
              <a:t> </a:t>
            </a:r>
            <a:r>
              <a:rPr lang="en-US" sz="1800" dirty="0" err="1"/>
              <a:t>очного</a:t>
            </a:r>
            <a:r>
              <a:rPr lang="en-US" sz="1800" dirty="0"/>
              <a:t> </a:t>
            </a:r>
            <a:r>
              <a:rPr lang="en-US" sz="1800" dirty="0" err="1"/>
              <a:t>обучения</a:t>
            </a:r>
            <a:r>
              <a:rPr lang="en-US" sz="1800" dirty="0"/>
              <a:t>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Имеет</a:t>
            </a:r>
            <a:r>
              <a:rPr lang="en-US" sz="1800" dirty="0" smtClean="0"/>
              <a:t> </a:t>
            </a:r>
            <a:r>
              <a:rPr lang="en-US" sz="1800" dirty="0" err="1"/>
              <a:t>простой</a:t>
            </a:r>
            <a:r>
              <a:rPr lang="en-US" sz="1800" dirty="0"/>
              <a:t> и </a:t>
            </a:r>
            <a:r>
              <a:rPr lang="en-US" sz="1800" dirty="0" err="1"/>
              <a:t>эффективный</a:t>
            </a:r>
            <a:r>
              <a:rPr lang="en-US" sz="1800" dirty="0"/>
              <a:t> </a:t>
            </a:r>
            <a:r>
              <a:rPr lang="en-US" sz="1800" dirty="0" err="1"/>
              <a:t>веб-интерфейс</a:t>
            </a:r>
            <a:r>
              <a:rPr lang="en-US" sz="1800" dirty="0"/>
              <a:t>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Дизайн</a:t>
            </a:r>
            <a:r>
              <a:rPr lang="en-US" sz="1800" dirty="0" smtClean="0"/>
              <a:t> </a:t>
            </a:r>
            <a:r>
              <a:rPr lang="en-US" sz="1800" dirty="0" err="1"/>
              <a:t>имеет</a:t>
            </a:r>
            <a:r>
              <a:rPr lang="en-US" sz="1800" dirty="0"/>
              <a:t> </a:t>
            </a:r>
            <a:r>
              <a:rPr lang="en-US" sz="1800" dirty="0" err="1"/>
              <a:t>модульную</a:t>
            </a:r>
            <a:r>
              <a:rPr lang="en-US" sz="1800" dirty="0"/>
              <a:t> </a:t>
            </a:r>
            <a:r>
              <a:rPr lang="en-US" sz="1800" dirty="0" err="1"/>
              <a:t>структуру</a:t>
            </a:r>
            <a:r>
              <a:rPr lang="en-US" sz="1800" dirty="0"/>
              <a:t> и </a:t>
            </a:r>
            <a:r>
              <a:rPr lang="en-US" sz="1800" dirty="0" err="1"/>
              <a:t>легко</a:t>
            </a:r>
            <a:r>
              <a:rPr lang="en-US" sz="1800" dirty="0"/>
              <a:t> </a:t>
            </a:r>
            <a:r>
              <a:rPr lang="en-US" sz="1800" dirty="0" err="1"/>
              <a:t>модифицируется</a:t>
            </a:r>
            <a:r>
              <a:rPr lang="en-US" sz="1800" dirty="0"/>
              <a:t>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Подключаемые</a:t>
            </a:r>
            <a:r>
              <a:rPr lang="en-US" sz="1800" dirty="0" smtClean="0"/>
              <a:t> </a:t>
            </a:r>
            <a:r>
              <a:rPr lang="en-US" sz="1800" dirty="0" err="1"/>
              <a:t>языковые</a:t>
            </a:r>
            <a:r>
              <a:rPr lang="en-US" sz="1800" dirty="0"/>
              <a:t> </a:t>
            </a:r>
            <a:r>
              <a:rPr lang="en-US" sz="1800" dirty="0" err="1"/>
              <a:t>пакеты</a:t>
            </a:r>
            <a:r>
              <a:rPr lang="en-US" sz="1800" dirty="0"/>
              <a:t> </a:t>
            </a:r>
            <a:r>
              <a:rPr lang="en-US" sz="1800" dirty="0" err="1"/>
              <a:t>позволяют</a:t>
            </a:r>
            <a:r>
              <a:rPr lang="en-US" sz="1800" dirty="0"/>
              <a:t> </a:t>
            </a:r>
            <a:r>
              <a:rPr lang="en-US" sz="1800" dirty="0" err="1"/>
              <a:t>добиться</a:t>
            </a:r>
            <a:r>
              <a:rPr lang="en-US" sz="1800" dirty="0"/>
              <a:t> </a:t>
            </a:r>
            <a:r>
              <a:rPr lang="en-US" sz="1800" dirty="0" err="1"/>
              <a:t>полной</a:t>
            </a:r>
            <a:r>
              <a:rPr lang="en-US" sz="1800" dirty="0"/>
              <a:t> </a:t>
            </a:r>
            <a:r>
              <a:rPr lang="en-US" sz="1800" dirty="0" err="1"/>
              <a:t>локализации</a:t>
            </a:r>
            <a:r>
              <a:rPr lang="en-US" sz="1800" dirty="0"/>
              <a:t>.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данный</a:t>
            </a:r>
            <a:r>
              <a:rPr lang="en-US" sz="1800" dirty="0"/>
              <a:t> </a:t>
            </a:r>
            <a:r>
              <a:rPr lang="en-US" sz="1800" dirty="0" err="1"/>
              <a:t>момент</a:t>
            </a:r>
            <a:r>
              <a:rPr lang="en-US" sz="1800" dirty="0"/>
              <a:t> </a:t>
            </a:r>
            <a:r>
              <a:rPr lang="en-US" sz="1800" dirty="0" err="1"/>
              <a:t>поддерживаются</a:t>
            </a:r>
            <a:r>
              <a:rPr lang="en-US" sz="1800" dirty="0"/>
              <a:t> 106 </a:t>
            </a:r>
            <a:r>
              <a:rPr lang="en-US" sz="1800" dirty="0" err="1"/>
              <a:t>языков</a:t>
            </a:r>
            <a:r>
              <a:rPr lang="en-US" sz="1800" dirty="0"/>
              <a:t>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Студенты</a:t>
            </a:r>
            <a:r>
              <a:rPr lang="en-US" sz="1800" dirty="0" smtClean="0"/>
              <a:t> </a:t>
            </a:r>
            <a:r>
              <a:rPr lang="en-US" sz="1800" dirty="0" err="1"/>
              <a:t>могут</a:t>
            </a:r>
            <a:r>
              <a:rPr lang="en-US" sz="1800" dirty="0"/>
              <a:t> </a:t>
            </a:r>
            <a:r>
              <a:rPr lang="en-US" sz="1800" dirty="0" err="1"/>
              <a:t>редактировать</a:t>
            </a:r>
            <a:r>
              <a:rPr lang="en-US" sz="1800" dirty="0"/>
              <a:t> </a:t>
            </a:r>
            <a:r>
              <a:rPr lang="en-US" sz="1800" dirty="0" err="1"/>
              <a:t>свои</a:t>
            </a:r>
            <a:r>
              <a:rPr lang="en-US" sz="1800" dirty="0"/>
              <a:t> </a:t>
            </a:r>
            <a:r>
              <a:rPr lang="en-US" sz="1800" dirty="0" err="1"/>
              <a:t>учетные</a:t>
            </a:r>
            <a:r>
              <a:rPr lang="en-US" sz="1800" dirty="0"/>
              <a:t> </a:t>
            </a:r>
            <a:r>
              <a:rPr lang="en-US" sz="1800" dirty="0" err="1"/>
              <a:t>записи</a:t>
            </a:r>
            <a:r>
              <a:rPr lang="en-US" sz="1800" dirty="0"/>
              <a:t>, </a:t>
            </a:r>
            <a:r>
              <a:rPr lang="en-US" sz="1800" dirty="0" err="1"/>
              <a:t>добавлять</a:t>
            </a:r>
            <a:r>
              <a:rPr lang="en-US" sz="1800" dirty="0"/>
              <a:t> </a:t>
            </a:r>
            <a:r>
              <a:rPr lang="en-US" sz="1800" dirty="0" err="1"/>
              <a:t>фотографии</a:t>
            </a:r>
            <a:r>
              <a:rPr lang="en-US" sz="1800" dirty="0"/>
              <a:t> и </a:t>
            </a:r>
            <a:r>
              <a:rPr lang="en-US" sz="1800" dirty="0" err="1"/>
              <a:t>изменять</a:t>
            </a:r>
            <a:r>
              <a:rPr lang="en-US" sz="1800" dirty="0"/>
              <a:t> </a:t>
            </a:r>
            <a:r>
              <a:rPr lang="en-US" sz="1800" dirty="0" err="1"/>
              <a:t>многочисленные</a:t>
            </a:r>
            <a:r>
              <a:rPr lang="en-US" sz="1800" dirty="0"/>
              <a:t> </a:t>
            </a:r>
            <a:r>
              <a:rPr lang="en-US" sz="1800" dirty="0" err="1"/>
              <a:t>личные</a:t>
            </a:r>
            <a:r>
              <a:rPr lang="en-US" sz="1800" dirty="0"/>
              <a:t> </a:t>
            </a:r>
            <a:r>
              <a:rPr lang="en-US" sz="1800" dirty="0" err="1"/>
              <a:t>данные</a:t>
            </a:r>
            <a:r>
              <a:rPr lang="en-US" sz="1800" dirty="0"/>
              <a:t> и </a:t>
            </a:r>
            <a:r>
              <a:rPr lang="en-US" sz="1800" dirty="0" err="1"/>
              <a:t>реквизиты</a:t>
            </a:r>
            <a:r>
              <a:rPr lang="en-US" sz="1800" dirty="0"/>
              <a:t>. </a:t>
            </a:r>
            <a:endParaRPr lang="ru-RU" sz="1800" dirty="0"/>
          </a:p>
          <a:p>
            <a:pPr marL="144000" indent="-144000" algn="just" defTabSz="720000"/>
            <a:r>
              <a:rPr lang="en-US" sz="1800" dirty="0"/>
              <a:t> </a:t>
            </a:r>
            <a:r>
              <a:rPr lang="en-US" sz="1800" dirty="0" err="1" smtClean="0"/>
              <a:t>Каждый</a:t>
            </a:r>
            <a:r>
              <a:rPr lang="en-US" sz="1800" dirty="0" smtClean="0"/>
              <a:t> </a:t>
            </a:r>
            <a:r>
              <a:rPr lang="en-US" sz="1800" dirty="0" err="1"/>
              <a:t>пользователь</a:t>
            </a:r>
            <a:r>
              <a:rPr lang="en-US" sz="1800" dirty="0"/>
              <a:t> </a:t>
            </a:r>
            <a:r>
              <a:rPr lang="en-US" sz="1800" dirty="0" err="1"/>
              <a:t>может</a:t>
            </a:r>
            <a:r>
              <a:rPr lang="en-US" sz="1800" dirty="0"/>
              <a:t> </a:t>
            </a:r>
            <a:r>
              <a:rPr lang="en-US" sz="1800" dirty="0" err="1"/>
              <a:t>указать</a:t>
            </a:r>
            <a:r>
              <a:rPr lang="en-US" sz="1800" dirty="0"/>
              <a:t> </a:t>
            </a:r>
            <a:r>
              <a:rPr lang="en-US" sz="1800" dirty="0" err="1"/>
              <a:t>своё</a:t>
            </a:r>
            <a:r>
              <a:rPr lang="en-US" sz="1800" dirty="0"/>
              <a:t> </a:t>
            </a:r>
            <a:r>
              <a:rPr lang="en-US" sz="1800" dirty="0" err="1"/>
              <a:t>локальное</a:t>
            </a:r>
            <a:r>
              <a:rPr lang="en-US" sz="1800" dirty="0"/>
              <a:t> </a:t>
            </a:r>
            <a:r>
              <a:rPr lang="en-US" sz="1800" dirty="0" err="1"/>
              <a:t>время</a:t>
            </a:r>
            <a:r>
              <a:rPr lang="en-US" sz="1800" dirty="0"/>
              <a:t>, </a:t>
            </a:r>
            <a:r>
              <a:rPr lang="en-US" sz="1800" dirty="0" err="1"/>
              <a:t>при</a:t>
            </a:r>
            <a:r>
              <a:rPr lang="en-US" sz="1800" dirty="0"/>
              <a:t> </a:t>
            </a:r>
            <a:r>
              <a:rPr lang="en-US" sz="1800" dirty="0" err="1"/>
              <a:t>этом</a:t>
            </a:r>
            <a:r>
              <a:rPr lang="en-US" sz="1800" dirty="0"/>
              <a:t> </a:t>
            </a:r>
            <a:r>
              <a:rPr lang="en-US" sz="1800" dirty="0" err="1"/>
              <a:t>все</a:t>
            </a:r>
            <a:r>
              <a:rPr lang="en-US" sz="1800" dirty="0"/>
              <a:t> </a:t>
            </a:r>
            <a:r>
              <a:rPr lang="en-US" sz="1800" dirty="0" err="1"/>
              <a:t>даты</a:t>
            </a:r>
            <a:r>
              <a:rPr lang="en-US" sz="1800" dirty="0"/>
              <a:t> в </a:t>
            </a:r>
            <a:r>
              <a:rPr lang="en-US" sz="1800" dirty="0" err="1"/>
              <a:t>системе</a:t>
            </a:r>
            <a:r>
              <a:rPr lang="en-US" sz="1800" dirty="0"/>
              <a:t> </a:t>
            </a:r>
            <a:r>
              <a:rPr lang="en-US" sz="1800" dirty="0" err="1"/>
              <a:t>будут</a:t>
            </a:r>
            <a:r>
              <a:rPr lang="en-US" sz="1800" dirty="0"/>
              <a:t> </a:t>
            </a:r>
            <a:r>
              <a:rPr lang="en-US" sz="1800" dirty="0" err="1"/>
              <a:t>переведены</a:t>
            </a:r>
            <a:r>
              <a:rPr lang="en-US" sz="1800" dirty="0"/>
              <a:t> </a:t>
            </a:r>
            <a:r>
              <a:rPr lang="en-US" sz="1800" dirty="0" err="1"/>
              <a:t>для</a:t>
            </a:r>
            <a:r>
              <a:rPr lang="en-US" sz="1800" dirty="0"/>
              <a:t> </a:t>
            </a:r>
            <a:r>
              <a:rPr lang="en-US" sz="1800" dirty="0" err="1"/>
              <a:t>него</a:t>
            </a:r>
            <a:r>
              <a:rPr lang="en-US" sz="1800" dirty="0"/>
              <a:t> в </a:t>
            </a:r>
            <a:r>
              <a:rPr lang="en-US" sz="1800" dirty="0" err="1"/>
              <a:t>местное</a:t>
            </a:r>
            <a:r>
              <a:rPr lang="en-US" sz="1800" dirty="0"/>
              <a:t> </a:t>
            </a:r>
            <a:r>
              <a:rPr lang="en-US" sz="1800" dirty="0" err="1"/>
              <a:t>время</a:t>
            </a:r>
            <a:r>
              <a:rPr lang="en-US" sz="1800" dirty="0"/>
              <a:t> (</a:t>
            </a:r>
            <a:r>
              <a:rPr lang="en-US" sz="1800" dirty="0" err="1"/>
              <a:t>время</a:t>
            </a:r>
            <a:r>
              <a:rPr lang="en-US" sz="1800" dirty="0"/>
              <a:t> </a:t>
            </a:r>
            <a:r>
              <a:rPr lang="en-US" sz="1800" dirty="0" err="1"/>
              <a:t>сообщений</a:t>
            </a:r>
            <a:r>
              <a:rPr lang="en-US" sz="1800" dirty="0"/>
              <a:t> в </a:t>
            </a:r>
            <a:r>
              <a:rPr lang="en-US" sz="1800" dirty="0" err="1"/>
              <a:t>форумах</a:t>
            </a:r>
            <a:r>
              <a:rPr lang="en-US" sz="1800" dirty="0"/>
              <a:t>, </a:t>
            </a:r>
            <a:r>
              <a:rPr lang="en-US" sz="1800" dirty="0" err="1"/>
              <a:t>сроки</a:t>
            </a:r>
            <a:r>
              <a:rPr lang="en-US" sz="1800" dirty="0"/>
              <a:t> </a:t>
            </a:r>
            <a:r>
              <a:rPr lang="en-US" sz="1800" dirty="0" err="1"/>
              <a:t>выполнения</a:t>
            </a:r>
            <a:r>
              <a:rPr lang="en-US" sz="1800" dirty="0"/>
              <a:t> </a:t>
            </a:r>
            <a:r>
              <a:rPr lang="en-US" sz="1800" dirty="0" err="1"/>
              <a:t>заданий</a:t>
            </a:r>
            <a:r>
              <a:rPr lang="en-US" sz="1800" dirty="0"/>
              <a:t>, </a:t>
            </a:r>
            <a:r>
              <a:rPr lang="en-US" sz="1800" dirty="0" err="1"/>
              <a:t>т.д</a:t>
            </a:r>
            <a:r>
              <a:rPr lang="en-US" sz="1800" dirty="0"/>
              <a:t>.). 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80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0</TotalTime>
  <Words>401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TS010352480</vt:lpstr>
      <vt:lpstr>E-learning и технология moodle</vt:lpstr>
      <vt:lpstr>Слайд 2</vt:lpstr>
      <vt:lpstr>К электронному обучению относится:</vt:lpstr>
      <vt:lpstr>Технологии:</vt:lpstr>
      <vt:lpstr>Педагогические подходы и перспективы:</vt:lpstr>
      <vt:lpstr> </vt:lpstr>
      <vt:lpstr>Moodle</vt:lpstr>
      <vt:lpstr>Слайд 8</vt:lpstr>
      <vt:lpstr>Основы работы с системой Moodle</vt:lpstr>
      <vt:lpstr>Слайд 10</vt:lpstr>
      <vt:lpstr>Использованная литература и ссылки: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2013-12-19T11:14:57Z</dcterms:created>
  <dcterms:modified xsi:type="dcterms:W3CDTF">2013-12-19T20:54:16Z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