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0" r:id="rId2"/>
    <p:sldId id="257" r:id="rId3"/>
    <p:sldId id="268" r:id="rId4"/>
    <p:sldId id="294" r:id="rId5"/>
    <p:sldId id="270" r:id="rId6"/>
    <p:sldId id="296" r:id="rId7"/>
    <p:sldId id="299" r:id="rId8"/>
    <p:sldId id="258" r:id="rId9"/>
    <p:sldId id="295" r:id="rId10"/>
    <p:sldId id="293" r:id="rId11"/>
    <p:sldId id="286" r:id="rId12"/>
    <p:sldId id="272" r:id="rId13"/>
    <p:sldId id="301" r:id="rId14"/>
    <p:sldId id="302" r:id="rId15"/>
    <p:sldId id="303" r:id="rId16"/>
    <p:sldId id="304" r:id="rId17"/>
    <p:sldId id="305" r:id="rId18"/>
    <p:sldId id="297" r:id="rId19"/>
    <p:sldId id="28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819"/>
    <a:srgbClr val="31BC1A"/>
    <a:srgbClr val="8F1A07"/>
    <a:srgbClr val="CF0707"/>
    <a:srgbClr val="FFCC00"/>
    <a:srgbClr val="CC3300"/>
    <a:srgbClr val="DAFB15"/>
    <a:srgbClr val="B44A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978" autoAdjust="0"/>
    <p:restoredTop sz="92370" autoAdjust="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F1D481-DBBC-4A04-928C-3900BC08C4D2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4A1436-D405-45EC-A0F5-5A066C490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07AD-EF42-4E35-AF7B-40AE366A7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E0715-09F8-424B-AFBA-F6932AB00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7FD82-6D23-4FC5-8817-99B55E9E3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66D7F-8BA8-4989-B673-5404A6773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908DB-0A6E-4D2A-8453-B78C34AD0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5CCD-E9A2-453A-A221-5BB2617DF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F0645-A023-40A0-92DA-F783C5025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47EDD-358F-4800-A376-D495C5455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FC044-C148-4355-82E7-96F8C3CFB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CC4AE-40AD-471E-8156-49335D4FB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35B4-3356-44ED-9A72-5710B01CD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6B2EE-B99E-4761-AD25-B0DE019D9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A0A247-3453-4065-AD49-692545DCB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C00"/>
                </a:solidFill>
              </a:rPr>
              <a:t>Урок-путешествие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4737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i="1" smtClean="0">
                <a:solidFill>
                  <a:schemeClr val="accent2"/>
                </a:solidFill>
              </a:rPr>
              <a:t>Тема: </a:t>
            </a:r>
            <a:r>
              <a:rPr lang="ru-RU" sz="3600" b="1" i="1" smtClean="0">
                <a:solidFill>
                  <a:srgbClr val="CC3300"/>
                </a:solidFill>
              </a:rPr>
              <a:t>«И с каждой осенью я расцветаю вновь…»</a:t>
            </a:r>
          </a:p>
          <a:p>
            <a:pPr algn="ctr">
              <a:buFontTx/>
              <a:buNone/>
            </a:pPr>
            <a:r>
              <a:rPr lang="ru-RU" sz="3600" b="1" i="1" smtClean="0">
                <a:solidFill>
                  <a:srgbClr val="CC3300"/>
                </a:solidFill>
              </a:rPr>
              <a:t>А.С.Пушкин .Осенние мотивы.</a:t>
            </a:r>
          </a:p>
          <a:p>
            <a:pPr algn="ctr">
              <a:buFontTx/>
              <a:buNone/>
            </a:pPr>
            <a:endParaRPr lang="ru-RU" sz="3600" b="1" i="1" smtClean="0">
              <a:solidFill>
                <a:srgbClr val="CC3300"/>
              </a:solidFill>
            </a:endParaRPr>
          </a:p>
          <a:p>
            <a:pPr algn="ctr">
              <a:buFontTx/>
              <a:buNone/>
            </a:pPr>
            <a:r>
              <a:rPr lang="ru-RU" b="1" i="1" smtClean="0">
                <a:solidFill>
                  <a:schemeClr val="accent2"/>
                </a:solidFill>
              </a:rPr>
              <a:t>Девиз урока: Услышать</a:t>
            </a:r>
            <a:r>
              <a:rPr lang="ru-RU" b="1" i="1" smtClean="0">
                <a:solidFill>
                  <a:srgbClr val="CC3300"/>
                </a:solidFill>
              </a:rPr>
              <a:t> </a:t>
            </a:r>
            <a:r>
              <a:rPr lang="ru-RU" b="1" i="1" smtClean="0">
                <a:solidFill>
                  <a:schemeClr val="accent2"/>
                </a:solidFill>
              </a:rPr>
              <a:t>зов</a:t>
            </a:r>
            <a:r>
              <a:rPr lang="ru-RU" b="1" i="1" smtClean="0">
                <a:solidFill>
                  <a:srgbClr val="CC3300"/>
                </a:solidFill>
              </a:rPr>
              <a:t> </a:t>
            </a:r>
            <a:r>
              <a:rPr lang="ru-RU" b="1" i="1" smtClean="0">
                <a:solidFill>
                  <a:schemeClr val="folHlink"/>
                </a:solidFill>
              </a:rPr>
              <a:t>Земли</a:t>
            </a:r>
            <a:r>
              <a:rPr lang="ru-RU" b="1" i="1" smtClean="0">
                <a:solidFill>
                  <a:srgbClr val="CC3300"/>
                </a:solidFill>
              </a:rPr>
              <a:t>,</a:t>
            </a:r>
          </a:p>
          <a:p>
            <a:pPr algn="ctr">
              <a:buFontTx/>
              <a:buNone/>
            </a:pPr>
            <a:r>
              <a:rPr lang="ru-RU" b="1" i="1" smtClean="0">
                <a:solidFill>
                  <a:srgbClr val="FFCC00"/>
                </a:solidFill>
              </a:rPr>
              <a:t>которой </a:t>
            </a:r>
          </a:p>
          <a:p>
            <a:pPr algn="ctr">
              <a:buFontTx/>
              <a:buNone/>
            </a:pPr>
            <a:r>
              <a:rPr lang="ru-RU" b="1" i="1" smtClean="0">
                <a:solidFill>
                  <a:srgbClr val="CC3300"/>
                </a:solidFill>
              </a:rPr>
              <a:t>ты</a:t>
            </a:r>
            <a:r>
              <a:rPr lang="ru-RU" b="1" i="1" smtClean="0">
                <a:solidFill>
                  <a:schemeClr val="accent2"/>
                </a:solidFill>
              </a:rPr>
              <a:t> частица…</a:t>
            </a:r>
          </a:p>
          <a:p>
            <a:pPr algn="r">
              <a:buFontTx/>
              <a:buNone/>
            </a:pPr>
            <a:r>
              <a:rPr lang="ru-RU" b="1" i="1" smtClean="0">
                <a:solidFill>
                  <a:schemeClr val="accent2"/>
                </a:solidFill>
              </a:rPr>
              <a:t> </a:t>
            </a:r>
            <a:r>
              <a:rPr lang="ru-RU" sz="1800" b="1" i="1" smtClean="0">
                <a:solidFill>
                  <a:schemeClr val="accent2"/>
                </a:solidFill>
              </a:rPr>
              <a:t>Каразбаева Расиля Шарифьяновна, учитель русского языка и литературы МБОУ «Тюльганская СОШ№1»,Оренбургская область.</a:t>
            </a:r>
          </a:p>
          <a:p>
            <a:pPr algn="r">
              <a:buFontTx/>
              <a:buNone/>
            </a:pPr>
            <a:endParaRPr lang="ru-RU" sz="1800" b="1" i="1" smtClean="0">
              <a:solidFill>
                <a:schemeClr val="accent2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129088" y="6381750"/>
            <a:ext cx="115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accent2"/>
                </a:solidFill>
              </a:rPr>
              <a:t>2013 год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12" descr="glazing_parchment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4578" name="Содержимое 13" descr="73325448_29boldino9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789488" y="0"/>
            <a:ext cx="4354512" cy="3071813"/>
          </a:xfrm>
        </p:spPr>
      </p:pic>
      <p:sp>
        <p:nvSpPr>
          <p:cNvPr id="24579" name="Текст 1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i="1" smtClean="0">
                <a:solidFill>
                  <a:srgbClr val="CC3300"/>
                </a:solidFill>
              </a:rPr>
              <a:t>А еще в стихотворении  «Осень» А. Пушкина есть такие строки:</a:t>
            </a:r>
          </a:p>
          <a:p>
            <a:pPr>
              <a:lnSpc>
                <a:spcPct val="90000"/>
              </a:lnSpc>
            </a:pPr>
            <a:r>
              <a:rPr lang="ru-RU" sz="2000" b="1" i="1" smtClean="0">
                <a:solidFill>
                  <a:srgbClr val="CC3300"/>
                </a:solidFill>
              </a:rPr>
              <a:t>Дни поздней осени бранят обыкновенно ,</a:t>
            </a:r>
          </a:p>
          <a:p>
            <a:pPr>
              <a:lnSpc>
                <a:spcPct val="90000"/>
              </a:lnSpc>
            </a:pPr>
            <a:r>
              <a:rPr lang="ru-RU" sz="2000" b="1" i="1" smtClean="0">
                <a:solidFill>
                  <a:srgbClr val="CC3300"/>
                </a:solidFill>
              </a:rPr>
              <a:t>Но мне она мила, читатель дорогой,</a:t>
            </a:r>
          </a:p>
          <a:p>
            <a:pPr>
              <a:lnSpc>
                <a:spcPct val="90000"/>
              </a:lnSpc>
            </a:pPr>
            <a:r>
              <a:rPr lang="ru-RU" sz="2000" b="1" i="1" smtClean="0">
                <a:solidFill>
                  <a:srgbClr val="CC3300"/>
                </a:solidFill>
              </a:rPr>
              <a:t>Красою тихою, блистающей смиренно…</a:t>
            </a:r>
          </a:p>
          <a:p>
            <a:pPr>
              <a:lnSpc>
                <a:spcPct val="90000"/>
              </a:lnSpc>
            </a:pPr>
            <a:r>
              <a:rPr lang="ru-RU" sz="2000" b="1" i="1" smtClean="0">
                <a:solidFill>
                  <a:srgbClr val="CC3300"/>
                </a:solidFill>
              </a:rPr>
              <a:t>Сказать вам откровенно,</a:t>
            </a:r>
          </a:p>
          <a:p>
            <a:pPr>
              <a:lnSpc>
                <a:spcPct val="90000"/>
              </a:lnSpc>
            </a:pPr>
            <a:r>
              <a:rPr lang="ru-RU" sz="2000" b="1" i="1" smtClean="0">
                <a:solidFill>
                  <a:srgbClr val="CC3300"/>
                </a:solidFill>
              </a:rPr>
              <a:t>Из годовых времен я рад лишь ей одной,</a:t>
            </a:r>
          </a:p>
          <a:p>
            <a:pPr>
              <a:lnSpc>
                <a:spcPct val="90000"/>
              </a:lnSpc>
            </a:pPr>
            <a:r>
              <a:rPr lang="ru-RU" sz="2000" b="1" i="1" smtClean="0">
                <a:solidFill>
                  <a:srgbClr val="CC3300"/>
                </a:solidFill>
              </a:rPr>
              <a:t>В ней много доброго…</a:t>
            </a:r>
          </a:p>
          <a:p>
            <a:pPr>
              <a:lnSpc>
                <a:spcPct val="90000"/>
              </a:lnSpc>
            </a:pPr>
            <a:endParaRPr lang="ru-RU" sz="2400" b="1" smtClean="0">
              <a:solidFill>
                <a:srgbClr val="CC3300"/>
              </a:solidFill>
            </a:endParaRPr>
          </a:p>
        </p:txBody>
      </p:sp>
      <p:pic>
        <p:nvPicPr>
          <p:cNvPr id="24580" name="Рисунок 14" descr="po_pushkin_168843962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429000"/>
            <a:ext cx="4429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16"/>
          <p:cNvSpPr txBox="1">
            <a:spLocks noChangeArrowheads="1"/>
          </p:cNvSpPr>
          <p:nvPr/>
        </p:nvSpPr>
        <p:spPr bwMode="auto">
          <a:xfrm>
            <a:off x="285750" y="214313"/>
            <a:ext cx="33575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2D2D8A"/>
                </a:solidFill>
              </a:rPr>
              <a:t>1833 год </a:t>
            </a:r>
          </a:p>
          <a:p>
            <a:pPr>
              <a:spcBef>
                <a:spcPct val="50000"/>
              </a:spcBef>
            </a:pPr>
            <a:endParaRPr lang="ru-RU" b="1">
              <a:solidFill>
                <a:srgbClr val="2D2D8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68413"/>
            <a:ext cx="7859713" cy="486251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endParaRPr lang="ru-RU" sz="20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3" name="Рисунок 4" descr="reWalls.com_347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9144000" cy="7361238"/>
          </a:xfrm>
          <a:prstGeom prst="rect">
            <a:avLst/>
          </a:prstGeom>
          <a:solidFill>
            <a:srgbClr val="FFCC00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692275" y="3890963"/>
            <a:ext cx="6624638" cy="2967037"/>
          </a:xfrm>
          <a:prstGeom prst="rect">
            <a:avLst/>
          </a:prstGeom>
          <a:solidFill>
            <a:srgbClr val="DAFB15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solidFill>
                  <a:schemeClr val="accent2"/>
                </a:solidFill>
              </a:rPr>
              <a:t> </a:t>
            </a:r>
            <a:r>
              <a:rPr lang="ru-RU" sz="2000" b="1" u="sng">
                <a:solidFill>
                  <a:schemeClr val="accent2"/>
                </a:solidFill>
              </a:rPr>
              <a:t>Из стихотворения «Осень» А.С.Пушкина</a:t>
            </a:r>
            <a:r>
              <a:rPr lang="ru-RU" sz="2000" b="1">
                <a:solidFill>
                  <a:schemeClr val="accent2"/>
                </a:solidFill>
              </a:rPr>
              <a:t>                                                       </a:t>
            </a:r>
            <a:r>
              <a:rPr lang="ru-RU" sz="2000" b="1" i="1">
                <a:solidFill>
                  <a:schemeClr val="accent2"/>
                </a:solidFill>
              </a:rPr>
              <a:t>И с каждой осенью я расцветаю вновь…</a:t>
            </a:r>
          </a:p>
          <a:p>
            <a:r>
              <a:rPr lang="ru-RU" sz="2000" b="1" i="1">
                <a:solidFill>
                  <a:schemeClr val="accent2"/>
                </a:solidFill>
              </a:rPr>
              <a:t>Желания кипят – я снова счастлив, молод…</a:t>
            </a:r>
          </a:p>
          <a:p>
            <a:r>
              <a:rPr lang="ru-RU" sz="2000" b="1" i="1">
                <a:solidFill>
                  <a:schemeClr val="accent2"/>
                </a:solidFill>
              </a:rPr>
              <a:t>И пробуждается поэзия во мне…</a:t>
            </a:r>
          </a:p>
          <a:p>
            <a:r>
              <a:rPr lang="ru-RU" sz="2000" b="1" i="1">
                <a:solidFill>
                  <a:schemeClr val="accent2"/>
                </a:solidFill>
              </a:rPr>
              <a:t>И мысли в голове волнуются в отваге,</a:t>
            </a:r>
          </a:p>
          <a:p>
            <a:r>
              <a:rPr lang="ru-RU" sz="2000" b="1" i="1">
                <a:solidFill>
                  <a:schemeClr val="accent2"/>
                </a:solidFill>
              </a:rPr>
              <a:t>И рифмы легкие навстречу им бегут, и                                    Пальцы просятся в перу, перо к бумаге,</a:t>
            </a:r>
          </a:p>
          <a:p>
            <a:r>
              <a:rPr lang="ru-RU" sz="2000" b="1" i="1">
                <a:solidFill>
                  <a:schemeClr val="accent2"/>
                </a:solidFill>
              </a:rPr>
              <a:t> Минута – и стихи свободно потекут.</a:t>
            </a:r>
          </a:p>
          <a:p>
            <a:r>
              <a:rPr lang="ru-RU" sz="2000" b="1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Текст 13"/>
          <p:cNvSpPr>
            <a:spLocks noGrp="1"/>
          </p:cNvSpPr>
          <p:nvPr>
            <p:ph type="body" sz="half" idx="1"/>
          </p:nvPr>
        </p:nvSpPr>
        <p:spPr>
          <a:xfrm>
            <a:off x="1000125" y="2286000"/>
            <a:ext cx="3071813" cy="3043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000" smtClean="0"/>
          </a:p>
        </p:txBody>
      </p:sp>
      <p:pic>
        <p:nvPicPr>
          <p:cNvPr id="26626" name="Содержимое 8" descr="1024-919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42888"/>
            <a:ext cx="9251950" cy="8351838"/>
          </a:xfrm>
        </p:spPr>
      </p:pic>
      <p:sp>
        <p:nvSpPr>
          <p:cNvPr id="26627" name="TextBox 14"/>
          <p:cNvSpPr txBox="1">
            <a:spLocks noChangeArrowheads="1"/>
          </p:cNvSpPr>
          <p:nvPr/>
        </p:nvSpPr>
        <p:spPr bwMode="auto">
          <a:xfrm>
            <a:off x="1331913" y="620713"/>
            <a:ext cx="6500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Comic Sans MS" pitchFamily="66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5516563"/>
            <a:ext cx="9144000" cy="20415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/>
          </a:p>
          <a:p>
            <a:pPr algn="ctr"/>
            <a:r>
              <a:rPr lang="ru-RU" sz="2800" i="1"/>
              <a:t>- </a:t>
            </a:r>
            <a:r>
              <a:rPr lang="ru-RU" sz="2400" i="1"/>
              <a:t>Созвучны ли строки стихов  вашим чувствам?   Такое состояние называется</a:t>
            </a:r>
          </a:p>
          <a:p>
            <a:pPr algn="ctr"/>
            <a:r>
              <a:rPr lang="ru-RU" sz="2400" i="1"/>
              <a:t>ЛИРИКА (собственное переживание) в музыке, в поэзии, в живописи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Задания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smtClean="0"/>
              <a:t>Задание для теоретиков</a:t>
            </a:r>
            <a:r>
              <a:rPr lang="ru-RU" smtClean="0"/>
              <a:t>: </a:t>
            </a:r>
            <a:r>
              <a:rPr lang="ru-RU" i="1" smtClean="0"/>
              <a:t>«Отличим ямб от хорея»!</a:t>
            </a:r>
            <a:endParaRPr lang="ru-RU" smtClean="0"/>
          </a:p>
          <a:p>
            <a:r>
              <a:rPr lang="ru-RU" smtClean="0"/>
              <a:t>1. Определите размер стиха ( ямб   _  _‘, хорей _‘  _).</a:t>
            </a:r>
          </a:p>
          <a:p>
            <a:r>
              <a:rPr lang="ru-RU" smtClean="0"/>
              <a:t>2. Определите способ рифмовки стихотворения</a:t>
            </a:r>
          </a:p>
          <a:p>
            <a:r>
              <a:rPr lang="ru-RU" smtClean="0"/>
              <a:t>(парная – аабб, кольцевая – абба, перекрестная – абаб)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Задание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/>
              <a:t>Задание для техников.</a:t>
            </a:r>
            <a:r>
              <a:rPr lang="ru-RU" sz="2400" smtClean="0"/>
              <a:t> </a:t>
            </a:r>
            <a:r>
              <a:rPr lang="ru-RU" sz="2400" i="1" smtClean="0"/>
              <a:t>« И пальцы просятся к перу, перо к бумаге»,… к клавиатуре просится рука»</a:t>
            </a: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smtClean="0"/>
              <a:t>Набрать  слайды, в презентации тексты, картинки и др.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b="1" smtClean="0"/>
          </a:p>
          <a:p>
            <a:pPr>
              <a:lnSpc>
                <a:spcPct val="90000"/>
              </a:lnSpc>
            </a:pPr>
            <a:r>
              <a:rPr lang="ru-RU" sz="2400" b="1" smtClean="0"/>
              <a:t>Задание для лириков.</a:t>
            </a:r>
            <a:r>
              <a:rPr lang="ru-RU" sz="2400" smtClean="0"/>
              <a:t> </a:t>
            </a:r>
            <a:r>
              <a:rPr lang="ru-RU" sz="2400" i="1" smtClean="0"/>
              <a:t>«Творческая студия «Проба пера» «И пробуждается поэзия во мне…»</a:t>
            </a: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smtClean="0"/>
              <a:t>Подготовить выразительное чтение стихотворения.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Сочинить свое стихотворение ( по возможности), можно стихотворение в прозе или акростих со словом ОСЕНЬ и т.д. по усмотрению ученика.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Задание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/>
              <a:t>Задание для философов.</a:t>
            </a:r>
            <a:r>
              <a:rPr lang="ru-RU" sz="2000" smtClean="0"/>
              <a:t> </a:t>
            </a:r>
            <a:r>
              <a:rPr lang="ru-RU" sz="2000" i="1" smtClean="0"/>
              <a:t>«Я с Пушкиным на дружеской ноге!»</a:t>
            </a: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smtClean="0"/>
              <a:t>Подготовить истолкование стихотворения Пушкина (о чем оно, каким настроением навеяно, какие чувства вызывают, какие ассоциации? </a:t>
            </a:r>
            <a:r>
              <a:rPr lang="ru-RU" sz="2000" u="sng" smtClean="0"/>
              <a:t>) Устно</a:t>
            </a:r>
            <a:r>
              <a:rPr lang="ru-RU" sz="2000" smtClean="0"/>
              <a:t>!</a:t>
            </a:r>
          </a:p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smtClean="0"/>
              <a:t>Какие тропы использовал поэт для создания образов ? Эпитеты и олицетворения, метафоры?</a:t>
            </a:r>
          </a:p>
          <a:p>
            <a:pPr>
              <a:lnSpc>
                <a:spcPct val="80000"/>
              </a:lnSpc>
            </a:pPr>
            <a:endParaRPr lang="ru-RU" sz="2000" b="1" smtClean="0"/>
          </a:p>
          <a:p>
            <a:pPr>
              <a:lnSpc>
                <a:spcPct val="80000"/>
              </a:lnSpc>
            </a:pPr>
            <a:r>
              <a:rPr lang="ru-RU" sz="2000" b="1" smtClean="0"/>
              <a:t>ЭПИТЕТ</a:t>
            </a:r>
            <a:r>
              <a:rPr lang="ru-RU" sz="2000" smtClean="0"/>
              <a:t>  - это один из тропов, являющийся художественным, образным определением: </a:t>
            </a:r>
            <a:r>
              <a:rPr lang="ru-RU" sz="2000" i="1" smtClean="0"/>
              <a:t>кроткий</a:t>
            </a:r>
            <a:r>
              <a:rPr lang="ru-RU" sz="2000" smtClean="0"/>
              <a:t> лик (С.Есенин); эти </a:t>
            </a:r>
            <a:r>
              <a:rPr lang="ru-RU" sz="2000" i="1" smtClean="0"/>
              <a:t>бедные</a:t>
            </a:r>
            <a:r>
              <a:rPr lang="ru-RU" sz="2000" smtClean="0"/>
              <a:t> селенья, эта </a:t>
            </a:r>
            <a:r>
              <a:rPr lang="ru-RU" sz="2000" i="1" smtClean="0"/>
              <a:t>скудная</a:t>
            </a:r>
            <a:r>
              <a:rPr lang="ru-RU" sz="2000" smtClean="0"/>
              <a:t> природа, золотая осень; </a:t>
            </a:r>
            <a:r>
              <a:rPr lang="ru-RU" sz="2000" b="1" smtClean="0"/>
              <a:t>ОЛИЦЕТВОРЕНИЕ</a:t>
            </a:r>
            <a:r>
              <a:rPr lang="ru-RU" sz="2000" smtClean="0"/>
              <a:t> - художественный прием (троп), при котором неодушевленному предмету, явлению или понятию придаются человеческие свойства ("Край ты мой заброшенный" С.Есенина) Записать несколько тропов здесь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Задание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smtClean="0"/>
              <a:t>Координатор</a:t>
            </a:r>
            <a:r>
              <a:rPr lang="ru-RU" smtClean="0"/>
              <a:t>. </a:t>
            </a:r>
            <a:r>
              <a:rPr lang="ru-RU" i="1" smtClean="0"/>
              <a:t>«Все флаги будут в гости к нам»</a:t>
            </a:r>
            <a:endParaRPr lang="ru-RU" smtClean="0"/>
          </a:p>
          <a:p>
            <a:r>
              <a:rPr lang="ru-RU" smtClean="0"/>
              <a:t>Составляет список своей группы.</a:t>
            </a:r>
          </a:p>
          <a:p>
            <a:r>
              <a:rPr lang="ru-RU" smtClean="0"/>
              <a:t>Фиксирует результаты группы:</a:t>
            </a:r>
          </a:p>
          <a:p>
            <a:r>
              <a:rPr lang="ru-RU" smtClean="0"/>
              <a:t>Фамилия ученика Вид деятельности Оценка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Задание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Итоговое задание: Составить синквейн (если успеете!) Слова по выбору: Осень, Пушкин, Тюльган, Земля  или свое слово :                                                                       (    1- существительное,                                                                                                      2- 2 прилагательных,                                                                                                    3 – 3 глагола,                                                                                                         предложение,                                                                                                                слово 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17956-500x4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 rot="-710574">
            <a:off x="1204913" y="611188"/>
            <a:ext cx="684053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Домашнее задание: </a:t>
            </a:r>
            <a:r>
              <a:rPr lang="ru-RU" sz="3600" b="1" u="sng">
                <a:solidFill>
                  <a:schemeClr val="bg1"/>
                </a:solidFill>
                <a:latin typeface="Comic Sans MS" pitchFamily="66" charset="0"/>
              </a:rPr>
              <a:t>напишите миниатюру по выбору, можно в стихах: 1.« Осенняя песня» 2. «Я частица природы» 3. «И пальцы просятся к перу…», 4. Можно написать синквейн о Пушкине или об Осени.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 Спасибо за урок!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5" descr="32404386_dt_os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6"/>
          <p:cNvSpPr txBox="1">
            <a:spLocks noChangeArrowheads="1"/>
          </p:cNvSpPr>
          <p:nvPr/>
        </p:nvSpPr>
        <p:spPr bwMode="auto">
          <a:xfrm>
            <a:off x="214313" y="214313"/>
            <a:ext cx="4286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70C0"/>
                </a:solidFill>
                <a:latin typeface="Comic Sans MS" pitchFamily="66" charset="0"/>
              </a:rPr>
              <a:t>Источники</a:t>
            </a:r>
            <a:r>
              <a:rPr lang="ru-RU" sz="4000">
                <a:solidFill>
                  <a:srgbClr val="067819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33795" name="TextBox 8"/>
          <p:cNvSpPr txBox="1">
            <a:spLocks noChangeArrowheads="1"/>
          </p:cNvSpPr>
          <p:nvPr/>
        </p:nvSpPr>
        <p:spPr bwMode="auto">
          <a:xfrm>
            <a:off x="285750" y="1643063"/>
            <a:ext cx="7572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http://images.yandex.ru</a:t>
            </a:r>
            <a:endParaRPr lang="ru-RU" sz="2800"/>
          </a:p>
          <a:p>
            <a:pPr>
              <a:buFont typeface="Arial" charset="0"/>
              <a:buChar char="•"/>
            </a:pPr>
            <a:endParaRPr lang="ru-RU" sz="2800"/>
          </a:p>
          <a:p>
            <a:pPr>
              <a:buFont typeface="Arial" charset="0"/>
              <a:buChar char="•"/>
            </a:pPr>
            <a:r>
              <a:rPr lang="en-US" sz="2800"/>
              <a:t>http://www.pushkiniada.ru/referat/001-5.html</a:t>
            </a:r>
            <a:endParaRPr lang="ru-RU" sz="2800"/>
          </a:p>
          <a:p>
            <a:pPr>
              <a:buFont typeface="Arial" charset="0"/>
              <a:buChar char="•"/>
            </a:pPr>
            <a:endParaRPr lang="ru-RU" sz="2800"/>
          </a:p>
          <a:p>
            <a:pPr>
              <a:buFont typeface="Arial" charset="0"/>
              <a:buChar char="•"/>
            </a:pPr>
            <a:r>
              <a:rPr lang="en-US" sz="2800"/>
              <a:t>http://rerio.ru/Study.MVC/Shared/ShowLecture?id=170</a:t>
            </a:r>
            <a:endParaRPr lang="ru-RU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6"/>
          <p:cNvSpPr>
            <a:spLocks noChangeArrowheads="1" noChangeShapeType="1" noTextEdit="1"/>
          </p:cNvSpPr>
          <p:nvPr/>
        </p:nvSpPr>
        <p:spPr bwMode="auto">
          <a:xfrm rot="-536636">
            <a:off x="539750" y="549275"/>
            <a:ext cx="7127875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9525">
                <a:solidFill>
                  <a:srgbClr val="99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 rot="-1245118">
            <a:off x="900113" y="4221163"/>
            <a:ext cx="4176712" cy="8842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3600" b="1" i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pic>
        <p:nvPicPr>
          <p:cNvPr id="16388" name="Рисунок 4" descr="77622780_Kopiya_63878288_PicsDesktop_net_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163" y="0"/>
            <a:ext cx="9174163" cy="760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Oval 5" descr="Pushkin_26"/>
          <p:cNvSpPr>
            <a:spLocks noChangeArrowheads="1"/>
          </p:cNvSpPr>
          <p:nvPr/>
        </p:nvSpPr>
        <p:spPr bwMode="auto">
          <a:xfrm>
            <a:off x="468313" y="333375"/>
            <a:ext cx="3635375" cy="43656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49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5373688"/>
            <a:ext cx="8964613" cy="2098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tIns="53958" bIns="122199" anchor="ctr">
            <a:spAutoFit/>
          </a:bodyPr>
          <a:lstStyle/>
          <a:p>
            <a:pPr algn="ctr"/>
            <a:r>
              <a:rPr lang="ru-RU" b="1" i="1">
                <a:solidFill>
                  <a:srgbClr val="CC3300"/>
                </a:solidFill>
              </a:rPr>
              <a:t>«…Природа сама выбирает среди людей тех, кто может стать ей истинным другом и защитником. Ведь она такое же живое существо, как и человек, имеет свое сознание, мысли, развивается и живет по своим законам. Природа не только выбирает себе единомышленников, но и в нужную минуту подсказывает…»</a:t>
            </a:r>
          </a:p>
          <a:p>
            <a:pPr algn="ctr"/>
            <a:r>
              <a:rPr lang="ru-RU" i="1">
                <a:solidFill>
                  <a:srgbClr val="CC3300"/>
                </a:solidFill>
              </a:rPr>
              <a:t>Петр Маркин – член Союза писателей России. </a:t>
            </a:r>
          </a:p>
          <a:p>
            <a:pPr algn="ctr" eaLnBrk="0" hangingPunct="0"/>
            <a:endParaRPr lang="ru-RU" i="1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MCj02150360000[1]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3635375" y="404813"/>
            <a:ext cx="4899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563938" y="404813"/>
            <a:ext cx="5364162" cy="57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       </a:t>
            </a:r>
            <a:r>
              <a:rPr lang="ru-RU" sz="1600" b="1"/>
              <a:t>реди  памятных событий России, связанных с  А.С. Пушкиным,  примечательна поездка в Оренбургскую губернию в 1833 году .</a:t>
            </a:r>
          </a:p>
          <a:p>
            <a:r>
              <a:rPr lang="ru-RU" sz="1600" b="1"/>
              <a:t>Это дальнее путешествие было необходимо поэту, чтобы увидеть очевидцев Пугачевского бунта, понаблюдать картины осени, встретиться с В.И.Далем. А  посетил он Оренбург 24-27 сентября 1833, ровно 180 лет назад. А еще сто лет назад в эти самые сентябрьские дни Пугачев уже собирал свои войска вокруг Оренбургской крепости… </a:t>
            </a:r>
          </a:p>
          <a:p>
            <a:r>
              <a:rPr lang="ru-RU" sz="1600" b="1"/>
              <a:t>После поездки Пушкиным были созданы наиболее значительные произведения.</a:t>
            </a:r>
          </a:p>
          <a:p>
            <a:r>
              <a:rPr lang="ru-RU" sz="1600" b="1"/>
              <a:t> </a:t>
            </a:r>
            <a:r>
              <a:rPr lang="ru-RU" sz="1600" b="1">
                <a:solidFill>
                  <a:srgbClr val="009900"/>
                </a:solidFill>
              </a:rPr>
              <a:t>"Медный всадник", "Анджело", </a:t>
            </a:r>
            <a:br>
              <a:rPr lang="ru-RU" sz="1600" b="1">
                <a:solidFill>
                  <a:srgbClr val="009900"/>
                </a:solidFill>
              </a:rPr>
            </a:br>
            <a:r>
              <a:rPr lang="ru-RU" sz="1600" b="1">
                <a:solidFill>
                  <a:srgbClr val="009900"/>
                </a:solidFill>
              </a:rPr>
              <a:t> "Сказка о мертвой царевне",  "Сказка о рыбаке и рыбке",  "Пиковая дама", 8, 9 главы «Евгения Онегина»,</a:t>
            </a:r>
            <a:br>
              <a:rPr lang="ru-RU" sz="1600" b="1">
                <a:solidFill>
                  <a:srgbClr val="009900"/>
                </a:solidFill>
              </a:rPr>
            </a:br>
            <a:r>
              <a:rPr lang="ru-RU" sz="1600" b="1">
                <a:solidFill>
                  <a:srgbClr val="CF0707"/>
                </a:solidFill>
              </a:rPr>
              <a:t>несколько стихотворений</a:t>
            </a:r>
            <a:r>
              <a:rPr lang="ru-RU" sz="1600" b="1">
                <a:solidFill>
                  <a:srgbClr val="009900"/>
                </a:solidFill>
              </a:rPr>
              <a:t>, </a:t>
            </a:r>
            <a:r>
              <a:rPr lang="ru-RU" sz="1600" b="1" u="sng">
                <a:solidFill>
                  <a:srgbClr val="CC3300"/>
                </a:solidFill>
              </a:rPr>
              <a:t>в том числе и стихотворение</a:t>
            </a:r>
            <a:r>
              <a:rPr lang="ru-RU" sz="1600" b="1" u="sng">
                <a:solidFill>
                  <a:srgbClr val="FFCC00"/>
                </a:solidFill>
              </a:rPr>
              <a:t> </a:t>
            </a:r>
            <a:r>
              <a:rPr lang="ru-RU" sz="1600" u="sng">
                <a:solidFill>
                  <a:srgbClr val="FFCC00"/>
                </a:solidFill>
              </a:rPr>
              <a:t>«Осень»,</a:t>
            </a:r>
            <a:r>
              <a:rPr lang="ru-RU" sz="1600" b="1">
                <a:solidFill>
                  <a:srgbClr val="009900"/>
                </a:solidFill>
              </a:rPr>
              <a:t> закончил "Историю Пугачева".</a:t>
            </a:r>
            <a:r>
              <a:rPr lang="ru-RU" sz="1600" b="1"/>
              <a:t> </a:t>
            </a:r>
          </a:p>
          <a:p>
            <a:r>
              <a:rPr lang="ru-RU" sz="1600" b="1"/>
              <a:t>Эта удивительная плодотворная работа поэта граничит с чудом, и этот период в творчестве Пушкина получил определение "болдинской осени".</a:t>
            </a:r>
          </a:p>
        </p:txBody>
      </p:sp>
      <p:pic>
        <p:nvPicPr>
          <p:cNvPr id="17411" name="Picture 7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353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boldino_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3"/>
            <a:ext cx="36353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WordArt 9" descr="Гранит"/>
          <p:cNvSpPr>
            <a:spLocks noChangeArrowheads="1" noChangeShapeType="1" noTextEdit="1"/>
          </p:cNvSpPr>
          <p:nvPr/>
        </p:nvSpPr>
        <p:spPr bwMode="auto">
          <a:xfrm rot="5400000">
            <a:off x="3878262" y="-26987"/>
            <a:ext cx="593725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MCj02150360000[1]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3995738" y="0"/>
            <a:ext cx="4899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0" y="500063"/>
            <a:ext cx="4679950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ru-RU" b="1"/>
              <a:t>      </a:t>
            </a:r>
            <a:r>
              <a:rPr lang="ru-RU" b="1" i="1"/>
              <a:t>(Из книги «Путешествие Пушкина в Оренбургский край» И.Смольникова)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ru-RU" b="1" i="1"/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ru-RU" b="1" i="1"/>
              <a:t>       </a:t>
            </a:r>
            <a:r>
              <a:rPr lang="en-US" b="1" i="1"/>
              <a:t>   </a:t>
            </a:r>
            <a:r>
              <a:rPr lang="ru-RU" b="1" i="1"/>
              <a:t>Светило солнце, деревья и лесочки вокруг одели свой наряд, налетал порывами из степи ветер – коляска уверенно катилась вперед, звенел колокольчик, человек, привалившись к сиденью, задумчиво смотрел вдаль, его крупные, выразительные губы шевелились: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ru-RU" b="1" i="1">
                <a:solidFill>
                  <a:srgbClr val="CC3300"/>
                </a:solidFill>
              </a:rPr>
              <a:t>«Теперь моя пора…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ru-RU" b="1" i="1">
                <a:solidFill>
                  <a:srgbClr val="31BC1A"/>
                </a:solidFill>
              </a:rPr>
              <a:t>И с каждой осенью я оживаю вновь…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ru-RU" b="1" i="1">
                <a:solidFill>
                  <a:schemeClr val="accent2"/>
                </a:solidFill>
              </a:rPr>
              <a:t>И пальцы просятся к перу, перо к бумаге…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ru-RU" b="1" i="1"/>
              <a:t>Какая дивная картина: </a:t>
            </a:r>
            <a:r>
              <a:rPr lang="ru-RU" b="1" i="1">
                <a:solidFill>
                  <a:srgbClr val="CF0707"/>
                </a:solidFill>
              </a:rPr>
              <a:t>очей очарованье…»</a:t>
            </a:r>
            <a:r>
              <a:rPr lang="ru-RU" b="1" i="1"/>
              <a:t>  «Надо записать,- подумал Пушкин.»</a:t>
            </a:r>
          </a:p>
        </p:txBody>
      </p:sp>
      <p:pic>
        <p:nvPicPr>
          <p:cNvPr id="18435" name="Рисунок 5" descr="20111016_img_fshpushkin595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4716463" y="908050"/>
            <a:ext cx="410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58" name="Рисунок 10" descr="19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15" descr="1223055913_frame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4786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14" descr="1047BXF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18"/>
          <p:cNvSpPr txBox="1">
            <a:spLocks noChangeArrowheads="1"/>
          </p:cNvSpPr>
          <p:nvPr/>
        </p:nvSpPr>
        <p:spPr bwMode="auto">
          <a:xfrm>
            <a:off x="4929188" y="785813"/>
            <a:ext cx="3429000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1833 год 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После поездки на Урал, поэт  поехал в Болдино. Он писал жене: "Сплю и вижу приехать в Болдино, и там запереться». Так хотелось ему написать , сколько у него появилось идей после путешествия. В эту осень А.С.Пушкин написал: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"Медного всадника", "Анджело", </a:t>
            </a:r>
            <a:br>
              <a:rPr lang="ru-RU" b="1">
                <a:solidFill>
                  <a:srgbClr val="009900"/>
                </a:solidFill>
              </a:rPr>
            </a:br>
            <a:r>
              <a:rPr lang="ru-RU" b="1">
                <a:solidFill>
                  <a:srgbClr val="009900"/>
                </a:solidFill>
              </a:rPr>
              <a:t> "Сказку о мертвой царевне", "Сказку о рыбаке и рыбке",  "Пиковую даму", </a:t>
            </a:r>
            <a:br>
              <a:rPr lang="ru-RU" b="1">
                <a:solidFill>
                  <a:srgbClr val="009900"/>
                </a:solidFill>
              </a:rPr>
            </a:br>
            <a:r>
              <a:rPr lang="ru-RU" b="1">
                <a:solidFill>
                  <a:srgbClr val="009900"/>
                </a:solidFill>
              </a:rPr>
              <a:t>несколько стихотворений, закончил "Историю Пугачева".</a:t>
            </a:r>
            <a:r>
              <a:rPr lang="ru-RU" b="1"/>
              <a:t> </a:t>
            </a:r>
          </a:p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c7b1a0d5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8788"/>
            <a:ext cx="9204325" cy="638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4" descr="glazing_parchm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765175"/>
            <a:ext cx="392906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014_b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981075"/>
            <a:ext cx="38465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imgpre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981075"/>
            <a:ext cx="42513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А.С.Пушкин Оренбурге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4" descr="92737665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0_3229a_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420938"/>
            <a:ext cx="464343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4932363" y="1052513"/>
            <a:ext cx="4211637" cy="4724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/>
              <a:t>Задание для 1 группы</a:t>
            </a:r>
            <a:r>
              <a:rPr lang="ru-RU" sz="2400" b="1" i="1"/>
              <a:t>   </a:t>
            </a:r>
            <a:r>
              <a:rPr lang="ru-RU" sz="2000" b="1" i="1"/>
              <a:t>Уж небо осенью дышало,</a:t>
            </a:r>
            <a:br>
              <a:rPr lang="ru-RU" sz="2000" b="1" i="1"/>
            </a:br>
            <a:r>
              <a:rPr lang="ru-RU" sz="2000" b="1" i="1"/>
              <a:t>Уж реже солнышко блистало,</a:t>
            </a:r>
            <a:br>
              <a:rPr lang="ru-RU" sz="2000" b="1" i="1"/>
            </a:br>
            <a:r>
              <a:rPr lang="ru-RU" sz="2000" b="1" i="1"/>
              <a:t>Короче становился день,</a:t>
            </a:r>
            <a:br>
              <a:rPr lang="ru-RU" sz="2000" b="1" i="1"/>
            </a:br>
            <a:r>
              <a:rPr lang="ru-RU" sz="2000" b="1" i="1"/>
              <a:t>Лесов таинственная сень</a:t>
            </a:r>
            <a:br>
              <a:rPr lang="ru-RU" sz="2000" b="1" i="1"/>
            </a:br>
            <a:r>
              <a:rPr lang="ru-RU" sz="2000" b="1" i="1"/>
              <a:t>С печальным шумом обнажалась.</a:t>
            </a:r>
            <a:br>
              <a:rPr lang="ru-RU" sz="2000" b="1" i="1"/>
            </a:br>
            <a:r>
              <a:rPr lang="ru-RU" sz="2000" b="1" i="1"/>
              <a:t>Ложился на поля туман,</a:t>
            </a:r>
            <a:br>
              <a:rPr lang="ru-RU" sz="2000" b="1" i="1"/>
            </a:br>
            <a:r>
              <a:rPr lang="ru-RU" sz="2000" b="1" i="1"/>
              <a:t>Гусей крикливых караван</a:t>
            </a:r>
            <a:br>
              <a:rPr lang="ru-RU" sz="2000" b="1" i="1"/>
            </a:br>
            <a:r>
              <a:rPr lang="ru-RU" sz="2000" b="1" i="1"/>
              <a:t>Тянулся к югу: приближалась</a:t>
            </a:r>
            <a:br>
              <a:rPr lang="ru-RU" sz="2000" b="1" i="1"/>
            </a:br>
            <a:r>
              <a:rPr lang="ru-RU" sz="2000" b="1" i="1"/>
              <a:t>Довольно скучная пора;</a:t>
            </a:r>
            <a:br>
              <a:rPr lang="ru-RU" sz="2000" b="1" i="1"/>
            </a:br>
            <a:r>
              <a:rPr lang="ru-RU" sz="2000" b="1" i="1"/>
              <a:t>Стоял ноябрь уж у двора.</a:t>
            </a:r>
            <a:endParaRPr lang="ru-RU" sz="2000" i="1"/>
          </a:p>
          <a:p>
            <a:pPr algn="ctr"/>
            <a:r>
              <a:rPr lang="ru-RU" sz="2000" b="1" i="1"/>
              <a:t>(А.  Пушкин «Евгений Онегин»  гл.)</a:t>
            </a:r>
            <a:endParaRPr lang="ru-RU" sz="2000" i="1"/>
          </a:p>
          <a:p>
            <a:pPr algn="ctr"/>
            <a:r>
              <a:rPr lang="ru-RU" sz="2000" i="1"/>
              <a:t> 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9"/>
          <p:cNvSpPr txBox="1">
            <a:spLocks noChangeArrowheads="1"/>
          </p:cNvSpPr>
          <p:nvPr/>
        </p:nvSpPr>
        <p:spPr bwMode="auto">
          <a:xfrm>
            <a:off x="4716463" y="908050"/>
            <a:ext cx="41036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/>
            </a:r>
            <a:br>
              <a:rPr lang="ru-RU" b="1">
                <a:solidFill>
                  <a:srgbClr val="009900"/>
                </a:solidFill>
              </a:rPr>
            </a:br>
            <a:r>
              <a:rPr lang="ru-RU" b="1"/>
              <a:t> </a:t>
            </a:r>
          </a:p>
          <a:p>
            <a:pPr>
              <a:spcBef>
                <a:spcPct val="50000"/>
              </a:spcBef>
            </a:pPr>
            <a:endParaRPr lang="ru-RU" b="1">
              <a:solidFill>
                <a:srgbClr val="009900"/>
              </a:solidFill>
            </a:endParaRPr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2530" name="Рисунок 9" descr="li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12" descr="pergament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916113"/>
            <a:ext cx="644366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13"/>
          <p:cNvSpPr txBox="1">
            <a:spLocks noChangeArrowheads="1"/>
          </p:cNvSpPr>
          <p:nvPr/>
        </p:nvSpPr>
        <p:spPr bwMode="auto">
          <a:xfrm>
            <a:off x="3492500" y="2420938"/>
            <a:ext cx="5399088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Задание для 2 группы «</a:t>
            </a:r>
            <a:r>
              <a:rPr lang="ru-RU" sz="2000" b="1"/>
              <a:t> Октябрь уж наступил...»</a:t>
            </a:r>
            <a:endParaRPr lang="ru-RU" sz="2000" b="1" i="1"/>
          </a:p>
          <a:p>
            <a:r>
              <a:rPr lang="ru-RU" sz="2000"/>
              <a:t>Октябрь уж наступил - уж роща отряхает</a:t>
            </a:r>
            <a:br>
              <a:rPr lang="ru-RU" sz="2000"/>
            </a:br>
            <a:r>
              <a:rPr lang="ru-RU" sz="2000"/>
              <a:t>Последние листы с нагих своих ветвей;</a:t>
            </a:r>
            <a:br>
              <a:rPr lang="ru-RU" sz="2000"/>
            </a:br>
            <a:r>
              <a:rPr lang="ru-RU" sz="2000"/>
              <a:t>Дохнул осенний хлад - дорога промерзает.</a:t>
            </a:r>
            <a:br>
              <a:rPr lang="ru-RU" sz="2000"/>
            </a:br>
            <a:r>
              <a:rPr lang="ru-RU" sz="2000"/>
              <a:t>Журча еще бежит за мельницу ручей,</a:t>
            </a:r>
            <a:br>
              <a:rPr lang="ru-RU" sz="2000"/>
            </a:br>
            <a:r>
              <a:rPr lang="ru-RU" sz="2000"/>
              <a:t>Но пруд уже застыл; сосед мой поспешает</a:t>
            </a:r>
            <a:br>
              <a:rPr lang="ru-RU" sz="2000"/>
            </a:br>
            <a:r>
              <a:rPr lang="ru-RU" sz="2000"/>
              <a:t>В отъезжие поля с охотою своей,</a:t>
            </a:r>
            <a:br>
              <a:rPr lang="ru-RU" sz="2000"/>
            </a:br>
            <a:r>
              <a:rPr lang="ru-RU" sz="2000"/>
              <a:t>И страждут озими от бешеной забавы,</a:t>
            </a:r>
            <a:br>
              <a:rPr lang="ru-RU" sz="2000"/>
            </a:br>
            <a:r>
              <a:rPr lang="ru-RU" sz="2000"/>
              <a:t>И будит лай собак уснувшие дубравы</a:t>
            </a:r>
            <a:r>
              <a:rPr lang="ru-RU" sz="1600"/>
              <a:t>. </a:t>
            </a:r>
            <a:r>
              <a:rPr lang="ru-RU" sz="2000" b="1" i="1"/>
              <a:t>Александр Пушкин. Отрывок из стихотворения «Осень»</a:t>
            </a:r>
            <a:endParaRPr lang="ru-RU" sz="2000"/>
          </a:p>
          <a:p>
            <a:endParaRPr lang="ru-RU" sz="16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5" descr="32404386_dt_os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7" descr="1257801193_a_leaves-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8496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8"/>
          <p:cNvSpPr txBox="1">
            <a:spLocks noChangeArrowheads="1"/>
          </p:cNvSpPr>
          <p:nvPr/>
        </p:nvSpPr>
        <p:spPr bwMode="auto">
          <a:xfrm>
            <a:off x="179388" y="1196975"/>
            <a:ext cx="4681537" cy="48387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>
                <a:latin typeface="Monotype Corsiva" pitchFamily="66" charset="0"/>
              </a:rPr>
              <a:t>Задание для  3 группы</a:t>
            </a:r>
            <a:r>
              <a:rPr lang="ru-RU" sz="2400" b="1">
                <a:latin typeface="Monotype Corsiva" pitchFamily="66" charset="0"/>
              </a:rPr>
              <a:t>                                  Унылая пора! очей очарованье!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Приятна мне твоя прощальная краса —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Люблю я пышное природы увяданье,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В багрец и в золото одетые леса,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В их сенях ветра шум и свежее дыханье,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И мглой волнистою покрыты небеса,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И редкий солнца луч, и первые морозы,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И отдалённые седой зимы угрозы.</a:t>
            </a:r>
            <a:endParaRPr lang="en-US" sz="2400" b="1">
              <a:latin typeface="Monotype Corsiva" pitchFamily="66" charset="0"/>
            </a:endParaRPr>
          </a:p>
          <a:p>
            <a:endParaRPr lang="en-US" sz="2400" b="1">
              <a:latin typeface="Monotype Corsiva" pitchFamily="66" charset="0"/>
            </a:endParaRPr>
          </a:p>
          <a:p>
            <a:r>
              <a:rPr lang="ru-RU" sz="2400" b="1">
                <a:latin typeface="Comic Sans MS" pitchFamily="66" charset="0"/>
              </a:rPr>
              <a:t>        </a:t>
            </a:r>
            <a:endParaRPr lang="ru-RU" sz="2400" b="1"/>
          </a:p>
        </p:txBody>
      </p:sp>
      <p:pic>
        <p:nvPicPr>
          <p:cNvPr id="23556" name="Picture 7" descr="565385001_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196975"/>
            <a:ext cx="40322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539750" y="5589588"/>
            <a:ext cx="4022725" cy="6413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</a:rPr>
              <a:t>Отрывок из стихотворения «Осень»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1446</TotalTime>
  <Words>853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Wingdings</vt:lpstr>
      <vt:lpstr>Monotype Corsiva</vt:lpstr>
      <vt:lpstr>Comic Sans MS</vt:lpstr>
      <vt:lpstr>Оформление по умолчанию</vt:lpstr>
      <vt:lpstr>Урок-путешествие</vt:lpstr>
      <vt:lpstr>Слайд 2</vt:lpstr>
      <vt:lpstr>Слайд 3</vt:lpstr>
      <vt:lpstr>Слайд 4</vt:lpstr>
      <vt:lpstr>Слайд 5</vt:lpstr>
      <vt:lpstr>Слайд 6</vt:lpstr>
      <vt:lpstr>А.С.Пушкин Оренбурге</vt:lpstr>
      <vt:lpstr>Слайд 8</vt:lpstr>
      <vt:lpstr>Слайд 9</vt:lpstr>
      <vt:lpstr>Слайд 10</vt:lpstr>
      <vt:lpstr>Слайд 11</vt:lpstr>
      <vt:lpstr>Слайд 12</vt:lpstr>
      <vt:lpstr>Задания</vt:lpstr>
      <vt:lpstr>Задание</vt:lpstr>
      <vt:lpstr>Задание</vt:lpstr>
      <vt:lpstr>Задание</vt:lpstr>
      <vt:lpstr>Задание</vt:lpstr>
      <vt:lpstr>Слайд 18</vt:lpstr>
      <vt:lpstr>Слайд 19</vt:lpstr>
    </vt:vector>
  </TitlesOfParts>
  <Company>ЦО 1631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</dc:creator>
  <cp:lastModifiedBy>Admin</cp:lastModifiedBy>
  <cp:revision>121</cp:revision>
  <dcterms:created xsi:type="dcterms:W3CDTF">2010-02-10T08:47:09Z</dcterms:created>
  <dcterms:modified xsi:type="dcterms:W3CDTF">2014-03-20T19:09:30Z</dcterms:modified>
</cp:coreProperties>
</file>