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56" r:id="rId10"/>
    <p:sldId id="266" r:id="rId11"/>
    <p:sldId id="269" r:id="rId12"/>
    <p:sldId id="271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6E3DA-EF8B-4671-BD4B-8A9BDA2E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371725"/>
            <a:ext cx="5715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45720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Диаграммы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b="658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1994"/>
          <a:stretch>
            <a:fillRect/>
          </a:stretch>
        </p:blipFill>
        <p:spPr bwMode="auto">
          <a:xfrm>
            <a:off x="0" y="0"/>
            <a:ext cx="93858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b="119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eaLnBrk="1" hangingPunct="1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диаграмма?</a:t>
            </a:r>
          </a:p>
          <a:p>
            <a:pPr eaLnBrk="1" hangingPunct="1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Назовите основные объекты диаграмм.</a:t>
            </a:r>
          </a:p>
          <a:p>
            <a:pPr eaLnBrk="1" hangingPunct="1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Назовите основные типы диаграмм.</a:t>
            </a:r>
          </a:p>
          <a:p>
            <a:pPr eaLnBrk="1" hangingPunct="1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Перечислите преимущества и недостатки диаграмм разных  типов. 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Вопросы: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9238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eaLnBrk="1" hangingPunct="1">
              <a:buFontTx/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ДИАГРАММА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(от греч. </a:t>
            </a:r>
            <a:r>
              <a:rPr lang="ru-RU" sz="36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diagramma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— 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изображение, рисунок, чертеж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графическое изображение, наглядно показывающее соотношение каких-либо величин.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200400"/>
            <a:ext cx="5048250" cy="329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>
            <p:ph/>
          </p:nvPr>
        </p:nvGraphicFramePr>
        <p:xfrm>
          <a:off x="2238375" y="1933575"/>
          <a:ext cx="4667250" cy="2533650"/>
        </p:xfrm>
        <a:graphic>
          <a:graphicData uri="http://schemas.openxmlformats.org/presentationml/2006/ole">
            <p:oleObj spid="_x0000_s5122" name="Диаграмма" r:id="rId3" imgW="4667402" imgH="2533802" progId="Excel.Chart.8">
              <p:embed/>
            </p:oleObj>
          </a:graphicData>
        </a:graphic>
      </p:graphicFrame>
      <p:sp>
        <p:nvSpPr>
          <p:cNvPr id="1027" name="Line 6"/>
          <p:cNvSpPr>
            <a:spLocks noChangeShapeType="1"/>
          </p:cNvSpPr>
          <p:nvPr/>
        </p:nvSpPr>
        <p:spPr bwMode="auto">
          <a:xfrm>
            <a:off x="1600200" y="1752600"/>
            <a:ext cx="1198562" cy="920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8" name="Line 8"/>
          <p:cNvSpPr>
            <a:spLocks noChangeShapeType="1"/>
          </p:cNvSpPr>
          <p:nvPr/>
        </p:nvSpPr>
        <p:spPr bwMode="auto">
          <a:xfrm flipH="1" flipV="1">
            <a:off x="5334000" y="3810000"/>
            <a:ext cx="1752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 flipV="1">
            <a:off x="1447800" y="3200400"/>
            <a:ext cx="935037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0" name="Line 10"/>
          <p:cNvSpPr>
            <a:spLocks noChangeShapeType="1"/>
          </p:cNvSpPr>
          <p:nvPr/>
        </p:nvSpPr>
        <p:spPr bwMode="auto">
          <a:xfrm flipV="1">
            <a:off x="1371600" y="4343400"/>
            <a:ext cx="30956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1" name="Line 11"/>
          <p:cNvSpPr>
            <a:spLocks noChangeShapeType="1"/>
          </p:cNvSpPr>
          <p:nvPr/>
        </p:nvSpPr>
        <p:spPr bwMode="auto">
          <a:xfrm flipH="1">
            <a:off x="6781800" y="1828800"/>
            <a:ext cx="504825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 flipH="1">
            <a:off x="4495800" y="1524000"/>
            <a:ext cx="64770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3" name="Text Box 13"/>
          <p:cNvSpPr txBox="1">
            <a:spLocks noChangeArrowheads="1"/>
          </p:cNvSpPr>
          <p:nvPr/>
        </p:nvSpPr>
        <p:spPr bwMode="auto">
          <a:xfrm>
            <a:off x="609600" y="1524000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Ось у</a:t>
            </a:r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533400" y="4876800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Подписи осей</a:t>
            </a:r>
          </a:p>
        </p:txBody>
      </p:sp>
      <p:sp>
        <p:nvSpPr>
          <p:cNvPr id="1035" name="Text Box 15"/>
          <p:cNvSpPr txBox="1">
            <a:spLocks noChangeArrowheads="1"/>
          </p:cNvSpPr>
          <p:nvPr/>
        </p:nvSpPr>
        <p:spPr bwMode="auto">
          <a:xfrm>
            <a:off x="4343400" y="1143000"/>
            <a:ext cx="2449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Название диаграммы</a:t>
            </a:r>
          </a:p>
        </p:txBody>
      </p:sp>
      <p:sp>
        <p:nvSpPr>
          <p:cNvPr id="1036" name="Text Box 16"/>
          <p:cNvSpPr txBox="1">
            <a:spLocks noChangeArrowheads="1"/>
          </p:cNvSpPr>
          <p:nvPr/>
        </p:nvSpPr>
        <p:spPr bwMode="auto">
          <a:xfrm>
            <a:off x="7239000" y="144780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Легенда</a:t>
            </a:r>
          </a:p>
        </p:txBody>
      </p:sp>
      <p:sp>
        <p:nvSpPr>
          <p:cNvPr id="1037" name="Text Box 18"/>
          <p:cNvSpPr txBox="1">
            <a:spLocks noChangeArrowheads="1"/>
          </p:cNvSpPr>
          <p:nvPr/>
        </p:nvSpPr>
        <p:spPr bwMode="auto">
          <a:xfrm>
            <a:off x="1187450" y="260350"/>
            <a:ext cx="7129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38" name="Text Box 20"/>
          <p:cNvSpPr txBox="1">
            <a:spLocks noChangeArrowheads="1"/>
          </p:cNvSpPr>
          <p:nvPr/>
        </p:nvSpPr>
        <p:spPr bwMode="auto">
          <a:xfrm>
            <a:off x="827088" y="333375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элементы диаграммы</a:t>
            </a:r>
          </a:p>
        </p:txBody>
      </p:sp>
      <p:sp>
        <p:nvSpPr>
          <p:cNvPr id="1039" name="Text Box 21"/>
          <p:cNvSpPr txBox="1">
            <a:spLocks noChangeArrowheads="1"/>
          </p:cNvSpPr>
          <p:nvPr/>
        </p:nvSpPr>
        <p:spPr bwMode="auto">
          <a:xfrm>
            <a:off x="7086600" y="4876800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Ось </a:t>
            </a:r>
            <a:r>
              <a:rPr lang="ru-RU" dirty="0" err="1"/>
              <a:t>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buFontTx/>
              <a:buNone/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Excel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предлагает на выбор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более 100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видов диаграмм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5915" t="7058" r="53514" b="82172"/>
          <a:stretch>
            <a:fillRect/>
          </a:stretch>
        </p:blipFill>
        <p:spPr bwMode="auto">
          <a:xfrm>
            <a:off x="0" y="12192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124200"/>
            <a:ext cx="47625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5738" indent="9525" algn="ctr"/>
            <a:r>
              <a:rPr lang="ru-RU" sz="2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Гистограмма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отображает значения различных категорий, </a:t>
            </a:r>
          </a:p>
          <a:p>
            <a:pPr marL="185738" indent="9525" algn="ctr">
              <a:buFont typeface="Wingdings" pitchFamily="2" charset="2"/>
              <a:buNone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позволяет показать несколько рядов данных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p:oleObj spid="_x0000_s6146" name="Диаграмма" r:id="rId3" imgW="6096075" imgH="4067089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Линейчатая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отображает также значения для различных категорий, отличается ориентацией осей Ох и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Оу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p:oleObj spid="_x0000_s7170" name="Диаграмма" r:id="rId3" imgW="6096075" imgH="4067089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9525" algn="ctr"/>
            <a:r>
              <a:rPr lang="ru-RU" sz="2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График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представлен в виде точек данных, соединенных тонкой линией, </a:t>
            </a:r>
          </a:p>
          <a:p>
            <a:pPr indent="9525" algn="ctr">
              <a:buFont typeface="Wingdings" pitchFamily="2" charset="2"/>
              <a:buNone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позволяет проследить изменения предложенных данных и показать несколько рядов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данных.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p:oleObj spid="_x0000_s8194" name="Диаграмма" r:id="rId3" imgW="6096075" imgH="4067089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Круговая </a:t>
            </a:r>
            <a:r>
              <a:rPr lang="ru-RU" sz="2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диаграмма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может показать только один ряд данных.Выбор данного типа определяется соображением целесообразности и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наглядности.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p:oleObj spid="_x0000_s9218" name="Диаграмма" r:id="rId3" imgW="6096075" imgH="4067089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00213" indent="-1614488">
              <a:buFontTx/>
              <a:buAutoNum type="arabicPeriod"/>
            </a:pPr>
            <a:r>
              <a:rPr lang="ru-RU" sz="2800" dirty="0" smtClean="0">
                <a:latin typeface="Times New Roman" pitchFamily="18" charset="0"/>
              </a:rPr>
              <a:t>Ввести </a:t>
            </a:r>
            <a:r>
              <a:rPr lang="ru-RU" sz="2800" dirty="0" smtClean="0">
                <a:latin typeface="Times New Roman" pitchFamily="18" charset="0"/>
              </a:rPr>
              <a:t>данные</a:t>
            </a:r>
            <a:endParaRPr lang="ru-RU" sz="2800" dirty="0" smtClean="0">
              <a:latin typeface="Times New Roman" pitchFamily="18" charset="0"/>
            </a:endParaRPr>
          </a:p>
          <a:p>
            <a:pPr marL="1700213" indent="-1614488">
              <a:buFontTx/>
              <a:buAutoNum type="arabicPeriod"/>
            </a:pPr>
            <a:r>
              <a:rPr lang="ru-RU" sz="2800" dirty="0" smtClean="0">
                <a:latin typeface="Times New Roman" pitchFamily="18" charset="0"/>
              </a:rPr>
              <a:t>Выделить необходимый  </a:t>
            </a:r>
            <a:r>
              <a:rPr lang="ru-RU" sz="2800" dirty="0" smtClean="0">
                <a:latin typeface="Times New Roman" pitchFamily="18" charset="0"/>
              </a:rPr>
              <a:t>диапазон.</a:t>
            </a:r>
            <a:endParaRPr lang="ru-RU" sz="2800" dirty="0" smtClean="0">
              <a:latin typeface="Times New Roman" pitchFamily="18" charset="0"/>
            </a:endParaRPr>
          </a:p>
          <a:p>
            <a:pPr marL="1700213" indent="-1614488">
              <a:buFontTx/>
              <a:buAutoNum type="arabicPeriod"/>
            </a:pPr>
            <a:r>
              <a:rPr lang="ru-RU" sz="2800" dirty="0" smtClean="0">
                <a:latin typeface="Times New Roman" pitchFamily="18" charset="0"/>
              </a:rPr>
              <a:t>Вызвать Мастера </a:t>
            </a:r>
            <a:r>
              <a:rPr lang="ru-RU" sz="2800" dirty="0" smtClean="0">
                <a:latin typeface="Times New Roman" pitchFamily="18" charset="0"/>
              </a:rPr>
              <a:t>диаграмм:</a:t>
            </a:r>
            <a:endParaRPr lang="ru-RU" sz="2800" dirty="0" smtClean="0">
              <a:latin typeface="Times New Roman" pitchFamily="18" charset="0"/>
            </a:endParaRPr>
          </a:p>
          <a:p>
            <a:pPr marL="2228850" lvl="1" indent="-342900">
              <a:buFontTx/>
              <a:buChar char="•"/>
            </a:pPr>
            <a:r>
              <a:rPr lang="ru-RU" sz="2000" b="1" i="1" dirty="0" smtClean="0">
                <a:latin typeface="Times New Roman" pitchFamily="18" charset="0"/>
              </a:rPr>
              <a:t>Выбрать тип диаграммы</a:t>
            </a:r>
          </a:p>
          <a:p>
            <a:pPr marL="2228850" lvl="1" indent="-342900">
              <a:buFontTx/>
              <a:buChar char="•"/>
            </a:pPr>
            <a:r>
              <a:rPr lang="ru-RU" sz="2000" b="1" i="1" dirty="0" smtClean="0">
                <a:latin typeface="Times New Roman" pitchFamily="18" charset="0"/>
              </a:rPr>
              <a:t>Выбрать отображение данных (в строках или столбцах)</a:t>
            </a:r>
          </a:p>
          <a:p>
            <a:pPr marL="2228850" lvl="1" indent="-342900">
              <a:buFontTx/>
              <a:buChar char="•"/>
            </a:pPr>
            <a:r>
              <a:rPr lang="ru-RU" sz="2000" b="1" i="1" dirty="0" smtClean="0">
                <a:latin typeface="Times New Roman" pitchFamily="18" charset="0"/>
              </a:rPr>
              <a:t>Заполнить параметры диаграммы (заголовок, название</a:t>
            </a:r>
          </a:p>
          <a:p>
            <a:pPr marL="2228850" lvl="1" indent="-342900"/>
            <a:r>
              <a:rPr lang="ru-RU" sz="2000" b="1" i="1" dirty="0" smtClean="0">
                <a:latin typeface="Times New Roman" pitchFamily="18" charset="0"/>
              </a:rPr>
              <a:t>осей категорий, данных, подписи данных и т.д.)</a:t>
            </a:r>
          </a:p>
          <a:p>
            <a:pPr marL="2228850" lvl="1" indent="-342900">
              <a:buFontTx/>
              <a:buChar char="•"/>
            </a:pPr>
            <a:r>
              <a:rPr lang="ru-RU" sz="2000" b="1" i="1" dirty="0" smtClean="0">
                <a:latin typeface="Times New Roman" pitchFamily="18" charset="0"/>
              </a:rPr>
              <a:t>Выбрать место размещения диаграммы (на отдельном листе или на имеющемся</a:t>
            </a:r>
            <a:r>
              <a:rPr lang="ru-RU" sz="2000" b="1" i="1" dirty="0" smtClean="0">
                <a:latin typeface="Times New Roman" pitchFamily="18" charset="0"/>
              </a:rPr>
              <a:t>)</a:t>
            </a:r>
            <a:endParaRPr lang="ru-RU" sz="2000" b="1" i="1" dirty="0" smtClean="0"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5915" t="7058" r="53514" b="82172"/>
          <a:stretch>
            <a:fillRect/>
          </a:stretch>
        </p:blipFill>
        <p:spPr bwMode="auto">
          <a:xfrm>
            <a:off x="0" y="37338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183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Office Theme</vt:lpstr>
      <vt:lpstr>Диаграмма Microsoft Office Excel</vt:lpstr>
      <vt:lpstr>Диаграмма Microsoft Graph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Вопросы: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3</cp:revision>
  <dcterms:created xsi:type="dcterms:W3CDTF">2014-03-13T14:58:15Z</dcterms:created>
  <dcterms:modified xsi:type="dcterms:W3CDTF">2014-03-13T15:25:32Z</dcterms:modified>
</cp:coreProperties>
</file>