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60" r:id="rId4"/>
    <p:sldId id="258" r:id="rId5"/>
    <p:sldId id="259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276872"/>
            <a:ext cx="3888432" cy="172819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Дифференциация звуков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]-[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’]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 словах.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005064"/>
            <a:ext cx="3528391" cy="2016224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Автор: учитель-логопед</a:t>
            </a:r>
          </a:p>
          <a:p>
            <a:r>
              <a:rPr lang="ru-RU" sz="2000" dirty="0" err="1">
                <a:solidFill>
                  <a:schemeClr val="tx1"/>
                </a:solidFill>
              </a:rPr>
              <a:t>Друковская</a:t>
            </a:r>
            <a:r>
              <a:rPr lang="ru-RU" sz="2000" dirty="0">
                <a:solidFill>
                  <a:schemeClr val="tx1"/>
                </a:solidFill>
              </a:rPr>
              <a:t> Н.Г.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МКДОУ детский сад «Белочка».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г. Кондрово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9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711422"/>
            <a:ext cx="41167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Игра: «В лес за грибами»</a:t>
            </a:r>
            <a:endParaRPr lang="en-US" sz="2400" b="1" dirty="0" smtClean="0"/>
          </a:p>
          <a:p>
            <a:endParaRPr lang="ru-RU" dirty="0" smtClean="0"/>
          </a:p>
          <a:p>
            <a:r>
              <a:rPr lang="ru-RU" sz="2000" b="1" dirty="0" smtClean="0"/>
              <a:t>Цель: дифференциация </a:t>
            </a:r>
          </a:p>
          <a:p>
            <a:r>
              <a:rPr lang="ru-RU" sz="2000" b="1" dirty="0" smtClean="0"/>
              <a:t>звуков </a:t>
            </a:r>
            <a:r>
              <a:rPr lang="en-US" sz="2000" b="1" dirty="0" smtClean="0"/>
              <a:t>[</a:t>
            </a:r>
            <a:r>
              <a:rPr lang="ru-RU" sz="2000" b="1" dirty="0" smtClean="0"/>
              <a:t>р</a:t>
            </a:r>
            <a:r>
              <a:rPr lang="en-US" sz="2000" b="1" dirty="0" smtClean="0"/>
              <a:t>]</a:t>
            </a:r>
            <a:r>
              <a:rPr lang="ru-RU" sz="2000" b="1" dirty="0" smtClean="0"/>
              <a:t>-</a:t>
            </a:r>
            <a:r>
              <a:rPr lang="en-US" sz="2000" b="1" dirty="0" smtClean="0"/>
              <a:t>[</a:t>
            </a:r>
            <a:r>
              <a:rPr lang="ru-RU" sz="2000" b="1" dirty="0" smtClean="0"/>
              <a:t>р</a:t>
            </a:r>
            <a:r>
              <a:rPr lang="en-US" sz="2000" b="1" dirty="0" smtClean="0"/>
              <a:t>’]</a:t>
            </a:r>
            <a:r>
              <a:rPr lang="ru-RU" sz="2000" b="1" dirty="0" smtClean="0"/>
              <a:t>в словах</a:t>
            </a:r>
            <a:r>
              <a:rPr lang="en-US" sz="2000" b="1" dirty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865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2" y="5004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3"/>
            <a:ext cx="2483768" cy="1700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2"/>
            <a:ext cx="2838566" cy="2420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1656184" cy="1586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34" y="2564904"/>
            <a:ext cx="1424594" cy="1696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12" y="332656"/>
            <a:ext cx="8310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Помоги ёжику Жоре собрать грибы в названии которых есть звук </a:t>
            </a:r>
            <a:r>
              <a:rPr lang="en-US" sz="2800" dirty="0" smtClean="0">
                <a:solidFill>
                  <a:schemeClr val="bg1"/>
                </a:solidFill>
              </a:rPr>
              <a:t>[</a:t>
            </a:r>
            <a:r>
              <a:rPr lang="ru-RU" sz="2800" dirty="0" smtClean="0">
                <a:solidFill>
                  <a:schemeClr val="bg1"/>
                </a:solidFill>
              </a:rPr>
              <a:t>р</a:t>
            </a:r>
            <a:r>
              <a:rPr lang="en-US" sz="2800" dirty="0" smtClean="0">
                <a:solidFill>
                  <a:schemeClr val="bg1"/>
                </a:solidFill>
              </a:rPr>
              <a:t>]</a:t>
            </a:r>
            <a:r>
              <a:rPr lang="ru-RU" sz="2800" dirty="0" smtClean="0">
                <a:solidFill>
                  <a:schemeClr val="bg1"/>
                </a:solidFill>
              </a:rPr>
              <a:t>, а белке Варе грибы в названии которых есть звук </a:t>
            </a:r>
            <a:r>
              <a:rPr lang="en-US" sz="2800" dirty="0" smtClean="0">
                <a:solidFill>
                  <a:schemeClr val="bg1"/>
                </a:solidFill>
              </a:rPr>
              <a:t>[</a:t>
            </a:r>
            <a:r>
              <a:rPr lang="ru-RU" sz="2800" dirty="0" smtClean="0">
                <a:solidFill>
                  <a:schemeClr val="bg1"/>
                </a:solidFill>
              </a:rPr>
              <a:t>р</a:t>
            </a:r>
            <a:r>
              <a:rPr lang="en-US" sz="2800" dirty="0" smtClean="0">
                <a:solidFill>
                  <a:schemeClr val="bg1"/>
                </a:solidFill>
              </a:rPr>
              <a:t>’]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00451 4.81481E-6 C 0.00677 4.81481E-6 0.00902 0.10439 0.00902 0.19004 L 0.00902 0.3803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05104 0.388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" y="5281811"/>
            <a:ext cx="2328996" cy="1527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82" y="2996951"/>
            <a:ext cx="1581293" cy="1599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00" y="2760726"/>
            <a:ext cx="1537508" cy="1835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62" y="4654335"/>
            <a:ext cx="2553637" cy="21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7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15555 -2.59259E-6 C 0.22535 -2.59259E-6 0.31128 0.0882 0.31128 0.16019 L 0.31128 0.320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19983 -2.22222E-6 C -0.28941 -2.22222E-6 -0.39948 0.08357 -0.39948 0.15162 L -0.39948 0.30347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7192"/>
            <a:ext cx="2267744" cy="1700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09120"/>
            <a:ext cx="2627784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1800200" cy="1430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38" y="2765226"/>
            <a:ext cx="1872208" cy="1426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94634"/>
            <a:ext cx="1809894" cy="1426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7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L 0.2382 1.11022E-16 C 0.34497 1.11022E-16 0.47639 0.07546 0.47639 0.13681 L 0.47639 0.2738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075 4.07407E-6 C -0.10851 4.07407E-6 -0.14966 0.10208 -0.14966 0.18518 L -0.14966 0.37083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26615 -2.59259E-6 C -0.38577 -2.59259E-6 -0.53195 0.07547 -0.53195 0.13727 L -0.53195 0.2757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97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44000" cy="75608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1007" y="404664"/>
            <a:ext cx="4421985" cy="1944216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39754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4542414"/>
            <a:ext cx="8280920" cy="1135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000" i="1" dirty="0"/>
          </a:p>
          <a:p>
            <a:endParaRPr lang="ru-RU" sz="2000" i="1" dirty="0" smtClean="0"/>
          </a:p>
          <a:p>
            <a:endParaRPr lang="ru-RU" sz="2000" i="1" dirty="0"/>
          </a:p>
          <a:p>
            <a:endParaRPr lang="ru-RU" sz="2000" i="1" dirty="0" smtClean="0"/>
          </a:p>
          <a:p>
            <a:endParaRPr lang="ru-RU" sz="2000" i="1" dirty="0"/>
          </a:p>
          <a:p>
            <a:endParaRPr lang="ru-RU" sz="2000" i="1" dirty="0" smtClean="0"/>
          </a:p>
          <a:p>
            <a:endParaRPr lang="ru-RU" sz="2000" i="1" dirty="0"/>
          </a:p>
          <a:p>
            <a:endParaRPr lang="ru-RU" sz="2000" i="1" dirty="0" smtClean="0"/>
          </a:p>
          <a:p>
            <a:endParaRPr lang="ru-RU" sz="2000" i="1" dirty="0"/>
          </a:p>
          <a:p>
            <a:endParaRPr lang="ru-RU" sz="2000" i="1" dirty="0" smtClean="0"/>
          </a:p>
          <a:p>
            <a:endParaRPr lang="ru-RU" sz="2000" i="1" dirty="0"/>
          </a:p>
          <a:p>
            <a:endParaRPr lang="ru-RU" sz="2000" i="1" dirty="0" smtClean="0"/>
          </a:p>
          <a:p>
            <a:endParaRPr lang="ru-RU" sz="2000" i="1" dirty="0"/>
          </a:p>
          <a:p>
            <a:endParaRPr lang="ru-RU" sz="2000" i="1" dirty="0" smtClean="0"/>
          </a:p>
          <a:p>
            <a:endParaRPr lang="ru-RU" sz="2000" i="1" dirty="0"/>
          </a:p>
          <a:p>
            <a:endParaRPr lang="ru-RU" sz="2000" i="1" dirty="0" smtClean="0"/>
          </a:p>
          <a:p>
            <a:r>
              <a:rPr lang="ru-RU" sz="1600" b="1" i="1" dirty="0" smtClean="0"/>
              <a:t>Пояснительная </a:t>
            </a:r>
            <a:r>
              <a:rPr lang="ru-RU" sz="1600" b="1" i="1" dirty="0"/>
              <a:t>записка к медиаресурсу</a:t>
            </a:r>
            <a:r>
              <a:rPr lang="ru-RU" sz="1400" i="1" dirty="0"/>
              <a:t>.</a:t>
            </a:r>
            <a:br>
              <a:rPr lang="ru-RU" sz="1400" i="1" dirty="0"/>
            </a:br>
            <a:r>
              <a:rPr lang="ru-RU" sz="1400" b="1" i="1" dirty="0"/>
              <a:t>Автор</a:t>
            </a:r>
            <a:r>
              <a:rPr lang="ru-RU" sz="1400" dirty="0"/>
              <a:t>: </a:t>
            </a:r>
            <a:r>
              <a:rPr lang="ru-RU" sz="1400" dirty="0" err="1"/>
              <a:t>Друковская</a:t>
            </a:r>
            <a:r>
              <a:rPr lang="ru-RU" sz="1400" dirty="0"/>
              <a:t> Нина Георгиевна.</a:t>
            </a:r>
            <a:br>
              <a:rPr lang="ru-RU" sz="1400" dirty="0"/>
            </a:br>
            <a:r>
              <a:rPr lang="ru-RU" sz="1400" b="1" i="1" dirty="0"/>
              <a:t>Место работы</a:t>
            </a:r>
            <a:r>
              <a:rPr lang="ru-RU" sz="1400" dirty="0"/>
              <a:t>: МКДОУ детский сад «Белочка» г. Кондрово.</a:t>
            </a:r>
            <a:br>
              <a:rPr lang="ru-RU" sz="1400" dirty="0"/>
            </a:br>
            <a:r>
              <a:rPr lang="ru-RU" sz="1400" b="1" i="1" dirty="0"/>
              <a:t>Должность</a:t>
            </a:r>
            <a:r>
              <a:rPr lang="ru-RU" sz="1400" dirty="0"/>
              <a:t>: учитель-логопед</a:t>
            </a:r>
            <a:br>
              <a:rPr lang="ru-RU" sz="1400" dirty="0"/>
            </a:br>
            <a:r>
              <a:rPr lang="ru-RU" sz="1400" b="1" i="1" dirty="0"/>
              <a:t>Вид ресурса</a:t>
            </a:r>
            <a:r>
              <a:rPr lang="ru-RU" sz="1400" dirty="0"/>
              <a:t>: презентация </a:t>
            </a:r>
            <a:r>
              <a:rPr lang="en-US" sz="1400" dirty="0"/>
              <a:t>PowerPoint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Название ресурса</a:t>
            </a:r>
            <a:r>
              <a:rPr lang="ru-RU" sz="1400" dirty="0"/>
              <a:t>: </a:t>
            </a:r>
            <a:r>
              <a:rPr lang="ru-RU" sz="1400" dirty="0" smtClean="0"/>
              <a:t>«В лес за грибами». </a:t>
            </a:r>
            <a:r>
              <a:rPr lang="ru-RU" sz="1400" dirty="0"/>
              <a:t>Дифференциация звуков </a:t>
            </a:r>
            <a:r>
              <a:rPr lang="en-US" sz="1400" dirty="0"/>
              <a:t>[</a:t>
            </a:r>
            <a:r>
              <a:rPr lang="ru-RU" sz="1400" dirty="0"/>
              <a:t>р</a:t>
            </a:r>
            <a:r>
              <a:rPr lang="en-US" sz="1400" dirty="0"/>
              <a:t>]</a:t>
            </a:r>
            <a:r>
              <a:rPr lang="ru-RU" sz="1400" dirty="0"/>
              <a:t>-</a:t>
            </a:r>
            <a:r>
              <a:rPr lang="en-US" sz="1400" dirty="0"/>
              <a:t>[</a:t>
            </a:r>
            <a:r>
              <a:rPr lang="ru-RU" sz="1400" dirty="0"/>
              <a:t>р</a:t>
            </a:r>
            <a:r>
              <a:rPr lang="en-US" sz="1400" dirty="0"/>
              <a:t>’]</a:t>
            </a:r>
            <a:r>
              <a:rPr lang="ru-RU" sz="1400" dirty="0"/>
              <a:t> в словах.</a:t>
            </a:r>
            <a:br>
              <a:rPr lang="ru-RU" sz="1400" dirty="0"/>
            </a:br>
            <a:r>
              <a:rPr lang="ru-RU" sz="1400" b="1" i="1" dirty="0"/>
              <a:t>Техническое оснащение</a:t>
            </a:r>
            <a:r>
              <a:rPr lang="ru-RU" sz="1400" dirty="0"/>
              <a:t>: компьютер или ноутбук для  воспитанника (индивидуальная работа); компьютер, мультимедиа - проектор и экран (групповая работа).</a:t>
            </a:r>
            <a:br>
              <a:rPr lang="ru-RU" sz="1400" dirty="0"/>
            </a:br>
            <a:r>
              <a:rPr lang="ru-RU" sz="1400" b="1" i="1" dirty="0"/>
              <a:t>Краткое описание ресурса</a:t>
            </a:r>
            <a:r>
              <a:rPr lang="ru-RU" sz="1400" dirty="0"/>
              <a:t>: ё</a:t>
            </a:r>
            <a:r>
              <a:rPr lang="ru-RU" sz="1400" dirty="0" smtClean="0"/>
              <a:t>жик Жора и белка Варя собирают грибы, ёжик собирает грибы </a:t>
            </a:r>
            <a:r>
              <a:rPr lang="ru-RU" sz="1400" dirty="0"/>
              <a:t>в названии которых есть звук </a:t>
            </a:r>
            <a:r>
              <a:rPr lang="en-US" sz="1400" dirty="0"/>
              <a:t>[</a:t>
            </a:r>
            <a:r>
              <a:rPr lang="ru-RU" sz="1400" dirty="0"/>
              <a:t>р</a:t>
            </a:r>
            <a:r>
              <a:rPr lang="en-US" sz="1400" dirty="0"/>
              <a:t>]</a:t>
            </a:r>
            <a:r>
              <a:rPr lang="ru-RU" sz="1400" dirty="0"/>
              <a:t>, а </a:t>
            </a:r>
            <a:r>
              <a:rPr lang="ru-RU" sz="1400" dirty="0" smtClean="0"/>
              <a:t>белка </a:t>
            </a:r>
            <a:r>
              <a:rPr lang="ru-RU" sz="1400" dirty="0"/>
              <a:t>собирает </a:t>
            </a:r>
            <a:r>
              <a:rPr lang="ru-RU" sz="1400" dirty="0" smtClean="0"/>
              <a:t>грибы </a:t>
            </a:r>
            <a:r>
              <a:rPr lang="ru-RU" sz="1400" dirty="0"/>
              <a:t>в названии которых есть звук </a:t>
            </a:r>
            <a:r>
              <a:rPr lang="en-US" sz="1400" dirty="0"/>
              <a:t>[</a:t>
            </a:r>
            <a:r>
              <a:rPr lang="ru-RU" sz="1400" dirty="0"/>
              <a:t>р</a:t>
            </a:r>
            <a:r>
              <a:rPr lang="en-US" sz="1400" dirty="0"/>
              <a:t>’].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b="1" i="1" dirty="0"/>
              <a:t>Цель и задачи ресурса</a:t>
            </a:r>
            <a:r>
              <a:rPr lang="ru-RU" sz="1400" dirty="0"/>
              <a:t>: закрепление дифференциации твердых и мягких </a:t>
            </a:r>
            <a:r>
              <a:rPr lang="ru-RU" sz="1400" dirty="0" smtClean="0"/>
              <a:t>согласных </a:t>
            </a:r>
            <a:r>
              <a:rPr lang="en-US" sz="1400" dirty="0" smtClean="0"/>
              <a:t>[</a:t>
            </a:r>
            <a:r>
              <a:rPr lang="ru-RU" sz="1400" dirty="0" smtClean="0"/>
              <a:t>р</a:t>
            </a:r>
            <a:r>
              <a:rPr lang="en-US" sz="1400" dirty="0" smtClean="0"/>
              <a:t>]-[</a:t>
            </a:r>
            <a:r>
              <a:rPr lang="ru-RU" sz="1400" dirty="0" smtClean="0"/>
              <a:t>р</a:t>
            </a:r>
            <a:r>
              <a:rPr lang="en-US" sz="1400" dirty="0" smtClean="0"/>
              <a:t>’]</a:t>
            </a:r>
            <a:r>
              <a:rPr lang="ru-RU" sz="1400" dirty="0" smtClean="0"/>
              <a:t> </a:t>
            </a:r>
            <a:r>
              <a:rPr lang="ru-RU" sz="1400" dirty="0"/>
              <a:t>в словах, развитие произвольного внимания, закрепление знаний </a:t>
            </a:r>
            <a:r>
              <a:rPr lang="ru-RU" sz="1400" dirty="0" smtClean="0"/>
              <a:t>о</a:t>
            </a:r>
            <a:r>
              <a:rPr lang="en-US" sz="1400" dirty="0" smtClean="0"/>
              <a:t> </a:t>
            </a:r>
            <a:r>
              <a:rPr lang="ru-RU" sz="1400" dirty="0" smtClean="0"/>
              <a:t>грибах</a:t>
            </a:r>
            <a:r>
              <a:rPr lang="ru-RU" sz="1400" dirty="0"/>
              <a:t>. </a:t>
            </a:r>
            <a:br>
              <a:rPr lang="ru-RU" sz="1400" dirty="0"/>
            </a:br>
            <a:r>
              <a:rPr lang="ru-RU" sz="1400" b="1" i="1" dirty="0"/>
              <a:t>Актуальность и значимость ресурса</a:t>
            </a:r>
            <a:r>
              <a:rPr lang="ru-RU" sz="1400" i="1" dirty="0"/>
              <a:t>: </a:t>
            </a:r>
            <a:r>
              <a:rPr lang="ru-RU" sz="1400" dirty="0"/>
              <a:t>возможно использование дошкольными логопедами при коррекции недоразвития фонематического восприятия у детей воспитателями при изучении темы </a:t>
            </a:r>
            <a:r>
              <a:rPr lang="ru-RU" sz="1400" dirty="0" smtClean="0"/>
              <a:t>«Грибы»,</a:t>
            </a:r>
            <a:r>
              <a:rPr lang="ru-RU" sz="1400" dirty="0"/>
              <a:t> родителями для автоматизации навыков.</a:t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sz="1400" b="1" i="1" dirty="0"/>
              <a:t>Практическое применение</a:t>
            </a:r>
            <a:r>
              <a:rPr lang="ru-RU" sz="1400" dirty="0"/>
              <a:t>: индивидуальная и групповая работа на логопедических занятиях, самостоятельное выполнение дошкольниками вместе с родителями в виде домашнего задания.</a:t>
            </a:r>
            <a:br>
              <a:rPr lang="ru-RU" sz="1400" dirty="0"/>
            </a:br>
            <a:r>
              <a:rPr lang="ru-RU" sz="1400" b="1" i="1" dirty="0"/>
              <a:t>Методика работы</a:t>
            </a:r>
            <a:r>
              <a:rPr lang="ru-RU" sz="1400" i="1" dirty="0"/>
              <a:t>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1. Индивидуальная работа. Ребёнок работает за компьютером, контроль правильности выполнения заданий осуществляется   взрослым.</a:t>
            </a:r>
            <a:br>
              <a:rPr lang="ru-RU" sz="1400" dirty="0"/>
            </a:br>
            <a:r>
              <a:rPr lang="ru-RU" sz="1400" dirty="0"/>
              <a:t>2. Групповая работа (с использованием компьютера, проектора и экрана): дети по очереди выходят к компьютеру, выполняют задание для 1-2 слов, остальные комментируют правильность выполнения, при необходимости исправляют ошибки.</a:t>
            </a:r>
            <a:br>
              <a:rPr lang="ru-RU" sz="1400" dirty="0"/>
            </a:br>
            <a:r>
              <a:rPr lang="ru-RU" sz="1400" b="1" i="1" dirty="0"/>
              <a:t>Иллюстрации (ресурсы интернета).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767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234</TotalTime>
  <Words>82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Дифференциация звуков [р]-[р’]в словах.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2014-02-20T15:18:43Z</dcterms:created>
  <dcterms:modified xsi:type="dcterms:W3CDTF">2014-02-28T16:17:29Z</dcterms:modified>
</cp:coreProperties>
</file>