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19200"/>
            <a:ext cx="7349440" cy="1705744"/>
          </a:xfrm>
        </p:spPr>
        <p:txBody>
          <a:bodyPr>
            <a:normAutofit fontScale="90000"/>
          </a:bodyPr>
          <a:lstStyle/>
          <a:p>
            <a:r>
              <a:rPr lang="ru-RU" dirty="0"/>
              <a:t>Дифференциация звуков </a:t>
            </a:r>
            <a:r>
              <a:rPr lang="en-US" dirty="0"/>
              <a:t>[</a:t>
            </a:r>
            <a:r>
              <a:rPr lang="ru-RU" dirty="0"/>
              <a:t>р</a:t>
            </a:r>
            <a:r>
              <a:rPr lang="en-US" dirty="0"/>
              <a:t>]-[</a:t>
            </a:r>
            <a:r>
              <a:rPr lang="ru-RU" dirty="0"/>
              <a:t>р</a:t>
            </a:r>
            <a:r>
              <a:rPr lang="en-US" dirty="0"/>
              <a:t>’]</a:t>
            </a:r>
            <a:r>
              <a:rPr lang="ru-RU" dirty="0"/>
              <a:t>в </a:t>
            </a:r>
            <a:r>
              <a:rPr lang="ru-RU" dirty="0" smtClean="0"/>
              <a:t>слогах.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429000"/>
            <a:ext cx="5688632" cy="187220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Автор: учитель-логопед</a:t>
            </a:r>
          </a:p>
          <a:p>
            <a:pPr algn="ctr"/>
            <a:r>
              <a:rPr lang="ru-RU" sz="2400" dirty="0" err="1"/>
              <a:t>Друковская</a:t>
            </a:r>
            <a:r>
              <a:rPr lang="ru-RU" sz="2400" dirty="0"/>
              <a:t> Н.Г.</a:t>
            </a:r>
          </a:p>
          <a:p>
            <a:pPr algn="ctr"/>
            <a:r>
              <a:rPr lang="ru-RU" sz="2400" dirty="0"/>
              <a:t>МКДОУ детский сад «Белочка».</a:t>
            </a:r>
          </a:p>
          <a:p>
            <a:pPr algn="ctr"/>
            <a:r>
              <a:rPr lang="ru-RU" sz="2400" dirty="0"/>
              <a:t>г. Кондрово.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6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1628800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Игра «Снежки» 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Учить дифференциации звуков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’]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слогах.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5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Снеговики слепили снежки. Снежки со звуком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i="1" dirty="0"/>
              <a:t>р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лепил снеговик в синей шляпе, а снежки со звуком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i="1" dirty="0"/>
              <a:t>р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’]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снеговик в зеленой шляпе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Догадайся кто какие снежки слепил.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1" y="1564149"/>
            <a:ext cx="2448272" cy="28822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1471046"/>
            <a:ext cx="2520280" cy="2988941"/>
          </a:xfrm>
        </p:spPr>
      </p:pic>
      <p:sp>
        <p:nvSpPr>
          <p:cNvPr id="9" name="Блок-схема: узел 8"/>
          <p:cNvSpPr/>
          <p:nvPr/>
        </p:nvSpPr>
        <p:spPr>
          <a:xfrm>
            <a:off x="1559093" y="5684349"/>
            <a:ext cx="1123808" cy="91810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679364" y="5748880"/>
            <a:ext cx="1060987" cy="93610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7740352" y="5519554"/>
            <a:ext cx="1296143" cy="115212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РЮ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427984" y="5582990"/>
            <a:ext cx="1201615" cy="108012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5508104" y="5712876"/>
            <a:ext cx="1171261" cy="100811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467544" y="5632212"/>
            <a:ext cx="1091549" cy="92681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2555776" y="5841476"/>
            <a:ext cx="1044565" cy="82809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</a:t>
            </a:r>
            <a:r>
              <a:rPr lang="ru-RU" sz="3200" b="1" dirty="0" smtClean="0">
                <a:solidFill>
                  <a:schemeClr val="bg1"/>
                </a:solidFill>
              </a:rPr>
              <a:t>Ё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419872" y="5848511"/>
            <a:ext cx="1129607" cy="8640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РУ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верх 2"/>
          <p:cNvSpPr/>
          <p:nvPr/>
        </p:nvSpPr>
        <p:spPr>
          <a:xfrm>
            <a:off x="1009223" y="4459987"/>
            <a:ext cx="468052" cy="108244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19"/>
          <p:cNvSpPr/>
          <p:nvPr/>
        </p:nvSpPr>
        <p:spPr>
          <a:xfrm>
            <a:off x="3851920" y="4459987"/>
            <a:ext cx="2827445" cy="1288893"/>
          </a:xfrm>
          <a:prstGeom prst="bentArrow">
            <a:avLst>
              <a:gd name="adj1" fmla="val 18134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вверх 23"/>
          <p:cNvSpPr/>
          <p:nvPr/>
        </p:nvSpPr>
        <p:spPr>
          <a:xfrm rot="16200000">
            <a:off x="1531148" y="4021580"/>
            <a:ext cx="2463896" cy="990704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 rot="16200000">
            <a:off x="2037341" y="2291252"/>
            <a:ext cx="3602720" cy="2853882"/>
          </a:xfrm>
          <a:prstGeom prst="bentUpArrow">
            <a:avLst>
              <a:gd name="adj1" fmla="val 9826"/>
              <a:gd name="adj2" fmla="val 8287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27"/>
          <p:cNvSpPr/>
          <p:nvPr/>
        </p:nvSpPr>
        <p:spPr>
          <a:xfrm>
            <a:off x="6012160" y="2564904"/>
            <a:ext cx="792088" cy="2977525"/>
          </a:xfrm>
          <a:prstGeom prst="ben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 углом вверх 30"/>
          <p:cNvSpPr/>
          <p:nvPr/>
        </p:nvSpPr>
        <p:spPr>
          <a:xfrm rot="12407751">
            <a:off x="1825593" y="3656478"/>
            <a:ext cx="6762099" cy="1010434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6876223" y="4475462"/>
            <a:ext cx="493797" cy="1208887"/>
          </a:xfrm>
          <a:prstGeom prst="upArrow">
            <a:avLst>
              <a:gd name="adj1" fmla="val 38053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углом 3"/>
          <p:cNvSpPr/>
          <p:nvPr/>
        </p:nvSpPr>
        <p:spPr>
          <a:xfrm>
            <a:off x="1990584" y="4077071"/>
            <a:ext cx="4176464" cy="1442481"/>
          </a:xfrm>
          <a:prstGeom prst="bentArrow">
            <a:avLst>
              <a:gd name="adj1" fmla="val 16582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4" grpId="0" animBg="1"/>
      <p:bldP spid="27" grpId="0" animBg="1"/>
      <p:bldP spid="28" grpId="0" animBg="1"/>
      <p:bldP spid="31" grpId="0" animBg="1"/>
      <p:bldP spid="2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908720"/>
            <a:ext cx="4680520" cy="1224136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ru-RU" b="1" dirty="0" smtClean="0"/>
              <a:t>МОЛОДЕЦ!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236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i="1" dirty="0">
                <a:solidFill>
                  <a:schemeClr val="tx1"/>
                </a:solidFill>
              </a:rPr>
              <a:t>Пояснительная записка к медиаресурсу.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Автор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b="0" dirty="0" err="1">
                <a:solidFill>
                  <a:schemeClr val="tx1"/>
                </a:solidFill>
              </a:rPr>
              <a:t>Друковская</a:t>
            </a:r>
            <a:r>
              <a:rPr lang="ru-RU" sz="1800" b="0" dirty="0">
                <a:solidFill>
                  <a:schemeClr val="tx1"/>
                </a:solidFill>
              </a:rPr>
              <a:t> Нина Георгиевна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Место работы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b="0" dirty="0">
                <a:solidFill>
                  <a:schemeClr val="tx1"/>
                </a:solidFill>
              </a:rPr>
              <a:t>МКДОУ детский сад «Белочка» г. Кондрово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Должность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b="0" dirty="0">
                <a:solidFill>
                  <a:schemeClr val="tx1"/>
                </a:solidFill>
              </a:rPr>
              <a:t>учитель-логопед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Вид ресурса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b="0" dirty="0">
                <a:solidFill>
                  <a:schemeClr val="tx1"/>
                </a:solidFill>
              </a:rPr>
              <a:t>презентация </a:t>
            </a:r>
            <a:r>
              <a:rPr lang="en-US" sz="1800" b="0" dirty="0">
                <a:solidFill>
                  <a:schemeClr val="tx1"/>
                </a:solidFill>
              </a:rPr>
              <a:t>PowerPoint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Название ресурса</a:t>
            </a:r>
            <a:r>
              <a:rPr lang="ru-RU" sz="1800" b="1" dirty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«Снежки». </a:t>
            </a:r>
            <a:r>
              <a:rPr lang="ru-RU" sz="1800" b="0" dirty="0">
                <a:solidFill>
                  <a:schemeClr val="tx1"/>
                </a:solidFill>
              </a:rPr>
              <a:t>Дифференциация звуков </a:t>
            </a:r>
            <a:r>
              <a:rPr lang="en-US" sz="1800" b="0" dirty="0">
                <a:solidFill>
                  <a:schemeClr val="tx1"/>
                </a:solidFill>
              </a:rPr>
              <a:t>[</a:t>
            </a:r>
            <a:r>
              <a:rPr lang="ru-RU" sz="1800" b="0" dirty="0">
                <a:solidFill>
                  <a:schemeClr val="tx1"/>
                </a:solidFill>
              </a:rPr>
              <a:t>р</a:t>
            </a:r>
            <a:r>
              <a:rPr lang="en-US" sz="1800" b="0" dirty="0">
                <a:solidFill>
                  <a:schemeClr val="tx1"/>
                </a:solidFill>
              </a:rPr>
              <a:t>]</a:t>
            </a:r>
            <a:r>
              <a:rPr lang="ru-RU" sz="1800" b="0" dirty="0">
                <a:solidFill>
                  <a:schemeClr val="tx1"/>
                </a:solidFill>
              </a:rPr>
              <a:t>-</a:t>
            </a:r>
            <a:r>
              <a:rPr lang="en-US" sz="1800" b="0" dirty="0">
                <a:solidFill>
                  <a:schemeClr val="tx1"/>
                </a:solidFill>
              </a:rPr>
              <a:t>[</a:t>
            </a:r>
            <a:r>
              <a:rPr lang="ru-RU" sz="1800" b="0" dirty="0">
                <a:solidFill>
                  <a:schemeClr val="tx1"/>
                </a:solidFill>
              </a:rPr>
              <a:t>р</a:t>
            </a:r>
            <a:r>
              <a:rPr lang="en-US" sz="1800" b="0" dirty="0">
                <a:solidFill>
                  <a:schemeClr val="tx1"/>
                </a:solidFill>
              </a:rPr>
              <a:t>’]</a:t>
            </a:r>
            <a:r>
              <a:rPr lang="ru-RU" sz="1800" b="0" dirty="0">
                <a:solidFill>
                  <a:schemeClr val="tx1"/>
                </a:solidFill>
              </a:rPr>
              <a:t> в </a:t>
            </a:r>
            <a:r>
              <a:rPr lang="ru-RU" sz="1800" b="0" dirty="0" smtClean="0">
                <a:solidFill>
                  <a:schemeClr val="tx1"/>
                </a:solidFill>
              </a:rPr>
              <a:t>слогах.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Техническое оснащение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b="0" dirty="0">
                <a:solidFill>
                  <a:schemeClr val="tx1"/>
                </a:solidFill>
              </a:rPr>
              <a:t>компьютер или ноутбук для  воспитанника (индивидуальная работа); компьютер, мультимедиа - проектор и экран (групповая работа).</a:t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Краткое описание ресурса</a:t>
            </a:r>
            <a:r>
              <a:rPr lang="ru-RU" sz="1800" b="1" i="1" dirty="0" smtClean="0">
                <a:solidFill>
                  <a:schemeClr val="tx1"/>
                </a:solidFill>
              </a:rPr>
              <a:t>:</a:t>
            </a:r>
            <a:r>
              <a:rPr lang="ru-RU" sz="1800" i="1" dirty="0"/>
              <a:t> </a:t>
            </a:r>
            <a:r>
              <a:rPr lang="ru-RU" sz="1800" dirty="0"/>
              <a:t>Снеговики слепили снежки. Снежки со </a:t>
            </a:r>
            <a:r>
              <a:rPr lang="ru-RU" sz="1800" dirty="0" smtClean="0"/>
              <a:t>звуком </a:t>
            </a:r>
            <a:r>
              <a:rPr lang="en-US" sz="1800" dirty="0" smtClean="0"/>
              <a:t>[</a:t>
            </a:r>
            <a:r>
              <a:rPr lang="ru-RU" sz="1800" dirty="0"/>
              <a:t>р</a:t>
            </a:r>
            <a:r>
              <a:rPr lang="en-US" sz="1800" dirty="0"/>
              <a:t>]</a:t>
            </a:r>
            <a:r>
              <a:rPr lang="ru-RU" sz="1800" dirty="0"/>
              <a:t> лепил снеговик в синей шляпе, а снежки со звуком </a:t>
            </a:r>
            <a:r>
              <a:rPr lang="en-US" sz="1800" dirty="0"/>
              <a:t>[</a:t>
            </a:r>
            <a:r>
              <a:rPr lang="ru-RU" sz="1800" dirty="0"/>
              <a:t>р</a:t>
            </a:r>
            <a:r>
              <a:rPr lang="en-US" sz="1800" dirty="0"/>
              <a:t>’] </a:t>
            </a:r>
            <a:r>
              <a:rPr lang="ru-RU" sz="1800" dirty="0"/>
              <a:t>снеговик в зеленой шляпе. Догадайся кто какие снежки слепил</a:t>
            </a:r>
            <a:r>
              <a:rPr lang="ru-RU" sz="1800" i="1" dirty="0"/>
              <a:t>.</a:t>
            </a:r>
            <a:r>
              <a:rPr lang="ru-RU" sz="1800" b="0" dirty="0">
                <a:solidFill>
                  <a:schemeClr val="tx1"/>
                </a:solidFill>
              </a:rPr>
              <a:t/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Цель и задачи ресурса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b="0" dirty="0">
                <a:solidFill>
                  <a:schemeClr val="tx1"/>
                </a:solidFill>
              </a:rPr>
              <a:t>закрепление дифференциации твердых и мягких согласных </a:t>
            </a:r>
            <a:r>
              <a:rPr lang="en-US" sz="1800" b="0" dirty="0">
                <a:solidFill>
                  <a:schemeClr val="tx1"/>
                </a:solidFill>
              </a:rPr>
              <a:t>[</a:t>
            </a:r>
            <a:r>
              <a:rPr lang="ru-RU" sz="1800" b="0" dirty="0">
                <a:solidFill>
                  <a:schemeClr val="tx1"/>
                </a:solidFill>
              </a:rPr>
              <a:t>р</a:t>
            </a:r>
            <a:r>
              <a:rPr lang="en-US" sz="1800" b="0" dirty="0">
                <a:solidFill>
                  <a:schemeClr val="tx1"/>
                </a:solidFill>
              </a:rPr>
              <a:t>]-[</a:t>
            </a:r>
            <a:r>
              <a:rPr lang="ru-RU" sz="1800" b="0" dirty="0">
                <a:solidFill>
                  <a:schemeClr val="tx1"/>
                </a:solidFill>
              </a:rPr>
              <a:t>р</a:t>
            </a:r>
            <a:r>
              <a:rPr lang="en-US" sz="1800" b="0" dirty="0">
                <a:solidFill>
                  <a:schemeClr val="tx1"/>
                </a:solidFill>
              </a:rPr>
              <a:t>’]</a:t>
            </a:r>
            <a:r>
              <a:rPr lang="ru-RU" sz="1800" b="0" dirty="0">
                <a:solidFill>
                  <a:schemeClr val="tx1"/>
                </a:solidFill>
              </a:rPr>
              <a:t>в  </a:t>
            </a:r>
            <a:r>
              <a:rPr lang="ru-RU" sz="1800" b="0" dirty="0" smtClean="0">
                <a:solidFill>
                  <a:schemeClr val="tx1"/>
                </a:solidFill>
              </a:rPr>
              <a:t>слогах, </a:t>
            </a:r>
            <a:r>
              <a:rPr lang="ru-RU" sz="1800" b="0" dirty="0">
                <a:solidFill>
                  <a:schemeClr val="tx1"/>
                </a:solidFill>
              </a:rPr>
              <a:t>развитие произвольного внимания. 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Актуальность и значимость ресурса</a:t>
            </a:r>
            <a:r>
              <a:rPr lang="ru-RU" sz="1800" i="1" dirty="0">
                <a:solidFill>
                  <a:schemeClr val="tx1"/>
                </a:solidFill>
              </a:rPr>
              <a:t>: </a:t>
            </a:r>
            <a:r>
              <a:rPr lang="ru-RU" sz="1800" b="0" dirty="0">
                <a:solidFill>
                  <a:schemeClr val="tx1"/>
                </a:solidFill>
              </a:rPr>
              <a:t>возможно использование дошкольными логопедами при коррекции недоразвития фонематического восприятия у </a:t>
            </a:r>
            <a:r>
              <a:rPr lang="ru-RU" sz="1800" b="0" dirty="0" smtClean="0">
                <a:solidFill>
                  <a:schemeClr val="tx1"/>
                </a:solidFill>
              </a:rPr>
              <a:t>детей</a:t>
            </a:r>
            <a:r>
              <a:rPr lang="ru-RU" sz="1800" b="0" smtClean="0">
                <a:solidFill>
                  <a:schemeClr val="tx1"/>
                </a:solidFill>
              </a:rPr>
              <a:t>, родителями </a:t>
            </a:r>
            <a:r>
              <a:rPr lang="ru-RU" sz="1800" b="0" dirty="0">
                <a:solidFill>
                  <a:schemeClr val="tx1"/>
                </a:solidFill>
              </a:rPr>
              <a:t>для автоматизации навыков.</a:t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b="1" i="1" dirty="0">
                <a:solidFill>
                  <a:schemeClr val="tx1"/>
                </a:solidFill>
              </a:rPr>
              <a:t>Практическое применение</a:t>
            </a:r>
            <a:r>
              <a:rPr lang="ru-RU" sz="1800" b="0" dirty="0">
                <a:solidFill>
                  <a:schemeClr val="tx1"/>
                </a:solidFill>
              </a:rPr>
              <a:t>: индивидуальная и групповая работа на логопедических занятиях, самостоятельное выполнение дошкольниками вместе с родителями в виде домашнего задания.</a:t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Методика работы</a:t>
            </a:r>
            <a:r>
              <a:rPr lang="ru-RU" sz="1800" i="1" dirty="0">
                <a:solidFill>
                  <a:schemeClr val="tx1"/>
                </a:solidFill>
              </a:rPr>
              <a:t>: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</a:rPr>
              <a:t> 1. Индивидуальная работа. Ребёнок работает за компьютером, контроль правильности выполнения заданий осуществляется   взрослым.</a:t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0" dirty="0">
                <a:solidFill>
                  <a:schemeClr val="tx1"/>
                </a:solidFill>
              </a:rPr>
              <a:t>2. Групповая работа (с использованием компьютера, проектора и экрана): дети по очереди выходят к компьютеру, выполняют задание для 1-2 слов, остальные комментируют правильность выполнения, при необходимости исправляют ошибки.</a:t>
            </a:r>
            <a:br>
              <a:rPr lang="ru-RU" sz="1800" b="0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Иллюстрации (ресурсы интернета</a:t>
            </a:r>
            <a:r>
              <a:rPr lang="ru-RU" sz="1800" i="1" dirty="0">
                <a:solidFill>
                  <a:schemeClr val="tx1"/>
                </a:solidFill>
              </a:rPr>
              <a:t>).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84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259</TotalTime>
  <Words>90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Дифференциация звуков [р]-[р’]в слогах.</vt:lpstr>
      <vt:lpstr>Презентация PowerPoint</vt:lpstr>
      <vt:lpstr>Снеговики слепили снежки. Снежки со звуком[р] лепил снеговик в синей шляпе, а снежки со звуком [р’] снеговик в зеленой шляпе. Догадайся кто какие снежки слепил. </vt:lpstr>
      <vt:lpstr>Презентация PowerPoint</vt:lpstr>
      <vt:lpstr> Пояснительная записка к медиаресурсу. Автор: Друковская Нина Георгиевна. Место работы: МКДОУ детский сад «Белочка» г. Кондрово. Должность: учитель-логопед Вид ресурса: презентация PowerPoint Название ресурса: «Снежки». Дифференциация звуков [р]-[р’] в слогах. Техническое оснащение: компьютер или ноутбук для  воспитанника (индивидуальная работа); компьютер, мультимедиа - проектор и экран (групповая работа). Краткое описание ресурса: Снеговики слепили снежки. Снежки со звуком [р] лепил снеговик в синей шляпе, а снежки со звуком [р’] снеговик в зеленой шляпе. Догадайся кто какие снежки слепил. Цель и задачи ресурса: закрепление дифференциации твердых и мягких согласных [р]-[р’]в  слогах, развитие произвольного внимания.  Актуальность и значимость ресурса: возможно использование дошкольными логопедами при коррекции недоразвития фонематического восприятия у детей, родителями для автоматизации навыков.  Практическое применение: индивидуальная и групповая работа на логопедических занятиях, самостоятельное выполнение дошкольниками вместе с родителями в виде домашнего задания. Методика работы:  1. Индивидуальная работа. Ребёнок работает за компьютером, контроль правильности выполнения заданий осуществляется   взрослым. 2. Групповая работа (с использованием компьютера, проектора и экрана): дети по очереди выходят к компьютеру, выполняют задание для 1-2 слов, остальные комментируют правильность выполнения, при необходимости исправляют ошибки. Иллюстрации (ресурсы интернета).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2014-02-19T17:13:41Z</dcterms:created>
  <dcterms:modified xsi:type="dcterms:W3CDTF">2014-02-28T16:30:48Z</dcterms:modified>
</cp:coreProperties>
</file>