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72" r:id="rId5"/>
    <p:sldId id="275" r:id="rId6"/>
    <p:sldId id="260" r:id="rId7"/>
    <p:sldId id="263" r:id="rId8"/>
    <p:sldId id="264" r:id="rId9"/>
    <p:sldId id="266" r:id="rId10"/>
    <p:sldId id="265" r:id="rId11"/>
    <p:sldId id="267" r:id="rId12"/>
    <p:sldId id="269" r:id="rId13"/>
    <p:sldId id="273" r:id="rId14"/>
    <p:sldId id="268" r:id="rId15"/>
    <p:sldId id="261" r:id="rId16"/>
    <p:sldId id="270" r:id="rId17"/>
    <p:sldId id="27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9F4B1-FBF7-4FFA-9B0C-0931E252C10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FCB40-8442-4407-B54A-2E8C1399F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24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6A9DC-BA54-4EAE-A7AC-A546F82FEF6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A3288-B087-4F2C-BC86-4E721781C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8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55617" y="1268760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Г.С.Батеньков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государственный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политический деятель России 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первой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половины XIX века</a:t>
            </a: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960"/>
            <a:ext cx="443665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C:\Users\Алексей\Downloads\батеньков\27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8" y="2109592"/>
            <a:ext cx="3022938" cy="3680872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0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4597" y="404664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«Статистические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данные»: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/>
              <a:t>1. о казенных запасных магазинах; </a:t>
            </a:r>
          </a:p>
          <a:p>
            <a:r>
              <a:rPr lang="ru-RU" sz="2000" dirty="0"/>
              <a:t>2. распоряжения по хлебным судам; </a:t>
            </a:r>
          </a:p>
          <a:p>
            <a:r>
              <a:rPr lang="ru-RU" sz="2000" dirty="0"/>
              <a:t>3. о промене скота; </a:t>
            </a:r>
          </a:p>
          <a:p>
            <a:r>
              <a:rPr lang="ru-RU" sz="2000" dirty="0"/>
              <a:t>4. о городских доходах с 1814 по 1820 год; </a:t>
            </a:r>
          </a:p>
          <a:p>
            <a:r>
              <a:rPr lang="ru-RU" sz="2000" dirty="0"/>
              <a:t>5. сведения о населении;  </a:t>
            </a:r>
          </a:p>
          <a:p>
            <a:r>
              <a:rPr lang="ru-RU" sz="2000" dirty="0"/>
              <a:t>6. о состоянии городских и острожных больниц; </a:t>
            </a:r>
          </a:p>
          <a:p>
            <a:r>
              <a:rPr lang="ru-RU" sz="2000" dirty="0"/>
              <a:t>7. о ценах на съестные припасы за десять лет; </a:t>
            </a:r>
          </a:p>
          <a:p>
            <a:r>
              <a:rPr lang="ru-RU" sz="2000" dirty="0"/>
              <a:t>8. о состоянии воспитательных домов; </a:t>
            </a:r>
          </a:p>
          <a:p>
            <a:r>
              <a:rPr lang="ru-RU" sz="2000" dirty="0"/>
              <a:t>9. о волостных повинностях за 1820 год; </a:t>
            </a:r>
          </a:p>
          <a:p>
            <a:r>
              <a:rPr lang="ru-RU" sz="2000" dirty="0"/>
              <a:t>10. о перевозах; </a:t>
            </a:r>
          </a:p>
          <a:p>
            <a:r>
              <a:rPr lang="ru-RU" sz="2000" dirty="0"/>
              <a:t>11. о состоянии городов и полиций за 1819 год; </a:t>
            </a:r>
          </a:p>
          <a:p>
            <a:r>
              <a:rPr lang="ru-RU" sz="2000" dirty="0"/>
              <a:t>12. о почтовых дорогах, числе станций и лошадей там; </a:t>
            </a:r>
          </a:p>
          <a:p>
            <a:r>
              <a:rPr lang="ru-RU" sz="2000" dirty="0"/>
              <a:t>13. о поступивших в Сибирь рекрутах; </a:t>
            </a:r>
          </a:p>
          <a:p>
            <a:r>
              <a:rPr lang="ru-RU" sz="2000" dirty="0"/>
              <a:t>14. о состоянии урожая; </a:t>
            </a:r>
          </a:p>
          <a:p>
            <a:r>
              <a:rPr lang="ru-RU" sz="2000" dirty="0"/>
              <a:t>15. о состоянии земледелия за десять лет; </a:t>
            </a:r>
          </a:p>
          <a:p>
            <a:r>
              <a:rPr lang="ru-RU" sz="2000" dirty="0"/>
              <a:t>16. о сумах Приказов за 1820 год; </a:t>
            </a:r>
          </a:p>
          <a:p>
            <a:r>
              <a:rPr lang="ru-RU" sz="2000" dirty="0"/>
              <a:t>17. о запасных магазинах Иркутска, Туруханска, Тобольска; </a:t>
            </a:r>
          </a:p>
          <a:p>
            <a:r>
              <a:rPr lang="ru-RU" sz="2000" dirty="0"/>
              <a:t>18. о числе уголовных дел за десять лет». </a:t>
            </a:r>
          </a:p>
        </p:txBody>
      </p:sp>
    </p:spTree>
    <p:extLst>
      <p:ext uri="{BB962C8B-B14F-4D97-AF65-F5344CB8AC3E}">
        <p14:creationId xmlns:p14="http://schemas.microsoft.com/office/powerpoint/2010/main" val="25134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«Сибирское учреждение»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93" y="1124744"/>
            <a:ext cx="6935498" cy="5467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5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278" y="1700808"/>
            <a:ext cx="8229600" cy="1219200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II.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ПОЛИТИЧЕСКАЯ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ГОСУДАРСТВЕННАЯ ДЕЯТЕЛЬНОСТЬ Г.С.БАТЕНЬКОВА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1846-1863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564904"/>
            <a:ext cx="8892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§ </a:t>
            </a:r>
            <a:r>
              <a:rPr lang="ru-RU" sz="2800" dirty="0"/>
              <a:t>1. Г.С.Батеньков и Северное </a:t>
            </a:r>
            <a:r>
              <a:rPr lang="ru-RU" sz="2800" dirty="0" smtClean="0"/>
              <a:t>общество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§ </a:t>
            </a:r>
            <a:r>
              <a:rPr lang="ru-RU" sz="2800" dirty="0"/>
              <a:t>2. Деятельность Г.С.Батенькова в Сибири 1846-1856 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§ </a:t>
            </a:r>
            <a:r>
              <a:rPr lang="ru-RU" sz="2800" dirty="0"/>
              <a:t>3. Политические взгляды Г.С. Батенькова в последний период </a:t>
            </a:r>
            <a:r>
              <a:rPr lang="ru-RU" sz="2800" dirty="0" smtClean="0"/>
              <a:t>жизни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58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«Северное общество»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48731"/>
            <a:ext cx="6840760" cy="4641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5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7572"/>
            <a:ext cx="3765855" cy="2598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4667250" cy="2800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126937" cy="2851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349060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Петропавловская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крепость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7500" y="4653136"/>
            <a:ext cx="32529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аземат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№9 секретного дома Алексеевского равелина</a:t>
            </a:r>
          </a:p>
        </p:txBody>
      </p:sp>
    </p:spTree>
    <p:extLst>
      <p:ext uri="{BB962C8B-B14F-4D97-AF65-F5344CB8AC3E}">
        <p14:creationId xmlns:p14="http://schemas.microsoft.com/office/powerpoint/2010/main" val="25778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2887" y="1340768"/>
            <a:ext cx="2844034" cy="274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 </a:t>
            </a:r>
            <a:endParaRPr kumimoji="0" lang="ru-RU" altLang="ru-RU" sz="19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Times New Roman" panose="02020603050405020304" pitchFamily="18" charset="0"/>
              </a:rPr>
              <a:t>Здание «Благородного собрания» в Красноярске построено в 1854-58гг. по проекту сибиряка-декабриста Гавриила Степановича Батенькова  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Алексей\Downloads\батеньков\костел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80" y="250421"/>
            <a:ext cx="2646105" cy="1927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3199"/>
            <a:ext cx="2447990" cy="1835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6" y="284660"/>
            <a:ext cx="2555329" cy="1859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7595" y="2183857"/>
            <a:ext cx="2934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Здание по улице Магистральной г. Томска (сейчас улица Розы Люксембург №1, здание института физических методов лечения)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1368" y="2143727"/>
            <a:ext cx="2303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Костел св. Розалии в Томске. План колокольни разработан </a:t>
            </a:r>
            <a:r>
              <a:rPr lang="ru-RU" dirty="0" err="1" smtClean="0"/>
              <a:t>Г.С.Батеньковым</a:t>
            </a:r>
            <a:r>
              <a:rPr lang="ru-RU" dirty="0" smtClean="0"/>
              <a:t> 12.06.1956г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4" y="3938183"/>
            <a:ext cx="2699345" cy="2071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6" y="4581128"/>
            <a:ext cx="2952750" cy="133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94" y="4362053"/>
            <a:ext cx="2962275" cy="1552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55223" y="600993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Загородная </a:t>
            </a:r>
            <a:r>
              <a:rPr lang="ru-RU" dirty="0"/>
              <a:t>дача для купца Степана </a:t>
            </a:r>
            <a:r>
              <a:rPr lang="ru-RU" dirty="0" err="1"/>
              <a:t>Сосулина</a:t>
            </a:r>
            <a:r>
              <a:rPr lang="ru-RU" dirty="0"/>
              <a:t> - «Степановка»</a:t>
            </a:r>
          </a:p>
        </p:txBody>
      </p:sp>
    </p:spTree>
    <p:extLst>
      <p:ext uri="{BB962C8B-B14F-4D97-AF65-F5344CB8AC3E}">
        <p14:creationId xmlns:p14="http://schemas.microsoft.com/office/powerpoint/2010/main" val="31880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28" y="332656"/>
            <a:ext cx="8229600" cy="4682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Исследовательская деятельность: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184" y="692696"/>
            <a:ext cx="8748464" cy="586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1. «Проспект </a:t>
            </a:r>
            <a:r>
              <a:rPr lang="ru-RU" dirty="0"/>
              <a:t>на устройство сибирской золотопромышленности» (</a:t>
            </a:r>
            <a:r>
              <a:rPr lang="ru-RU" dirty="0" smtClean="0"/>
              <a:t>1846-1856);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ru-RU" dirty="0" smtClean="0"/>
              <a:t>«</a:t>
            </a:r>
            <a:r>
              <a:rPr lang="ru-RU" dirty="0"/>
              <a:t>Аналитический взгляд на золотопромышленность в Сибири» (1846- </a:t>
            </a:r>
            <a:r>
              <a:rPr lang="ru-RU" dirty="0" smtClean="0"/>
              <a:t>1856); 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ru-RU" dirty="0" smtClean="0"/>
              <a:t>«О </a:t>
            </a:r>
            <a:r>
              <a:rPr lang="ru-RU" dirty="0"/>
              <a:t>корпорации золотопромышленников» (</a:t>
            </a:r>
            <a:r>
              <a:rPr lang="ru-RU" dirty="0" smtClean="0"/>
              <a:t>1846-1863); 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ru-RU" dirty="0" smtClean="0"/>
              <a:t>«</a:t>
            </a:r>
            <a:r>
              <a:rPr lang="ru-RU" dirty="0"/>
              <a:t>О коммерческом предприятии Горохова» (</a:t>
            </a:r>
            <a:r>
              <a:rPr lang="ru-RU" dirty="0" smtClean="0"/>
              <a:t>1846); 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ru-RU" dirty="0" smtClean="0"/>
              <a:t>10 </a:t>
            </a:r>
            <a:r>
              <a:rPr lang="ru-RU" dirty="0"/>
              <a:t>статей «Об управлении Сибирью» (</a:t>
            </a:r>
            <a:r>
              <a:rPr lang="ru-RU" dirty="0" smtClean="0"/>
              <a:t>1846-1950); 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ru-RU" dirty="0" smtClean="0"/>
              <a:t>несколько </a:t>
            </a:r>
            <a:r>
              <a:rPr lang="ru-RU" dirty="0"/>
              <a:t>статей «О ссылке и ссыльных» (</a:t>
            </a:r>
            <a:r>
              <a:rPr lang="ru-RU" dirty="0" smtClean="0"/>
              <a:t>1851); 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ru-RU" dirty="0" smtClean="0"/>
              <a:t>«</a:t>
            </a:r>
            <a:r>
              <a:rPr lang="ru-RU" dirty="0"/>
              <a:t>Поселенцы» (</a:t>
            </a:r>
            <a:r>
              <a:rPr lang="ru-RU" dirty="0" smtClean="0"/>
              <a:t>1857); 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ru-RU" dirty="0" smtClean="0"/>
              <a:t>заметки </a:t>
            </a:r>
            <a:r>
              <a:rPr lang="ru-RU" dirty="0"/>
              <a:t>«По политической экономике сельского хозяйства» (</a:t>
            </a:r>
            <a:r>
              <a:rPr lang="ru-RU" dirty="0" smtClean="0"/>
              <a:t>1853-1863); 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ru-RU" dirty="0" smtClean="0"/>
              <a:t>«</a:t>
            </a:r>
            <a:r>
              <a:rPr lang="ru-RU" dirty="0"/>
              <a:t>О казенных землях» (</a:t>
            </a:r>
            <a:r>
              <a:rPr lang="ru-RU" dirty="0" smtClean="0"/>
              <a:t>1853); 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ru-RU" dirty="0" smtClean="0"/>
              <a:t>«</a:t>
            </a:r>
            <a:r>
              <a:rPr lang="ru-RU" dirty="0"/>
              <a:t>О дорогах Сибири» (</a:t>
            </a:r>
            <a:r>
              <a:rPr lang="ru-RU" dirty="0" smtClean="0"/>
              <a:t>1857);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ru-RU" dirty="0" smtClean="0"/>
              <a:t>заметки </a:t>
            </a:r>
            <a:r>
              <a:rPr lang="ru-RU" dirty="0"/>
              <a:t>о городе Томске: «Рассказ о городе Томске» (1846- </a:t>
            </a:r>
            <a:r>
              <a:rPr lang="ru-RU" dirty="0" smtClean="0"/>
              <a:t>1856); 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ru-RU" dirty="0" smtClean="0"/>
              <a:t>«</a:t>
            </a:r>
            <a:r>
              <a:rPr lang="ru-RU" dirty="0"/>
              <a:t>О состоянии дел Томского городского банка и ответственности за него городского общества» (</a:t>
            </a:r>
            <a:r>
              <a:rPr lang="ru-RU" dirty="0" smtClean="0"/>
              <a:t>1856);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ru-RU" dirty="0" smtClean="0"/>
              <a:t> </a:t>
            </a:r>
            <a:r>
              <a:rPr lang="ru-RU" dirty="0"/>
              <a:t>«История губернского города Томска» (</a:t>
            </a:r>
            <a:r>
              <a:rPr lang="ru-RU" dirty="0" smtClean="0"/>
              <a:t>1860) </a:t>
            </a:r>
            <a:r>
              <a:rPr lang="ru-RU" dirty="0"/>
              <a:t>и </a:t>
            </a:r>
            <a:r>
              <a:rPr lang="ru-RU" dirty="0" smtClean="0"/>
              <a:t>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9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813" y="2026739"/>
            <a:ext cx="3156114" cy="4226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Алексей\Downloads\батеньков\дом в калуг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2667"/>
            <a:ext cx="4252777" cy="2756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59563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в Калуге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1315" y="421173"/>
            <a:ext cx="3218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Могила Г.С.Батенькова. Село Петрищево Тульской губернии.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6" y="3428526"/>
            <a:ext cx="1847925" cy="3164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6689" y="507287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Пямятник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Г.С.Батенькову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Томске.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92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8496944" cy="1219200"/>
          </a:xfrm>
        </p:spPr>
        <p:txBody>
          <a:bodyPr>
            <a:noAutofit/>
          </a:bodyPr>
          <a:lstStyle/>
          <a:p>
            <a:pPr algn="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1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Гавриил Степанович Батеньков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1794-1863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Алексей\Downloads\батеньков\62810388_000000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657415" cy="4871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1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1766" y="476672"/>
            <a:ext cx="84249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дипломной работы:</a:t>
            </a:r>
            <a:r>
              <a:rPr lang="ru-RU" sz="2400" i="1" dirty="0" smtClean="0">
                <a:latin typeface="Times New Roman"/>
                <a:cs typeface="Times New Roman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рассмотреть </a:t>
            </a:r>
            <a:r>
              <a:rPr lang="ru-RU" sz="2000" dirty="0"/>
              <a:t>ключевые аспекты политической биографии Г.С.Батенькова и его государственную деятельность в контексте эволюции  общественно-политических взглядов. 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1766" y="2758229"/>
            <a:ext cx="83566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адачи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/>
              <a:t>-раскрыть </a:t>
            </a:r>
            <a:r>
              <a:rPr lang="ru-RU" sz="2000" dirty="0"/>
              <a:t>причины, сформировавшие взгляды Г.С.Батенькова на развитие России;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/>
              <a:t>-проанализировать место и роль  </a:t>
            </a:r>
            <a:r>
              <a:rPr lang="ru-RU" sz="2000" dirty="0"/>
              <a:t>Г.С.Батенькова в Северном обществе декабристов;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/>
              <a:t>-рассмотреть </a:t>
            </a:r>
            <a:r>
              <a:rPr lang="ru-RU" sz="2000" dirty="0"/>
              <a:t>деятельность Г.С.Батенькова в Сибири в 1817-1820 годах;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/>
              <a:t>-показать </a:t>
            </a:r>
            <a:r>
              <a:rPr lang="ru-RU" sz="2000" dirty="0"/>
              <a:t>эволюцию взглядов декабриста в </a:t>
            </a:r>
            <a:r>
              <a:rPr lang="ru-RU" sz="2000" dirty="0" smtClean="0"/>
              <a:t>период ссылки. 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0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12776"/>
            <a:ext cx="2945576" cy="518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5715" y="1412776"/>
            <a:ext cx="302433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err="1" smtClean="0"/>
              <a:t>Ореус</a:t>
            </a:r>
            <a:r>
              <a:rPr lang="ru-RU" sz="1400" dirty="0" smtClean="0"/>
              <a:t> </a:t>
            </a:r>
            <a:r>
              <a:rPr lang="ru-RU" sz="1400" dirty="0"/>
              <a:t>И.И. Гавриил Степанович Батеньков. //Русская старина. 1889. №</a:t>
            </a:r>
            <a:r>
              <a:rPr lang="ru-RU" sz="1400" dirty="0" smtClean="0"/>
              <a:t>8</a:t>
            </a:r>
          </a:p>
          <a:p>
            <a:pPr lvl="0"/>
            <a:endParaRPr lang="ru-RU" sz="1400" dirty="0"/>
          </a:p>
          <a:p>
            <a:pPr lvl="0"/>
            <a:r>
              <a:rPr lang="ru-RU" sz="1400" dirty="0" err="1" smtClean="0"/>
              <a:t>Довнар</a:t>
            </a:r>
            <a:r>
              <a:rPr lang="ru-RU" sz="1400" dirty="0" smtClean="0"/>
              <a:t>-Запольский </a:t>
            </a:r>
            <a:r>
              <a:rPr lang="ru-RU" sz="1400" dirty="0"/>
              <a:t>М.В. Идеалы декабристов. Киев. </a:t>
            </a:r>
            <a:r>
              <a:rPr lang="ru-RU" sz="1400" dirty="0" smtClean="0"/>
              <a:t>1907</a:t>
            </a:r>
          </a:p>
          <a:p>
            <a:pPr lvl="0"/>
            <a:endParaRPr lang="ru-RU" sz="1400" dirty="0"/>
          </a:p>
          <a:p>
            <a:pPr lvl="0"/>
            <a:r>
              <a:rPr lang="ru-RU" sz="1400" dirty="0" smtClean="0"/>
              <a:t>Фомин</a:t>
            </a:r>
            <a:r>
              <a:rPr lang="ru-RU" sz="1400" i="1" dirty="0" smtClean="0"/>
              <a:t> </a:t>
            </a:r>
            <a:r>
              <a:rPr lang="ru-RU" sz="1400" dirty="0"/>
              <a:t>И.М</a:t>
            </a:r>
            <a:r>
              <a:rPr lang="ru-RU" sz="1400" i="1" dirty="0"/>
              <a:t>.</a:t>
            </a:r>
            <a:r>
              <a:rPr lang="ru-RU" sz="1400" dirty="0"/>
              <a:t> Г.С.Батеньков. //Собрание стихотворений декабриста. СПб., </a:t>
            </a:r>
            <a:r>
              <a:rPr lang="ru-RU" sz="1400" dirty="0" smtClean="0"/>
              <a:t>1906</a:t>
            </a:r>
          </a:p>
          <a:p>
            <a:pPr lvl="0"/>
            <a:endParaRPr lang="ru-RU" sz="1400" dirty="0"/>
          </a:p>
          <a:p>
            <a:pPr lvl="0"/>
            <a:r>
              <a:rPr lang="ru-RU" sz="1400" dirty="0" smtClean="0"/>
              <a:t>Гершензон </a:t>
            </a:r>
            <a:r>
              <a:rPr lang="ru-RU" sz="1400" dirty="0"/>
              <a:t>М.О. Г.С.Батеньков. // Русские пропилеи. Материалы по истории русской мысли…М., 1916. Т. </a:t>
            </a:r>
            <a:r>
              <a:rPr lang="ru-RU" sz="1400" dirty="0" smtClean="0"/>
              <a:t>2.</a:t>
            </a:r>
          </a:p>
          <a:p>
            <a:pPr lvl="0"/>
            <a:endParaRPr lang="ru-RU" sz="1400" dirty="0"/>
          </a:p>
          <a:p>
            <a:pPr lvl="0"/>
            <a:r>
              <a:rPr lang="ru-RU" sz="1400" dirty="0" smtClean="0"/>
              <a:t>Дубровский </a:t>
            </a:r>
            <a:r>
              <a:rPr lang="ru-RU" sz="1400" dirty="0"/>
              <a:t>К.В. Рожденные в стране изгнания. </a:t>
            </a:r>
            <a:r>
              <a:rPr lang="ru-RU" sz="1400" dirty="0" err="1"/>
              <a:t>Пг</a:t>
            </a:r>
            <a:r>
              <a:rPr lang="ru-RU" sz="1400" dirty="0"/>
              <a:t>., </a:t>
            </a:r>
            <a:r>
              <a:rPr lang="ru-RU" sz="1400" dirty="0" smtClean="0"/>
              <a:t>1916.</a:t>
            </a:r>
          </a:p>
          <a:p>
            <a:pPr lvl="0"/>
            <a:endParaRPr lang="ru-RU" sz="1400" dirty="0"/>
          </a:p>
          <a:p>
            <a:pPr lvl="0"/>
            <a:r>
              <a:rPr lang="ru-RU" sz="1400" dirty="0" smtClean="0"/>
              <a:t>Висковатов </a:t>
            </a:r>
            <a:r>
              <a:rPr lang="ru-RU" sz="1400" dirty="0"/>
              <a:t>П.А. Заметка о </a:t>
            </a:r>
            <a:r>
              <a:rPr lang="ru-RU" sz="1400" dirty="0" err="1"/>
              <a:t>Г.С.Батенькове</a:t>
            </a:r>
            <a:r>
              <a:rPr lang="ru-RU" sz="1400" dirty="0"/>
              <a:t>. //Литературный вестник. 1902. №3</a:t>
            </a:r>
          </a:p>
          <a:p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2800" y="692696"/>
            <a:ext cx="28803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Дореволюционный период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58690" y="711583"/>
            <a:ext cx="27363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64835" y="79606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Советский период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62784" y="692696"/>
            <a:ext cx="242969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660232" y="64465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Постсоветский период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1412776"/>
            <a:ext cx="2736304" cy="518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635896" y="1412776"/>
            <a:ext cx="27363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Котляров </a:t>
            </a:r>
            <a:r>
              <a:rPr lang="ru-RU" sz="1400" dirty="0"/>
              <a:t>Г.М. Арест декабриста Г.С.Батенькова. //Былое. 1925. №</a:t>
            </a:r>
            <a:r>
              <a:rPr lang="ru-RU" sz="1400" dirty="0" smtClean="0"/>
              <a:t>6</a:t>
            </a:r>
          </a:p>
          <a:p>
            <a:pPr lvl="0"/>
            <a:endParaRPr lang="ru-RU" sz="1400" dirty="0"/>
          </a:p>
          <a:p>
            <a:pPr lvl="0"/>
            <a:r>
              <a:rPr lang="ru-RU" sz="1400" dirty="0" err="1" smtClean="0"/>
              <a:t>Бородавкии</a:t>
            </a:r>
            <a:r>
              <a:rPr lang="ru-RU" sz="1400" dirty="0" smtClean="0"/>
              <a:t> </a:t>
            </a:r>
            <a:r>
              <a:rPr lang="ru-RU" sz="1400" dirty="0"/>
              <a:t>А.П. Шатрова Г.П. Декабрист Г.С.Батеньков. Томск. 1960</a:t>
            </a:r>
            <a:r>
              <a:rPr lang="ru-RU" sz="1400" dirty="0" smtClean="0"/>
              <a:t>.</a:t>
            </a:r>
          </a:p>
          <a:p>
            <a:pPr lvl="0"/>
            <a:endParaRPr lang="ru-RU" sz="1400" dirty="0"/>
          </a:p>
          <a:p>
            <a:pPr lvl="0"/>
            <a:r>
              <a:rPr lang="ru-RU" sz="1400" dirty="0" err="1" smtClean="0"/>
              <a:t>Карцов</a:t>
            </a:r>
            <a:r>
              <a:rPr lang="ru-RU" sz="1400" dirty="0" smtClean="0"/>
              <a:t> </a:t>
            </a:r>
            <a:r>
              <a:rPr lang="ru-RU" sz="1400" dirty="0"/>
              <a:t>В.Г. Декабрист Г.С.Батеньков. Новосибирск. 1965</a:t>
            </a:r>
            <a:r>
              <a:rPr lang="ru-RU" sz="1400" dirty="0" smtClean="0"/>
              <a:t>.</a:t>
            </a:r>
          </a:p>
          <a:p>
            <a:pPr lvl="0"/>
            <a:endParaRPr lang="ru-RU" sz="1400" dirty="0"/>
          </a:p>
          <a:p>
            <a:pPr lvl="0"/>
            <a:r>
              <a:rPr lang="ru-RU" sz="1400" dirty="0" err="1"/>
              <a:t>Лучшев</a:t>
            </a:r>
            <a:r>
              <a:rPr lang="ru-RU" sz="1400" dirty="0"/>
              <a:t> А. Декабрист Батеньков. //Декабристы в Сибири. Иркутск. 1972. Т.2.</a:t>
            </a:r>
          </a:p>
          <a:p>
            <a:endParaRPr lang="ru-RU" sz="1400" dirty="0" smtClean="0"/>
          </a:p>
          <a:p>
            <a:pPr lvl="0"/>
            <a:r>
              <a:rPr lang="ru-RU" sz="1400" dirty="0" err="1"/>
              <a:t>Модзалевский</a:t>
            </a:r>
            <a:r>
              <a:rPr lang="ru-RU" sz="1400" dirty="0"/>
              <a:t> Б.Л. Декабрист Батеньков (новые данные для его био­графии). //Алексеевский равелин: секретная гос. тюрьма России в XIX веке: [Сборник]. Л., 1990. </a:t>
            </a:r>
          </a:p>
          <a:p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62785" y="1412776"/>
            <a:ext cx="2448272" cy="518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516215" y="1412776"/>
            <a:ext cx="239484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Надгочий</a:t>
            </a:r>
            <a:r>
              <a:rPr lang="ru-RU" sz="1400" dirty="0"/>
              <a:t> Ю.С. Пробуждение. Свердловск. </a:t>
            </a:r>
            <a:r>
              <a:rPr lang="ru-RU" sz="1400" dirty="0" smtClean="0"/>
              <a:t>1991</a:t>
            </a:r>
          </a:p>
          <a:p>
            <a:endParaRPr lang="ru-RU" sz="1400" dirty="0"/>
          </a:p>
          <a:p>
            <a:r>
              <a:rPr lang="ru-RU" sz="1400" dirty="0" err="1"/>
              <a:t>Юшковский</a:t>
            </a:r>
            <a:r>
              <a:rPr lang="ru-RU" sz="1400" dirty="0"/>
              <a:t> В.Д. Батеньков в Томске. Томск, 2007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dirty="0" err="1"/>
              <a:t>Юшковский</a:t>
            </a:r>
            <a:r>
              <a:rPr lang="ru-RU" sz="1400" dirty="0"/>
              <a:t> В.Д. «Аракчеевщина» глазами Г.С. Батенькова и особенности его восприятия А.А. Аракчеева. Томск, </a:t>
            </a:r>
            <a:r>
              <a:rPr lang="ru-RU" sz="1400" dirty="0" smtClean="0"/>
              <a:t>2004</a:t>
            </a:r>
          </a:p>
          <a:p>
            <a:endParaRPr lang="ru-RU" sz="1400" dirty="0"/>
          </a:p>
          <a:p>
            <a:r>
              <a:rPr lang="ru-RU" sz="1400" dirty="0"/>
              <a:t> </a:t>
            </a:r>
          </a:p>
          <a:p>
            <a:r>
              <a:rPr lang="ru-RU" sz="1400" dirty="0" smtClean="0"/>
              <a:t>Софронов </a:t>
            </a:r>
            <a:r>
              <a:rPr lang="ru-RU" sz="1400" dirty="0"/>
              <a:t>В.Ю. Загадочный Гавриил: новые факты из биографии Г. С. Батенькова // Сибирская Заимка. История Сибири в научных публикациях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9752" y="169476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Историография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8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842" y="208673"/>
            <a:ext cx="2547949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I</a:t>
            </a:r>
            <a:r>
              <a:rPr lang="ru-RU" sz="1400" b="1" u="sng" dirty="0"/>
              <a:t>. Следственные дела декабристов.</a:t>
            </a:r>
            <a:endParaRPr lang="ru-RU" sz="1400" u="sng" dirty="0"/>
          </a:p>
          <a:p>
            <a:r>
              <a:rPr lang="ru-RU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Документы о декабристах:</a:t>
            </a:r>
          </a:p>
          <a:p>
            <a:pPr lvl="0"/>
            <a:r>
              <a:rPr lang="ru-RU" sz="1300" dirty="0" smtClean="0"/>
              <a:t>1. Восстание </a:t>
            </a:r>
            <a:r>
              <a:rPr lang="ru-RU" sz="1300" dirty="0"/>
              <a:t>декабристов. Документы. М., 1925. </a:t>
            </a:r>
            <a:r>
              <a:rPr lang="en-US" sz="1300" dirty="0"/>
              <a:t>T</a:t>
            </a:r>
            <a:r>
              <a:rPr lang="ru-RU" sz="1300" dirty="0"/>
              <a:t>. 1. С. 374.</a:t>
            </a:r>
          </a:p>
          <a:p>
            <a:pPr lvl="0"/>
            <a:r>
              <a:rPr lang="ru-RU" sz="1300" dirty="0" smtClean="0"/>
              <a:t>2. Восстание </a:t>
            </a:r>
            <a:r>
              <a:rPr lang="ru-RU" sz="1300" dirty="0"/>
              <a:t>декабристов. Документы. М., 1958. Т.7. С. 142-143.</a:t>
            </a:r>
          </a:p>
          <a:p>
            <a:pPr lvl="0"/>
            <a:r>
              <a:rPr lang="ru-RU" sz="1300" dirty="0" smtClean="0"/>
              <a:t>3. Восстание </a:t>
            </a:r>
            <a:r>
              <a:rPr lang="ru-RU" sz="1300" dirty="0"/>
              <a:t>декабристов. Документы. М., Т. 16.1986. С. 134.</a:t>
            </a:r>
          </a:p>
          <a:p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Дела верховного уголовного суда и следственной комиссии:</a:t>
            </a:r>
          </a:p>
          <a:p>
            <a:pPr lvl="0"/>
            <a:r>
              <a:rPr lang="ru-RU" sz="1300" dirty="0" smtClean="0"/>
              <a:t>1. Восстание </a:t>
            </a:r>
            <a:r>
              <a:rPr lang="ru-RU" sz="1300" dirty="0"/>
              <a:t>декабристов. Дела Верховного уголовного суда и следст­венной комиссии. М., 1925. </a:t>
            </a:r>
            <a:r>
              <a:rPr lang="en-US" sz="1300" dirty="0"/>
              <a:t>T</a:t>
            </a:r>
            <a:r>
              <a:rPr lang="ru-RU" sz="1300" dirty="0"/>
              <a:t>.</a:t>
            </a:r>
            <a:r>
              <a:rPr lang="en-US" sz="1300" dirty="0"/>
              <a:t>l</a:t>
            </a:r>
            <a:r>
              <a:rPr lang="ru-RU" sz="1300" dirty="0"/>
              <a:t>. С.344-374.</a:t>
            </a:r>
          </a:p>
          <a:p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Следственное дело Г.С.Батенькова:</a:t>
            </a:r>
          </a:p>
          <a:p>
            <a:r>
              <a:rPr lang="ru-RU" sz="1300" dirty="0"/>
              <a:t> 1. Восстание декабристов. Документы. М., 1976. Т. 14. 508 с.</a:t>
            </a:r>
          </a:p>
          <a:p>
            <a:r>
              <a:rPr lang="ru-RU" sz="1300" dirty="0"/>
              <a:t> 2. Западный В.А. Следственное дело декабриста Батенькова. //Вестник МГУ. Серия 8. История. 1990. №5. С.40-49.</a:t>
            </a:r>
          </a:p>
          <a:p>
            <a:endParaRPr lang="ru-RU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730055"/>
            <a:ext cx="266429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Произведения </a:t>
            </a:r>
            <a:r>
              <a:rPr lang="ru-RU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Г.С.Батенькова:</a:t>
            </a:r>
          </a:p>
          <a:p>
            <a:r>
              <a:rPr lang="ru-RU" sz="1300" dirty="0"/>
              <a:t> 1. </a:t>
            </a:r>
            <a:r>
              <a:rPr lang="ru-RU" sz="1300" dirty="0" smtClean="0"/>
              <a:t>Батеньков Г.С</a:t>
            </a:r>
            <a:r>
              <a:rPr lang="ru-RU" sz="1300" dirty="0"/>
              <a:t>. Автобиографические рассказы в письмах. //Воспоминания и рассказы деятелей тайных обществ 1820-х годов. Под ред. </a:t>
            </a:r>
            <a:r>
              <a:rPr lang="ru-RU" sz="1300" dirty="0" err="1"/>
              <a:t>Ю.Г.Оксмана</a:t>
            </a:r>
            <a:r>
              <a:rPr lang="ru-RU" sz="1300" dirty="0"/>
              <a:t>. М, 1933. Т.2.454 </a:t>
            </a:r>
            <a:r>
              <a:rPr lang="ru-RU" sz="1300" dirty="0" smtClean="0"/>
              <a:t>с</a:t>
            </a:r>
          </a:p>
          <a:p>
            <a:r>
              <a:rPr lang="ru-RU" sz="1300" dirty="0" smtClean="0"/>
              <a:t>2. Он </a:t>
            </a:r>
            <a:r>
              <a:rPr lang="ru-RU" sz="1300" dirty="0"/>
              <a:t>же. Записки о масонстве. //Вестник Европы, 1872. №7. С. </a:t>
            </a:r>
            <a:r>
              <a:rPr lang="ru-RU" sz="1300" dirty="0" smtClean="0"/>
              <a:t>276-277.</a:t>
            </a:r>
          </a:p>
          <a:p>
            <a:r>
              <a:rPr lang="ru-RU" sz="1300" dirty="0" smtClean="0"/>
              <a:t>3. Он </a:t>
            </a:r>
            <a:r>
              <a:rPr lang="ru-RU" sz="1300" dirty="0"/>
              <a:t>же. Повесть собственной жизни. Записки.//Русский архив. 1881. Т. 2. </a:t>
            </a:r>
            <a:r>
              <a:rPr lang="ru-RU" sz="1300" dirty="0" smtClean="0"/>
              <a:t>кн.2.</a:t>
            </a:r>
          </a:p>
          <a:p>
            <a:r>
              <a:rPr lang="ru-RU" sz="1300" dirty="0" smtClean="0"/>
              <a:t>4. Он </a:t>
            </a:r>
            <a:r>
              <a:rPr lang="ru-RU" sz="1300" dirty="0"/>
              <a:t>же. Сочинения и письма. Иркутск. 1989. Т.1. Письма (1813- 1856). 528 </a:t>
            </a:r>
            <a:r>
              <a:rPr lang="ru-RU" sz="1300" dirty="0" err="1" smtClean="0"/>
              <a:t>с.Батеньков</a:t>
            </a:r>
            <a:r>
              <a:rPr lang="ru-RU" sz="1300" dirty="0" smtClean="0"/>
              <a:t> </a:t>
            </a:r>
            <a:r>
              <a:rPr lang="ru-RU" sz="1300" dirty="0"/>
              <a:t>о Сперанском. //Декабристы. Неизданные материалы и ста­тьи. М., 1925. С. </a:t>
            </a:r>
            <a:r>
              <a:rPr lang="ru-RU" sz="1300" dirty="0" smtClean="0"/>
              <a:t>111-174.</a:t>
            </a:r>
          </a:p>
          <a:p>
            <a:r>
              <a:rPr lang="ru-RU" sz="1300" dirty="0" smtClean="0"/>
              <a:t>5. Из </a:t>
            </a:r>
            <a:r>
              <a:rPr lang="ru-RU" sz="1300" dirty="0"/>
              <a:t>бумаг Батенькова. //</a:t>
            </a:r>
            <a:r>
              <a:rPr lang="ru-RU" sz="1300" dirty="0" err="1"/>
              <a:t>Довнар</a:t>
            </a:r>
            <a:r>
              <a:rPr lang="ru-RU" sz="1300" dirty="0"/>
              <a:t>-Запольский М.В. Мемуары декабристов. Киев. 1906. С. </a:t>
            </a:r>
            <a:r>
              <a:rPr lang="ru-RU" sz="1300" dirty="0" smtClean="0"/>
              <a:t>137-188.</a:t>
            </a:r>
          </a:p>
          <a:p>
            <a:r>
              <a:rPr lang="ru-RU" sz="1300" dirty="0" smtClean="0"/>
              <a:t>6. Обозрение </a:t>
            </a:r>
            <a:r>
              <a:rPr lang="ru-RU" sz="1300" dirty="0"/>
              <a:t>главных оснований местного управления Сибирью. Официальное издание. Пб, 1848.  68с.</a:t>
            </a:r>
          </a:p>
          <a:p>
            <a:r>
              <a:rPr lang="ru-RU" sz="1300" dirty="0" smtClean="0"/>
              <a:t>7. Письма…</a:t>
            </a:r>
            <a:endParaRPr lang="ru-RU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5821462" y="222408"/>
            <a:ext cx="3168352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Воспоминания, записки о жизни Г.С.Батенькова:</a:t>
            </a:r>
          </a:p>
          <a:p>
            <a:pPr lvl="0"/>
            <a:r>
              <a:rPr lang="ru-RU" sz="1300" dirty="0" smtClean="0"/>
              <a:t>1. </a:t>
            </a:r>
            <a:r>
              <a:rPr lang="ru-RU" sz="1300" dirty="0" err="1" smtClean="0"/>
              <a:t>Брадке</a:t>
            </a:r>
            <a:r>
              <a:rPr lang="ru-RU" sz="1300" dirty="0" smtClean="0"/>
              <a:t> </a:t>
            </a:r>
            <a:r>
              <a:rPr lang="ru-RU" sz="1300" dirty="0"/>
              <a:t>Е.Ф., фон. Автобиографические записки. //Русский архив. 1875. №3. С. 198.</a:t>
            </a:r>
          </a:p>
          <a:p>
            <a:pPr lvl="0"/>
            <a:r>
              <a:rPr lang="ru-RU" sz="1300" dirty="0" smtClean="0"/>
              <a:t>2. Брегман </a:t>
            </a:r>
            <a:r>
              <a:rPr lang="ru-RU" sz="1300" dirty="0"/>
              <a:t>А.А, Декабрист Г.С.Батеньков //Г.С.Батеньков. Сочинения и письма. Иркутск. 1989. Т.1: Письма (1813-1856). С.3-88.</a:t>
            </a:r>
          </a:p>
          <a:p>
            <a:pPr lvl="0"/>
            <a:r>
              <a:rPr lang="ru-RU" sz="1300" dirty="0" smtClean="0"/>
              <a:t>3. Гершензон </a:t>
            </a:r>
            <a:r>
              <a:rPr lang="ru-RU" sz="1300" dirty="0"/>
              <a:t>М.О. Г.С.Батеньков. // Русские пропилеи. Материалы по истории русской мысли…М., 1916. Т. 2.</a:t>
            </a:r>
          </a:p>
          <a:p>
            <a:pPr lvl="0"/>
            <a:r>
              <a:rPr lang="ru-RU" sz="1300" dirty="0" smtClean="0"/>
              <a:t>4. Греч </a:t>
            </a:r>
            <a:r>
              <a:rPr lang="ru-RU" sz="1300" dirty="0"/>
              <a:t>Н.И. Записки из моей жизни. СПб., 1886.504 с.</a:t>
            </a:r>
          </a:p>
          <a:p>
            <a:pPr lvl="0"/>
            <a:r>
              <a:rPr lang="ru-RU" sz="1300" dirty="0" smtClean="0"/>
              <a:t>5. Записки </a:t>
            </a:r>
            <a:r>
              <a:rPr lang="ru-RU" sz="1300" dirty="0"/>
              <a:t>княгини </a:t>
            </a:r>
            <a:r>
              <a:rPr lang="ru-RU" sz="1300" dirty="0" err="1"/>
              <a:t>М.Н.Волконской</a:t>
            </a:r>
            <a:r>
              <a:rPr lang="ru-RU" sz="1300" dirty="0"/>
              <a:t>. Чита. 1956. С. 107-108.</a:t>
            </a:r>
          </a:p>
          <a:p>
            <a:pPr lvl="0"/>
            <a:r>
              <a:rPr lang="ru-RU" sz="1300" dirty="0" smtClean="0"/>
              <a:t>6. </a:t>
            </a:r>
            <a:r>
              <a:rPr lang="ru-RU" sz="1300" dirty="0" err="1" smtClean="0"/>
              <a:t>Мартос</a:t>
            </a:r>
            <a:r>
              <a:rPr lang="ru-RU" sz="1300" dirty="0" smtClean="0"/>
              <a:t> </a:t>
            </a:r>
            <a:r>
              <a:rPr lang="ru-RU" sz="1300" dirty="0"/>
              <a:t>А.И. Письма о Восточной Сибири. М., 1827. С. 161-162.</a:t>
            </a:r>
          </a:p>
          <a:p>
            <a:pPr lvl="0"/>
            <a:r>
              <a:rPr lang="ru-RU" sz="1300" dirty="0" smtClean="0"/>
              <a:t>7. Мемуары </a:t>
            </a:r>
            <a:r>
              <a:rPr lang="ru-RU" sz="1300" dirty="0"/>
              <a:t>декабристов Северного общества. </a:t>
            </a:r>
            <a:r>
              <a:rPr lang="ru-RU" sz="1300" dirty="0" smtClean="0"/>
              <a:t>М.,1981</a:t>
            </a:r>
            <a:r>
              <a:rPr lang="ru-RU" sz="1300" dirty="0"/>
              <a:t>. 400 с.</a:t>
            </a:r>
          </a:p>
          <a:p>
            <a:pPr lvl="0"/>
            <a:r>
              <a:rPr lang="ru-RU" sz="1300" dirty="0" smtClean="0"/>
              <a:t>8. </a:t>
            </a:r>
            <a:r>
              <a:rPr lang="ru-RU" sz="1300" dirty="0" err="1" smtClean="0"/>
              <a:t>Пасецкий</a:t>
            </a:r>
            <a:r>
              <a:rPr lang="ru-RU" sz="1300" dirty="0" smtClean="0"/>
              <a:t> </a:t>
            </a:r>
            <a:r>
              <a:rPr lang="ru-RU" sz="1300" dirty="0"/>
              <a:t>В.М. Гавриил Батеньков (к 100-летию со дня смерти). //Сибирские огни. 1963. №8. С.179-180.</a:t>
            </a:r>
          </a:p>
          <a:p>
            <a:pPr lvl="0"/>
            <a:r>
              <a:rPr lang="ru-RU" sz="1300" dirty="0" smtClean="0"/>
              <a:t>9.Розен </a:t>
            </a:r>
            <a:r>
              <a:rPr lang="ru-RU" sz="1300" dirty="0"/>
              <a:t>А.Е. Записки. Иркутск. 1984. 480 с.</a:t>
            </a:r>
          </a:p>
          <a:p>
            <a:pPr lvl="0"/>
            <a:r>
              <a:rPr lang="ru-RU" sz="1300" dirty="0"/>
              <a:t>Сибирь и декабристы. Иркутск. 1981. </a:t>
            </a:r>
            <a:r>
              <a:rPr lang="ru-RU" sz="1300" dirty="0" err="1"/>
              <a:t>Вып</a:t>
            </a:r>
            <a:r>
              <a:rPr lang="ru-RU" sz="1300" dirty="0"/>
              <a:t>. 2. 224с.</a:t>
            </a:r>
          </a:p>
          <a:p>
            <a:pPr lvl="0"/>
            <a:r>
              <a:rPr lang="ru-RU" sz="1300" dirty="0" smtClean="0"/>
              <a:t>10. Чернов </a:t>
            </a:r>
            <a:r>
              <a:rPr lang="ru-RU" sz="1300" dirty="0"/>
              <a:t>С.Н. Вступительные замечания. // Воспоминания и рассказы деятелей тайных обществ 1820-х годов. Под ред. </a:t>
            </a:r>
            <a:r>
              <a:rPr lang="ru-RU" sz="1300" dirty="0" err="1"/>
              <a:t>К.Г.Оксмана</a:t>
            </a:r>
            <a:r>
              <a:rPr lang="ru-RU" sz="1300" dirty="0"/>
              <a:t>. М., 1933. Т.2. С.53-87.</a:t>
            </a:r>
          </a:p>
          <a:p>
            <a:endParaRPr lang="ru-RU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83724"/>
            <a:ext cx="4477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27785" y="208673"/>
            <a:ext cx="0" cy="6478305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68" y="16024"/>
            <a:ext cx="280987" cy="670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11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9546" y="2132856"/>
            <a:ext cx="792088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§1. </a:t>
            </a:r>
            <a:r>
              <a:rPr lang="ru-RU" sz="2800" dirty="0" smtClean="0"/>
              <a:t>Начало </a:t>
            </a:r>
            <a:r>
              <a:rPr lang="ru-RU" sz="2800" dirty="0"/>
              <a:t>жизненного пути 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§2. Работа </a:t>
            </a:r>
            <a:r>
              <a:rPr lang="ru-RU" sz="2800" dirty="0"/>
              <a:t>в Сибири под руководством </a:t>
            </a:r>
            <a:r>
              <a:rPr lang="ru-RU" sz="2800" dirty="0" err="1"/>
              <a:t>М.М.Сперанского</a:t>
            </a:r>
            <a:r>
              <a:rPr lang="ru-RU" sz="2800" dirty="0"/>
              <a:t>  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§3. Проекты </a:t>
            </a:r>
            <a:r>
              <a:rPr lang="ru-RU" sz="2800" dirty="0"/>
              <a:t>реформ по преобразованию будущего Сибири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1739" y="1810800"/>
            <a:ext cx="8229600" cy="12192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Г.С.БАТЕНЬКОВА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СИБИРИ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ПЕРВОЙ ПОЛОВИНЕ XIX ВЕКА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1817-1825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4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ей\Downloads\батеньков\томск с Воскрес го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139"/>
            <a:ext cx="4176464" cy="3131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8" y="3166869"/>
            <a:ext cx="4968552" cy="3499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410217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Томск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4027131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первой половине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667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9259" y="4298045"/>
            <a:ext cx="1743201" cy="2741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38" y="2996952"/>
            <a:ext cx="2881324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лексей\Downloads\батеньков\воскресная го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05" y="1628800"/>
            <a:ext cx="2598363" cy="1919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171" y="908720"/>
            <a:ext cx="4572000" cy="5866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1. подъем и спуск на Воскресенскую гору; </a:t>
            </a:r>
            <a:r>
              <a:rPr lang="ru-RU" dirty="0" smtClean="0"/>
              <a:t>2</a:t>
            </a:r>
            <a:r>
              <a:rPr lang="ru-RU" dirty="0"/>
              <a:t>. дорогу по Московскому тракту и спуск с Юрточной горы; </a:t>
            </a:r>
          </a:p>
          <a:p>
            <a:pPr>
              <a:lnSpc>
                <a:spcPct val="150000"/>
              </a:lnSpc>
            </a:pPr>
            <a:r>
              <a:rPr lang="ru-RU" dirty="0"/>
              <a:t>3. взвоз на Юрточную гору; </a:t>
            </a:r>
          </a:p>
          <a:p>
            <a:pPr>
              <a:lnSpc>
                <a:spcPct val="150000"/>
              </a:lnSpc>
            </a:pPr>
            <a:r>
              <a:rPr lang="ru-RU" dirty="0"/>
              <a:t>4. площадь против главной гауптвахты «и вокруг оной»; </a:t>
            </a:r>
          </a:p>
          <a:p>
            <a:pPr>
              <a:lnSpc>
                <a:spcPct val="150000"/>
              </a:lnSpc>
            </a:pPr>
            <a:r>
              <a:rPr lang="ru-RU" dirty="0"/>
              <a:t>5. площадь у Благовещенской церкви;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6</a:t>
            </a:r>
            <a:r>
              <a:rPr lang="ru-RU" dirty="0"/>
              <a:t>. площадь «против Гостиного ряда до Рыбного ряда»;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7. </a:t>
            </a:r>
            <a:r>
              <a:rPr lang="ru-RU" dirty="0"/>
              <a:t>площадь «против Рыбного ряда и </a:t>
            </a:r>
            <a:r>
              <a:rPr lang="ru-RU" dirty="0" err="1"/>
              <a:t>Калашного</a:t>
            </a:r>
            <a:r>
              <a:rPr lang="ru-RU" dirty="0"/>
              <a:t>»; </a:t>
            </a:r>
          </a:p>
          <a:p>
            <a:pPr>
              <a:lnSpc>
                <a:spcPct val="150000"/>
              </a:lnSpc>
            </a:pPr>
            <a:r>
              <a:rPr lang="ru-RU" dirty="0"/>
              <a:t>8. мосты через </a:t>
            </a:r>
            <a:r>
              <a:rPr lang="ru-RU" dirty="0" err="1"/>
              <a:t>Ушайку</a:t>
            </a:r>
            <a:r>
              <a:rPr lang="ru-RU" dirty="0"/>
              <a:t>;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9</a:t>
            </a:r>
            <a:r>
              <a:rPr lang="ru-RU" dirty="0"/>
              <a:t>. спуск с Юрточной горы «мимо Татарской деревни через Исток».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450" y="260648"/>
            <a:ext cx="2973710" cy="1932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954" y="93475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План благоустройства Томска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54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Михайлович Сперанский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Алексей\Downloads\батеньков\сперан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4020447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6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559</TotalTime>
  <Words>1192</Words>
  <Application>Microsoft Office PowerPoint</Application>
  <PresentationFormat>Экран (4:3)</PresentationFormat>
  <Paragraphs>145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Презентация PowerPoint</vt:lpstr>
      <vt:lpstr>Гавриил Степанович Батеньков 1794-1863</vt:lpstr>
      <vt:lpstr>Презентация PowerPoint</vt:lpstr>
      <vt:lpstr>Презентация PowerPoint</vt:lpstr>
      <vt:lpstr>Презентация PowerPoint</vt:lpstr>
      <vt:lpstr>ГЛАВА II.  ДЕЯТЕЛЬНОСТЬ Г.С.БАТЕНЬКОВА  В СИБИРИ В ПЕРВОЙ ПОЛОВИНЕ XIX ВЕКА. 1817-1825 </vt:lpstr>
      <vt:lpstr>Презентация PowerPoint</vt:lpstr>
      <vt:lpstr>Презентация PowerPoint</vt:lpstr>
      <vt:lpstr>Михаил Михайлович Сперанский </vt:lpstr>
      <vt:lpstr>Презентация PowerPoint</vt:lpstr>
      <vt:lpstr>«Сибирское учреждение»</vt:lpstr>
      <vt:lpstr>ГЛАВА II.  ПОЛИТИЧЕСКАЯ И ГОСУДАРСТВЕННАЯ ДЕЯТЕЛЬНОСТЬ Г.С.БАТЕНЬКОВА.  1846-1863  </vt:lpstr>
      <vt:lpstr>«Северное общество»</vt:lpstr>
      <vt:lpstr>Презентация PowerPoint</vt:lpstr>
      <vt:lpstr>Презентация PowerPoint</vt:lpstr>
      <vt:lpstr>Исследовательская деятельность: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Acid</dc:creator>
  <cp:lastModifiedBy>Acid</cp:lastModifiedBy>
  <cp:revision>38</cp:revision>
  <cp:lastPrinted>2014-02-23T21:01:58Z</cp:lastPrinted>
  <dcterms:created xsi:type="dcterms:W3CDTF">2014-02-23T08:29:54Z</dcterms:created>
  <dcterms:modified xsi:type="dcterms:W3CDTF">2014-03-04T16:14:46Z</dcterms:modified>
</cp:coreProperties>
</file>