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5" r:id="rId10"/>
    <p:sldId id="270" r:id="rId11"/>
    <p:sldId id="266" r:id="rId12"/>
    <p:sldId id="268" r:id="rId13"/>
    <p:sldId id="267" r:id="rId14"/>
    <p:sldId id="269" r:id="rId15"/>
    <p:sldId id="272" r:id="rId16"/>
    <p:sldId id="271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00181-11AB-43ED-B6AB-49191E581941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44945-CC30-43A7-A762-D7DCF1564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908720"/>
            <a:ext cx="583264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Формы работы в лагере дневного пребывания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43808" y="188640"/>
            <a:ext cx="3744416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Мероприятия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6084168" y="4005064"/>
            <a:ext cx="2592288" cy="108012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Конкурс поделок</a:t>
            </a:r>
            <a:endParaRPr lang="ru-RU" dirty="0"/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6084168" y="2780928"/>
            <a:ext cx="2592288" cy="115212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Конкурс отрядной песни</a:t>
            </a:r>
            <a:endParaRPr lang="ru-RU" dirty="0"/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6084168" y="1628800"/>
            <a:ext cx="2592288" cy="115212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Конкурс рисунков на асфальте</a:t>
            </a:r>
            <a:endParaRPr lang="ru-RU" dirty="0"/>
          </a:p>
        </p:txBody>
      </p:sp>
      <p:sp>
        <p:nvSpPr>
          <p:cNvPr id="11" name="Блок-схема: перфолента 10"/>
          <p:cNvSpPr/>
          <p:nvPr/>
        </p:nvSpPr>
        <p:spPr>
          <a:xfrm>
            <a:off x="6084168" y="5157192"/>
            <a:ext cx="2592288" cy="115212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Интеллектуальная игра «Что, Где, Когда»</a:t>
            </a:r>
            <a:endParaRPr lang="ru-RU" dirty="0"/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683568" y="5301208"/>
            <a:ext cx="3024336" cy="108012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Творческая мастерская «Своими руками»</a:t>
            </a:r>
            <a:endParaRPr lang="ru-RU" dirty="0"/>
          </a:p>
        </p:txBody>
      </p:sp>
      <p:sp>
        <p:nvSpPr>
          <p:cNvPr id="13" name="Блок-схема: перфолента 12"/>
          <p:cNvSpPr/>
          <p:nvPr/>
        </p:nvSpPr>
        <p:spPr>
          <a:xfrm>
            <a:off x="683568" y="4077072"/>
            <a:ext cx="3024336" cy="122413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Экскурсия в Самарский художественный музей</a:t>
            </a:r>
            <a:endParaRPr lang="ru-RU" dirty="0"/>
          </a:p>
        </p:txBody>
      </p:sp>
      <p:sp>
        <p:nvSpPr>
          <p:cNvPr id="14" name="Блок-схема: перфолента 13"/>
          <p:cNvSpPr/>
          <p:nvPr/>
        </p:nvSpPr>
        <p:spPr>
          <a:xfrm>
            <a:off x="683568" y="2852936"/>
            <a:ext cx="2952328" cy="108012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Песенный фестиваль</a:t>
            </a:r>
            <a:endParaRPr lang="ru-RU" dirty="0"/>
          </a:p>
        </p:txBody>
      </p:sp>
      <p:sp>
        <p:nvSpPr>
          <p:cNvPr id="15" name="Блок-схема: перфолента 14"/>
          <p:cNvSpPr/>
          <p:nvPr/>
        </p:nvSpPr>
        <p:spPr>
          <a:xfrm>
            <a:off x="683568" y="1700808"/>
            <a:ext cx="2880320" cy="108012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Конкурс-карнавал «Лучший костюм»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3529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Нравственно – патриотическое воспитание</a:t>
            </a:r>
            <a:endParaRPr lang="ru-RU" sz="3600" dirty="0"/>
          </a:p>
        </p:txBody>
      </p:sp>
      <p:sp>
        <p:nvSpPr>
          <p:cNvPr id="3" name="Пятиугольник 2"/>
          <p:cNvSpPr/>
          <p:nvPr/>
        </p:nvSpPr>
        <p:spPr>
          <a:xfrm>
            <a:off x="251520" y="1916832"/>
            <a:ext cx="1440160" cy="439248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3200" dirty="0" smtClean="0"/>
              <a:t>Задачи</a:t>
            </a:r>
            <a:r>
              <a:rPr lang="ru-RU" sz="2000" dirty="0" smtClean="0"/>
              <a:t> </a:t>
            </a:r>
            <a:endParaRPr lang="ru-RU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2195736" y="1844824"/>
            <a:ext cx="5688632" cy="93610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Поддержание у детей интереса к родному краю, своей стране</a:t>
            </a:r>
            <a:endParaRPr lang="ru-RU" sz="2400" b="1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2195736" y="2996952"/>
            <a:ext cx="5688632" cy="93610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Воспитание чувства патриотизма, любви к своей стране</a:t>
            </a:r>
            <a:endParaRPr lang="ru-RU" sz="2400" b="1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2195736" y="4149080"/>
            <a:ext cx="5688632" cy="93610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/>
          </a:p>
          <a:p>
            <a:r>
              <a:rPr lang="ru-RU" sz="2400" b="1" dirty="0" smtClean="0"/>
              <a:t>Воспитание в детях доброты, человечности, милосердия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b="1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2195736" y="5301208"/>
            <a:ext cx="5688632" cy="108012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Формирование у учащихся интереса к историческому прошлому страны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260648"/>
            <a:ext cx="612068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Формы работы</a:t>
            </a:r>
            <a:endParaRPr lang="ru-RU" sz="3200" dirty="0"/>
          </a:p>
        </p:txBody>
      </p:sp>
      <p:sp>
        <p:nvSpPr>
          <p:cNvPr id="3" name="Выноска со стрелкой вверх 2"/>
          <p:cNvSpPr/>
          <p:nvPr/>
        </p:nvSpPr>
        <p:spPr>
          <a:xfrm>
            <a:off x="683568" y="1628800"/>
            <a:ext cx="7560840" cy="4752528"/>
          </a:xfrm>
          <a:prstGeom prst="upArrowCallout">
            <a:avLst>
              <a:gd name="adj1" fmla="val 28203"/>
              <a:gd name="adj2" fmla="val 25000"/>
              <a:gd name="adj3" fmla="val 7065"/>
              <a:gd name="adj4" fmla="val 85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ru-RU" sz="2000" b="1" dirty="0" smtClean="0"/>
          </a:p>
          <a:p>
            <a:pPr>
              <a:buFont typeface="Arial" pitchFamily="34" charset="0"/>
              <a:buChar char="•"/>
            </a:pPr>
            <a:endParaRPr lang="ru-RU" sz="2000" b="1" dirty="0" smtClean="0"/>
          </a:p>
          <a:p>
            <a:pPr>
              <a:buFont typeface="Arial" pitchFamily="34" charset="0"/>
              <a:buChar char="•"/>
            </a:pPr>
            <a:endParaRPr lang="ru-RU" sz="2000" b="1" dirty="0" smtClean="0"/>
          </a:p>
          <a:p>
            <a:pPr>
              <a:buFont typeface="Arial" pitchFamily="34" charset="0"/>
              <a:buChar char="•"/>
            </a:pPr>
            <a:endParaRPr lang="ru-RU" sz="20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/>
              <a:t>Конкурсы: рисунков, плакатов , песен, стихов, поделок;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/>
              <a:t>Экскурсии;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/>
              <a:t>Беседы; 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/>
              <a:t>Дискуссии; 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/>
              <a:t>Парад;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/>
              <a:t>Просмотры фильмов;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/>
              <a:t>Тематические занятия;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err="1" smtClean="0"/>
              <a:t>Квест</a:t>
            </a:r>
            <a:r>
              <a:rPr lang="ru-RU" sz="2400" b="1" dirty="0" smtClean="0"/>
              <a:t>- игры.</a:t>
            </a:r>
          </a:p>
          <a:p>
            <a:pPr>
              <a:buFont typeface="Arial" pitchFamily="34" charset="0"/>
              <a:buChar char="•"/>
            </a:pPr>
            <a:endParaRPr lang="ru-RU" sz="2400" b="1" dirty="0" smtClean="0"/>
          </a:p>
          <a:p>
            <a:pPr>
              <a:buFont typeface="Arial" pitchFamily="34" charset="0"/>
              <a:buChar char="•"/>
            </a:pPr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547664" y="188640"/>
            <a:ext cx="5760640" cy="122413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Мероприятия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924944"/>
            <a:ext cx="24482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Парад памяти ВОВ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556792"/>
            <a:ext cx="24482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Конкурс военных стихов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2924944"/>
            <a:ext cx="24482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Конкурс военной песни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221088"/>
            <a:ext cx="24482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Квест</a:t>
            </a:r>
            <a:r>
              <a:rPr lang="ru-RU" dirty="0" smtClean="0"/>
              <a:t> - игра «Улицы родного города»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1556792"/>
            <a:ext cx="24482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Просмотр фильма о ВОВ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4221088"/>
            <a:ext cx="24482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Тематическое занятие «Герб, гимн, флаг»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5517232"/>
            <a:ext cx="24482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Возложение цветов к Памятнику неизвестного солдата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63888" y="5517232"/>
            <a:ext cx="24482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Беседа «Мы равные»(профилактика межнациональных конфликтов»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300192" y="5517232"/>
            <a:ext cx="24482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Посещение краеведческого музея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00192" y="4221088"/>
            <a:ext cx="24482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Посещение школьного музея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300192" y="2924944"/>
            <a:ext cx="24482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Конкурс рисунков «Мой город»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300192" y="1556792"/>
            <a:ext cx="24482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Беседа «Россия – мы дети твои»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88640"/>
            <a:ext cx="712879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Предупредительно- профилактическое воспитание</a:t>
            </a:r>
            <a:endParaRPr lang="ru-RU" sz="3200" dirty="0"/>
          </a:p>
        </p:txBody>
      </p:sp>
      <p:sp>
        <p:nvSpPr>
          <p:cNvPr id="3" name="Пятиугольник 2"/>
          <p:cNvSpPr/>
          <p:nvPr/>
        </p:nvSpPr>
        <p:spPr>
          <a:xfrm>
            <a:off x="251520" y="1916832"/>
            <a:ext cx="1440160" cy="439248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3200" dirty="0" smtClean="0"/>
              <a:t>Задачи</a:t>
            </a:r>
            <a:r>
              <a:rPr lang="ru-RU" sz="2000" dirty="0" smtClean="0"/>
              <a:t> </a:t>
            </a:r>
            <a:endParaRPr lang="ru-RU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2123728" y="1772816"/>
            <a:ext cx="5688632" cy="115212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● Активизация разъяснительной работы среди учащихся и родителей по вопросам правопорядка и соблюдения правил дорожного движения</a:t>
            </a:r>
            <a:endParaRPr lang="ru-RU" b="1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2123728" y="3140968"/>
            <a:ext cx="5688632" cy="93610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●Обеспечение защиты прав несовершеннолетних</a:t>
            </a:r>
            <a:endParaRPr lang="ru-RU" b="1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2123728" y="4293096"/>
            <a:ext cx="5688632" cy="93610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●Организация досуга и отдыха детей и подростков в каникулярное время</a:t>
            </a:r>
            <a:endParaRPr lang="ru-RU" b="1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2123728" y="5445224"/>
            <a:ext cx="5688632" cy="93610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●Сокращение числа учащихся, совершивших правонарушения в летнее время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260648"/>
            <a:ext cx="612068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Формы работы</a:t>
            </a:r>
            <a:endParaRPr lang="ru-RU" sz="3200" dirty="0"/>
          </a:p>
        </p:txBody>
      </p:sp>
      <p:sp>
        <p:nvSpPr>
          <p:cNvPr id="3" name="Выноска со стрелкой вверх 2"/>
          <p:cNvSpPr/>
          <p:nvPr/>
        </p:nvSpPr>
        <p:spPr>
          <a:xfrm>
            <a:off x="683568" y="1628800"/>
            <a:ext cx="7560840" cy="4752528"/>
          </a:xfrm>
          <a:prstGeom prst="upArrowCallout">
            <a:avLst>
              <a:gd name="adj1" fmla="val 28203"/>
              <a:gd name="adj2" fmla="val 25000"/>
              <a:gd name="adj3" fmla="val 7065"/>
              <a:gd name="adj4" fmla="val 85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ru-RU" sz="2000" b="1" dirty="0" smtClean="0"/>
          </a:p>
          <a:p>
            <a:pPr>
              <a:buFont typeface="Arial" pitchFamily="34" charset="0"/>
              <a:buChar char="•"/>
            </a:pPr>
            <a:endParaRPr lang="ru-RU" sz="2000" b="1" dirty="0" smtClean="0"/>
          </a:p>
          <a:p>
            <a:pPr>
              <a:buFont typeface="Arial" pitchFamily="34" charset="0"/>
              <a:buChar char="•"/>
            </a:pPr>
            <a:endParaRPr lang="ru-RU" sz="2000" b="1" dirty="0" smtClean="0"/>
          </a:p>
          <a:p>
            <a:pPr>
              <a:buFont typeface="Arial" pitchFamily="34" charset="0"/>
              <a:buChar char="•"/>
            </a:pPr>
            <a:endParaRPr lang="ru-RU" sz="20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/>
              <a:t>Конкурсы;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/>
              <a:t>Экскурсии; 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/>
              <a:t>Беседы; 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/>
              <a:t>Дискуссии;  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/>
              <a:t>Просмотры фильмов;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/>
              <a:t>Тематические занятия;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/>
              <a:t>Игры; 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/>
              <a:t>Викторины.</a:t>
            </a:r>
          </a:p>
          <a:p>
            <a:pPr>
              <a:buFont typeface="Arial" pitchFamily="34" charset="0"/>
              <a:buChar char="•"/>
            </a:pPr>
            <a:endParaRPr lang="ru-RU" sz="2400" b="1" dirty="0" smtClean="0"/>
          </a:p>
          <a:p>
            <a:pPr>
              <a:buFont typeface="Arial" pitchFamily="34" charset="0"/>
              <a:buChar char="•"/>
            </a:pPr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699792" y="260648"/>
            <a:ext cx="446449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Мероприятия</a:t>
            </a:r>
          </a:p>
          <a:p>
            <a:pPr algn="ctr"/>
            <a:endParaRPr lang="ru-RU" dirty="0"/>
          </a:p>
        </p:txBody>
      </p:sp>
      <p:sp>
        <p:nvSpPr>
          <p:cNvPr id="3" name="Табличка 2"/>
          <p:cNvSpPr/>
          <p:nvPr/>
        </p:nvSpPr>
        <p:spPr>
          <a:xfrm>
            <a:off x="971600" y="1484784"/>
            <a:ext cx="2808312" cy="158417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Организация бесед инспектора ПДН по вопросам безопасности;</a:t>
            </a:r>
            <a:endParaRPr lang="ru-RU" b="1" dirty="0"/>
          </a:p>
        </p:txBody>
      </p:sp>
      <p:sp>
        <p:nvSpPr>
          <p:cNvPr id="4" name="Табличка 3"/>
          <p:cNvSpPr/>
          <p:nvPr/>
        </p:nvSpPr>
        <p:spPr>
          <a:xfrm>
            <a:off x="6084168" y="1556792"/>
            <a:ext cx="2808312" cy="144016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Игра-путешествие «Помни правила движенья, как таблицу умноженья»;</a:t>
            </a:r>
            <a:endParaRPr lang="ru-RU" b="1" dirty="0"/>
          </a:p>
        </p:txBody>
      </p:sp>
      <p:sp>
        <p:nvSpPr>
          <p:cNvPr id="5" name="Табличка 4"/>
          <p:cNvSpPr/>
          <p:nvPr/>
        </p:nvSpPr>
        <p:spPr>
          <a:xfrm>
            <a:off x="971600" y="3284984"/>
            <a:ext cx="2880320" cy="144016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Конкурс рисунков по ПДД;</a:t>
            </a:r>
            <a:endParaRPr lang="ru-RU" b="1" dirty="0"/>
          </a:p>
        </p:txBody>
      </p:sp>
      <p:sp>
        <p:nvSpPr>
          <p:cNvPr id="6" name="Табличка 5"/>
          <p:cNvSpPr/>
          <p:nvPr/>
        </p:nvSpPr>
        <p:spPr>
          <a:xfrm>
            <a:off x="6228184" y="3284984"/>
            <a:ext cx="2664296" cy="144016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●Викторина «Один дома»</a:t>
            </a:r>
            <a:endParaRPr lang="ru-RU" b="1" dirty="0"/>
          </a:p>
        </p:txBody>
      </p:sp>
      <p:sp>
        <p:nvSpPr>
          <p:cNvPr id="7" name="Табличка 6"/>
          <p:cNvSpPr/>
          <p:nvPr/>
        </p:nvSpPr>
        <p:spPr>
          <a:xfrm>
            <a:off x="1043608" y="5013176"/>
            <a:ext cx="2736304" cy="144016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Индивидуальные беседы инспектора ПДН, социального педагога с учащимися «группы риска»;</a:t>
            </a:r>
            <a:endParaRPr lang="ru-RU" sz="1600" b="1" dirty="0"/>
          </a:p>
        </p:txBody>
      </p:sp>
      <p:sp>
        <p:nvSpPr>
          <p:cNvPr id="8" name="Табличка 7"/>
          <p:cNvSpPr/>
          <p:nvPr/>
        </p:nvSpPr>
        <p:spPr>
          <a:xfrm>
            <a:off x="6156176" y="5085184"/>
            <a:ext cx="2736304" cy="144016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Посещение семей учащихся, которые находятся в лагере и состоят на </a:t>
            </a:r>
            <a:r>
              <a:rPr lang="ru-RU" sz="1600" b="1" dirty="0" err="1" smtClean="0"/>
              <a:t>внутришкольном</a:t>
            </a:r>
            <a:r>
              <a:rPr lang="ru-RU" sz="1600" b="1" dirty="0" smtClean="0"/>
              <a:t> контроле.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8"/>
            <a:ext cx="734481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Экологическое воспитание</a:t>
            </a:r>
            <a:endParaRPr lang="ru-RU" sz="4000" dirty="0"/>
          </a:p>
        </p:txBody>
      </p:sp>
      <p:sp>
        <p:nvSpPr>
          <p:cNvPr id="3" name="Пятиугольник 2"/>
          <p:cNvSpPr/>
          <p:nvPr/>
        </p:nvSpPr>
        <p:spPr>
          <a:xfrm>
            <a:off x="251520" y="1916832"/>
            <a:ext cx="1440160" cy="439248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3200" dirty="0" smtClean="0"/>
              <a:t>Задачи</a:t>
            </a:r>
            <a:r>
              <a:rPr lang="ru-RU" sz="2000" dirty="0" smtClean="0"/>
              <a:t> </a:t>
            </a:r>
            <a:endParaRPr lang="ru-RU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2195736" y="1844824"/>
            <a:ext cx="5688632" cy="122413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/>
              <a:t>Поддержание интереса к окружающему нас миру, природе</a:t>
            </a:r>
            <a:endParaRPr lang="ru-RU" sz="2000" b="1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2195736" y="3356992"/>
            <a:ext cx="5688632" cy="122413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/>
              <a:t>Формирование у учащихся правильного общения с природой, готовности защищать её</a:t>
            </a:r>
            <a:endParaRPr lang="ru-RU" sz="2000" b="1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2195736" y="4869160"/>
            <a:ext cx="5688632" cy="136815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/>
              <a:t>Поддержание вокруг школы экологически благоприятной, «зелёной зоны»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260648"/>
            <a:ext cx="612068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Формы работы</a:t>
            </a:r>
            <a:endParaRPr lang="ru-RU" sz="3200" dirty="0"/>
          </a:p>
        </p:txBody>
      </p:sp>
      <p:sp>
        <p:nvSpPr>
          <p:cNvPr id="3" name="Выноска со стрелкой вверх 2"/>
          <p:cNvSpPr/>
          <p:nvPr/>
        </p:nvSpPr>
        <p:spPr>
          <a:xfrm>
            <a:off x="683568" y="1628800"/>
            <a:ext cx="7560840" cy="4752528"/>
          </a:xfrm>
          <a:prstGeom prst="upArrowCallout">
            <a:avLst>
              <a:gd name="adj1" fmla="val 28203"/>
              <a:gd name="adj2" fmla="val 25000"/>
              <a:gd name="adj3" fmla="val 7065"/>
              <a:gd name="adj4" fmla="val 85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ru-RU" sz="2000" b="1" dirty="0" smtClean="0"/>
          </a:p>
          <a:p>
            <a:pPr>
              <a:buFont typeface="Arial" pitchFamily="34" charset="0"/>
              <a:buChar char="•"/>
            </a:pPr>
            <a:endParaRPr lang="ru-RU" sz="2000" b="1" dirty="0" smtClean="0"/>
          </a:p>
          <a:p>
            <a:pPr>
              <a:buFont typeface="Arial" pitchFamily="34" charset="0"/>
              <a:buChar char="•"/>
            </a:pPr>
            <a:endParaRPr lang="ru-RU" sz="2000" b="1" dirty="0" smtClean="0"/>
          </a:p>
          <a:p>
            <a:pPr algn="ctr">
              <a:buFont typeface="Arial" pitchFamily="34" charset="0"/>
              <a:buChar char="•"/>
            </a:pPr>
            <a:endParaRPr lang="ru-RU" sz="20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/>
              <a:t>Беседы;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/>
              <a:t>Экологические марафоны;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/>
              <a:t>Рейды;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/>
              <a:t>Выставки рисунков и поделок;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/>
              <a:t>Конкурсы;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/>
              <a:t>Акции;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/>
              <a:t>Экскурсии;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/>
              <a:t>Просмотр фильма.</a:t>
            </a:r>
          </a:p>
          <a:p>
            <a:pPr>
              <a:buFont typeface="Arial" pitchFamily="34" charset="0"/>
              <a:buChar char="•"/>
            </a:pPr>
            <a:endParaRPr lang="ru-RU" sz="2400" b="1" dirty="0" smtClean="0"/>
          </a:p>
          <a:p>
            <a:pPr>
              <a:buFont typeface="Arial" pitchFamily="34" charset="0"/>
              <a:buChar char="•"/>
            </a:pPr>
            <a:endParaRPr lang="ru-RU" sz="2400" b="1" dirty="0" smtClean="0"/>
          </a:p>
          <a:p>
            <a:pPr>
              <a:buFont typeface="Arial" pitchFamily="34" charset="0"/>
              <a:buChar char="•"/>
            </a:pPr>
            <a:endParaRPr lang="ru-RU" sz="2400" b="1" dirty="0" smtClean="0"/>
          </a:p>
          <a:p>
            <a:pPr>
              <a:buFont typeface="Arial" pitchFamily="34" charset="0"/>
              <a:buChar char="•"/>
            </a:pPr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2339752" y="260648"/>
            <a:ext cx="4176464" cy="151216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Мероприятия 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79512" y="1844824"/>
            <a:ext cx="2736304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Беседа «О пользе воды»</a:t>
            </a:r>
            <a:endParaRPr lang="ru-RU" sz="2000" dirty="0"/>
          </a:p>
        </p:txBody>
      </p:sp>
      <p:sp>
        <p:nvSpPr>
          <p:cNvPr id="6" name="Овал 5"/>
          <p:cNvSpPr/>
          <p:nvPr/>
        </p:nvSpPr>
        <p:spPr>
          <a:xfrm>
            <a:off x="323528" y="4293096"/>
            <a:ext cx="2736304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Экскурсия в Ботанический сад</a:t>
            </a:r>
            <a:endParaRPr lang="ru-RU" sz="2000" dirty="0"/>
          </a:p>
        </p:txBody>
      </p:sp>
      <p:sp>
        <p:nvSpPr>
          <p:cNvPr id="7" name="Овал 6"/>
          <p:cNvSpPr/>
          <p:nvPr/>
        </p:nvSpPr>
        <p:spPr>
          <a:xfrm>
            <a:off x="3059832" y="3068960"/>
            <a:ext cx="2736304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Акция «Скворечник»</a:t>
            </a:r>
            <a:endParaRPr lang="ru-RU" sz="2000" dirty="0"/>
          </a:p>
        </p:txBody>
      </p:sp>
      <p:sp>
        <p:nvSpPr>
          <p:cNvPr id="8" name="Овал 7"/>
          <p:cNvSpPr/>
          <p:nvPr/>
        </p:nvSpPr>
        <p:spPr>
          <a:xfrm>
            <a:off x="3203848" y="5085184"/>
            <a:ext cx="2736304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Просмотр фильма  «Красная книга России»</a:t>
            </a:r>
            <a:endParaRPr lang="ru-RU" sz="2000" dirty="0"/>
          </a:p>
        </p:txBody>
      </p:sp>
      <p:sp>
        <p:nvSpPr>
          <p:cNvPr id="9" name="Овал 8"/>
          <p:cNvSpPr/>
          <p:nvPr/>
        </p:nvSpPr>
        <p:spPr>
          <a:xfrm>
            <a:off x="6012160" y="4077072"/>
            <a:ext cx="2736304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Газета смены «Сохрани планете жизнь»</a:t>
            </a:r>
            <a:endParaRPr lang="ru-RU" sz="2000" dirty="0"/>
          </a:p>
        </p:txBody>
      </p:sp>
      <p:sp>
        <p:nvSpPr>
          <p:cNvPr id="10" name="Овал 9"/>
          <p:cNvSpPr/>
          <p:nvPr/>
        </p:nvSpPr>
        <p:spPr>
          <a:xfrm>
            <a:off x="5796136" y="1844824"/>
            <a:ext cx="273630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Конкурс рисунков и поделок из природных материалов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548681"/>
            <a:ext cx="81369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Лагерь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-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это сфера активного отдыха, разнообразная общественно значимая </a:t>
            </a: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досуговая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деятельность, отличная от типовой школьной деятельности. Лагерь дает возможность любому ребенку раскрыться, приблизиться к высоким уровням самоуважения и </a:t>
            </a: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самореабилитации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1556792"/>
            <a:ext cx="57606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</a:t>
            </a:r>
          </a:p>
          <a:p>
            <a:pPr algn="ctr"/>
            <a: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за </a:t>
            </a:r>
          </a:p>
          <a:p>
            <a:pPr algn="ctr"/>
            <a: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внимание</a:t>
            </a:r>
            <a:endParaRPr lang="ru-RU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799288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Цель: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Создание условий для организованного отдыха учащихся в летний период, развитие личности ребенка, укрепление физического, психического и эмоционального здоровья детей, воспитания лучших черт гражданина, толерантности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23728" y="404664"/>
            <a:ext cx="532859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Основные направления 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420888"/>
            <a:ext cx="237626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Здоровый образ жизни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2420888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/>
              <a:t>Интелектуально</a:t>
            </a:r>
            <a:r>
              <a:rPr lang="ru-RU" sz="2000" dirty="0" smtClean="0"/>
              <a:t> -творческое воспитание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32240" y="2420888"/>
            <a:ext cx="208823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Нравственно-патриотическое воспитание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4509120"/>
            <a:ext cx="252028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Предупредительно- профилактическое воспитание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64088" y="4509120"/>
            <a:ext cx="244827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Экологическое воспитание</a:t>
            </a:r>
            <a:endParaRPr lang="ru-RU" sz="20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1403648" y="1700808"/>
            <a:ext cx="90010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716016" y="177281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236296" y="1700808"/>
            <a:ext cx="93610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2987824" y="1772816"/>
            <a:ext cx="72008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444208" y="1700808"/>
            <a:ext cx="72008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820891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Здоровый образ жизни</a:t>
            </a:r>
            <a:endParaRPr lang="ru-RU" sz="3200" dirty="0"/>
          </a:p>
        </p:txBody>
      </p:sp>
      <p:sp>
        <p:nvSpPr>
          <p:cNvPr id="3" name="Пятиугольник 2"/>
          <p:cNvSpPr/>
          <p:nvPr/>
        </p:nvSpPr>
        <p:spPr>
          <a:xfrm>
            <a:off x="2483768" y="1988840"/>
            <a:ext cx="5688632" cy="93610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Активная и широкая пропаганда здорового образа жизни</a:t>
            </a:r>
            <a:endParaRPr lang="ru-RU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2483768" y="3140968"/>
            <a:ext cx="5688632" cy="93610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физических способностей детей через активную спортивную жизнь в лагере</a:t>
            </a:r>
            <a:endParaRPr lang="ru-RU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2483768" y="4221088"/>
            <a:ext cx="5688632" cy="93610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Обучение приемам и методам оздоровления организма</a:t>
            </a:r>
            <a:endParaRPr lang="ru-RU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2483768" y="5301208"/>
            <a:ext cx="5688632" cy="93610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Обеспечение качественным сбалансированным питание учащихся </a:t>
            </a:r>
            <a:endParaRPr lang="ru-RU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539552" y="1916832"/>
            <a:ext cx="1656184" cy="439248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2800" dirty="0" smtClean="0"/>
              <a:t>Задачи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260648"/>
            <a:ext cx="612068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Формы работы</a:t>
            </a:r>
            <a:endParaRPr lang="ru-RU" sz="3200" dirty="0"/>
          </a:p>
        </p:txBody>
      </p:sp>
      <p:sp>
        <p:nvSpPr>
          <p:cNvPr id="3" name="Выноска со стрелкой вверх 2"/>
          <p:cNvSpPr/>
          <p:nvPr/>
        </p:nvSpPr>
        <p:spPr>
          <a:xfrm>
            <a:off x="683568" y="1628800"/>
            <a:ext cx="7560840" cy="4392488"/>
          </a:xfrm>
          <a:prstGeom prst="upArrowCallout">
            <a:avLst>
              <a:gd name="adj1" fmla="val 28203"/>
              <a:gd name="adj2" fmla="val 25000"/>
              <a:gd name="adj3" fmla="val 7065"/>
              <a:gd name="adj4" fmla="val 85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sz="2800" dirty="0" smtClean="0"/>
              <a:t>Утренняя зарядка;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dirty="0" smtClean="0"/>
              <a:t>Воздушные, солнечные ванны;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dirty="0" smtClean="0"/>
              <a:t>Подвижные игры;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dirty="0" smtClean="0"/>
              <a:t>Спортивные соревнования;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dirty="0" smtClean="0"/>
              <a:t> Беседы;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dirty="0" smtClean="0"/>
              <a:t>Конкурсы ;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dirty="0" smtClean="0"/>
              <a:t>Определение лучшего санитарного состояния отрядной комнаты.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856" y="2852936"/>
            <a:ext cx="280831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Мероприятия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pic>
        <p:nvPicPr>
          <p:cNvPr id="1026" name="Picture 2" descr="*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650" y="228600"/>
            <a:ext cx="28575" cy="28575"/>
          </a:xfrm>
          <a:prstGeom prst="rect">
            <a:avLst/>
          </a:prstGeom>
          <a:noFill/>
        </p:spPr>
      </p:pic>
      <p:sp>
        <p:nvSpPr>
          <p:cNvPr id="13" name="Овал 12"/>
          <p:cNvSpPr/>
          <p:nvPr/>
        </p:nvSpPr>
        <p:spPr>
          <a:xfrm>
            <a:off x="251520" y="3356992"/>
            <a:ext cx="244827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/>
              <a:t>Веселые старты</a:t>
            </a:r>
            <a:endParaRPr lang="ru-RU" sz="2200" dirty="0"/>
          </a:p>
        </p:txBody>
      </p:sp>
      <p:sp>
        <p:nvSpPr>
          <p:cNvPr id="14" name="Овал 13"/>
          <p:cNvSpPr/>
          <p:nvPr/>
        </p:nvSpPr>
        <p:spPr>
          <a:xfrm>
            <a:off x="251520" y="1484784"/>
            <a:ext cx="2376264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/>
              <a:t>Эстафеты </a:t>
            </a:r>
            <a:endParaRPr lang="ru-RU" sz="2100" dirty="0"/>
          </a:p>
        </p:txBody>
      </p:sp>
      <p:sp>
        <p:nvSpPr>
          <p:cNvPr id="15" name="Овал 14"/>
          <p:cNvSpPr/>
          <p:nvPr/>
        </p:nvSpPr>
        <p:spPr>
          <a:xfrm>
            <a:off x="2051720" y="188640"/>
            <a:ext cx="2520280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Олимпийские игры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5148064" y="188640"/>
            <a:ext cx="2520280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Конкурс плакатов «Будь здоров»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6516216" y="1700808"/>
            <a:ext cx="2376264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Посещение бассейна</a:t>
            </a:r>
            <a:endParaRPr lang="ru-RU" sz="2000" dirty="0"/>
          </a:p>
        </p:txBody>
      </p:sp>
      <p:sp>
        <p:nvSpPr>
          <p:cNvPr id="18" name="Овал 17"/>
          <p:cNvSpPr/>
          <p:nvPr/>
        </p:nvSpPr>
        <p:spPr>
          <a:xfrm>
            <a:off x="6516216" y="3645024"/>
            <a:ext cx="2376264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Беседа по профилактике курения, алкоголизма, наркомании</a:t>
            </a:r>
            <a:endParaRPr lang="ru-RU" sz="1600" dirty="0"/>
          </a:p>
        </p:txBody>
      </p:sp>
      <p:sp>
        <p:nvSpPr>
          <p:cNvPr id="19" name="Овал 18"/>
          <p:cNvSpPr/>
          <p:nvPr/>
        </p:nvSpPr>
        <p:spPr>
          <a:xfrm>
            <a:off x="1907704" y="4869160"/>
            <a:ext cx="2520280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Диетотерапия </a:t>
            </a:r>
            <a:endParaRPr lang="ru-RU" sz="2000" dirty="0"/>
          </a:p>
        </p:txBody>
      </p:sp>
      <p:sp>
        <p:nvSpPr>
          <p:cNvPr id="21" name="Овал 20"/>
          <p:cNvSpPr/>
          <p:nvPr/>
        </p:nvSpPr>
        <p:spPr>
          <a:xfrm>
            <a:off x="4788024" y="4941168"/>
            <a:ext cx="237626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Витаминотерапия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3529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Интеллектуально - творческое воспитание</a:t>
            </a:r>
            <a:endParaRPr lang="ru-RU" sz="3200" dirty="0"/>
          </a:p>
        </p:txBody>
      </p:sp>
      <p:sp>
        <p:nvSpPr>
          <p:cNvPr id="3" name="Пятиугольник 2"/>
          <p:cNvSpPr/>
          <p:nvPr/>
        </p:nvSpPr>
        <p:spPr>
          <a:xfrm>
            <a:off x="251520" y="1916832"/>
            <a:ext cx="1440160" cy="439248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2800" dirty="0" smtClean="0"/>
              <a:t>Задачи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2195736" y="1844824"/>
            <a:ext cx="5688632" cy="93610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●Развитие творческих способностей через индивидуальную деятельность.</a:t>
            </a:r>
            <a:endParaRPr lang="ru-RU" b="1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2195736" y="2996952"/>
            <a:ext cx="5688632" cy="93610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●Развитие интеллектуальных способностей детей.</a:t>
            </a:r>
            <a:endParaRPr lang="ru-RU" b="1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2195736" y="4077072"/>
            <a:ext cx="5688632" cy="108012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lang="ru-RU" b="1" dirty="0" smtClean="0"/>
              <a:t>●Создание взаимоотношений между взрослыми и детьми в стиле совместной равноправной, </a:t>
            </a:r>
            <a:r>
              <a:rPr lang="ru-RU" b="1" dirty="0" err="1" smtClean="0"/>
              <a:t>взаиморазвивающей</a:t>
            </a:r>
            <a:r>
              <a:rPr lang="ru-RU" b="1" dirty="0" smtClean="0"/>
              <a:t>, творческой, интеллектуальной деятельности</a:t>
            </a:r>
            <a:endParaRPr lang="ru-RU" b="1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2195736" y="5301208"/>
            <a:ext cx="5688632" cy="93610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●Воспитание духовной культуры.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260648"/>
            <a:ext cx="612068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Формы работы</a:t>
            </a:r>
            <a:endParaRPr lang="ru-RU" sz="3200" dirty="0"/>
          </a:p>
        </p:txBody>
      </p:sp>
      <p:sp>
        <p:nvSpPr>
          <p:cNvPr id="3" name="Выноска со стрелкой вверх 2"/>
          <p:cNvSpPr/>
          <p:nvPr/>
        </p:nvSpPr>
        <p:spPr>
          <a:xfrm>
            <a:off x="683568" y="1628800"/>
            <a:ext cx="7560840" cy="4752528"/>
          </a:xfrm>
          <a:prstGeom prst="upArrowCallout">
            <a:avLst>
              <a:gd name="adj1" fmla="val 28203"/>
              <a:gd name="adj2" fmla="val 25000"/>
              <a:gd name="adj3" fmla="val 7065"/>
              <a:gd name="adj4" fmla="val 85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ru-RU" sz="2000" b="1" dirty="0" smtClean="0"/>
          </a:p>
          <a:p>
            <a:pPr>
              <a:buFont typeface="Arial" pitchFamily="34" charset="0"/>
              <a:buChar char="•"/>
            </a:pPr>
            <a:endParaRPr lang="ru-RU" sz="2000" b="1" dirty="0" smtClean="0"/>
          </a:p>
          <a:p>
            <a:pPr>
              <a:buFont typeface="Arial" pitchFamily="34" charset="0"/>
              <a:buChar char="•"/>
            </a:pPr>
            <a:endParaRPr lang="ru-RU" sz="2000" b="1" dirty="0" smtClean="0"/>
          </a:p>
          <a:p>
            <a:pPr algn="ctr">
              <a:buFont typeface="Arial" pitchFamily="34" charset="0"/>
              <a:buChar char="•"/>
            </a:pPr>
            <a:endParaRPr lang="ru-RU" sz="20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/>
              <a:t>Конкурсы;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/>
              <a:t>Интеллектуальные игры;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/>
              <a:t>Концерты художественной самодеятельности;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/>
              <a:t>Творческие мастерские;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/>
              <a:t>Парад (карнавальное шествие); 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/>
              <a:t>Фестивали;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/>
              <a:t>Экскурсии;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/>
              <a:t>Просмотры фильмов;</a:t>
            </a:r>
          </a:p>
          <a:p>
            <a:pPr>
              <a:buFont typeface="Arial" pitchFamily="34" charset="0"/>
              <a:buChar char="•"/>
            </a:pPr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257</TotalTime>
  <Words>578</Words>
  <Application>Microsoft Office PowerPoint</Application>
  <PresentationFormat>Экран (4:3)</PresentationFormat>
  <Paragraphs>159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Acid</dc:creator>
  <cp:lastModifiedBy>Acid</cp:lastModifiedBy>
  <cp:revision>29</cp:revision>
  <dcterms:created xsi:type="dcterms:W3CDTF">2013-03-24T09:41:41Z</dcterms:created>
  <dcterms:modified xsi:type="dcterms:W3CDTF">2013-03-24T14:36:09Z</dcterms:modified>
</cp:coreProperties>
</file>