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315" r:id="rId2"/>
    <p:sldId id="316" r:id="rId3"/>
    <p:sldId id="260" r:id="rId4"/>
    <p:sldId id="261" r:id="rId5"/>
    <p:sldId id="262" r:id="rId6"/>
    <p:sldId id="257" r:id="rId7"/>
    <p:sldId id="263" r:id="rId8"/>
    <p:sldId id="328" r:id="rId9"/>
    <p:sldId id="329" r:id="rId10"/>
    <p:sldId id="317" r:id="rId11"/>
    <p:sldId id="320" r:id="rId12"/>
    <p:sldId id="318" r:id="rId13"/>
    <p:sldId id="322" r:id="rId14"/>
    <p:sldId id="323" r:id="rId15"/>
    <p:sldId id="325" r:id="rId16"/>
    <p:sldId id="327" r:id="rId17"/>
    <p:sldId id="264" r:id="rId18"/>
    <p:sldId id="330" r:id="rId19"/>
    <p:sldId id="265" r:id="rId20"/>
    <p:sldId id="271" r:id="rId21"/>
    <p:sldId id="331" r:id="rId22"/>
    <p:sldId id="332" r:id="rId23"/>
    <p:sldId id="333" r:id="rId24"/>
    <p:sldId id="334" r:id="rId25"/>
    <p:sldId id="273" r:id="rId26"/>
    <p:sldId id="274" r:id="rId27"/>
    <p:sldId id="335" r:id="rId28"/>
    <p:sldId id="280" r:id="rId29"/>
    <p:sldId id="281" r:id="rId30"/>
    <p:sldId id="336" r:id="rId31"/>
    <p:sldId id="337" r:id="rId32"/>
    <p:sldId id="282" r:id="rId33"/>
    <p:sldId id="292" r:id="rId34"/>
    <p:sldId id="338" r:id="rId35"/>
    <p:sldId id="258" r:id="rId36"/>
    <p:sldId id="288" r:id="rId37"/>
    <p:sldId id="289" r:id="rId38"/>
    <p:sldId id="290" r:id="rId39"/>
    <p:sldId id="291" r:id="rId40"/>
    <p:sldId id="307" r:id="rId41"/>
    <p:sldId id="295" r:id="rId42"/>
    <p:sldId id="296" r:id="rId43"/>
    <p:sldId id="301" r:id="rId44"/>
    <p:sldId id="309" r:id="rId45"/>
    <p:sldId id="310" r:id="rId46"/>
    <p:sldId id="311" r:id="rId47"/>
    <p:sldId id="339" r:id="rId48"/>
    <p:sldId id="340" r:id="rId49"/>
    <p:sldId id="342" r:id="rId50"/>
    <p:sldId id="341" r:id="rId51"/>
    <p:sldId id="343" r:id="rId52"/>
    <p:sldId id="344" r:id="rId53"/>
    <p:sldId id="345" r:id="rId54"/>
    <p:sldId id="346" r:id="rId55"/>
    <p:sldId id="298" r:id="rId56"/>
    <p:sldId id="299" r:id="rId57"/>
    <p:sldId id="300" r:id="rId58"/>
    <p:sldId id="304" r:id="rId59"/>
    <p:sldId id="347" r:id="rId60"/>
    <p:sldId id="267" r:id="rId61"/>
    <p:sldId id="348" r:id="rId62"/>
    <p:sldId id="276" r:id="rId63"/>
    <p:sldId id="278" r:id="rId64"/>
    <p:sldId id="277" r:id="rId6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6600"/>
    <a:srgbClr val="66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39" autoAdjust="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7AA21-242D-4FC3-8346-131E0A252F1E}" type="datetimeFigureOut">
              <a:rPr lang="ru-RU" smtClean="0"/>
              <a:pPr/>
              <a:t>04.08.2011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7108E9-6253-4761-92D0-7B98CB9FD34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C7108E9-6253-4761-92D0-7B98CB9FD345}" type="slidenum">
              <a:rPr lang="ru-RU" smtClean="0"/>
              <a:pPr/>
              <a:t>48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D835A4D-F35E-4513-BEA6-DD886BDD8098}" type="datetimeFigureOut">
              <a:rPr lang="ru-RU" smtClean="0"/>
              <a:pPr/>
              <a:t>04.08.2011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AB80E5-603D-44A4-BF05-CB1528BB9F50}" type="slidenum">
              <a:rPr lang="ru-RU" smtClean="0"/>
              <a:pPr/>
              <a:t>‹#›</a:t>
            </a:fld>
            <a:endParaRPr lang="ru-RU"/>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835A4D-F35E-4513-BEA6-DD886BDD8098}" type="datetimeFigureOut">
              <a:rPr lang="ru-RU" smtClean="0"/>
              <a:pPr/>
              <a:t>04.08.2011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AB80E5-603D-44A4-BF05-CB1528BB9F50}" type="slidenum">
              <a:rPr lang="ru-RU" smtClean="0"/>
              <a:pPr/>
              <a:t>‹#›</a:t>
            </a:fld>
            <a:endParaRPr lang="ru-RU"/>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835A4D-F35E-4513-BEA6-DD886BDD8098}" type="datetimeFigureOut">
              <a:rPr lang="ru-RU" smtClean="0"/>
              <a:pPr/>
              <a:t>04.08.2011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AB80E5-603D-44A4-BF05-CB1528BB9F50}" type="slidenum">
              <a:rPr lang="ru-RU" smtClean="0"/>
              <a:pPr/>
              <a:t>‹#›</a:t>
            </a:fld>
            <a:endParaRPr lang="ru-RU"/>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835A4D-F35E-4513-BEA6-DD886BDD8098}" type="datetimeFigureOut">
              <a:rPr lang="ru-RU" smtClean="0"/>
              <a:pPr/>
              <a:t>04.08.2011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AB80E5-603D-44A4-BF05-CB1528BB9F50}" type="slidenum">
              <a:rPr lang="ru-RU" smtClean="0"/>
              <a:pPr/>
              <a:t>‹#›</a:t>
            </a:fld>
            <a:endParaRPr lang="ru-RU"/>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D835A4D-F35E-4513-BEA6-DD886BDD8098}" type="datetimeFigureOut">
              <a:rPr lang="ru-RU" smtClean="0"/>
              <a:pPr/>
              <a:t>04.08.2011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AB80E5-603D-44A4-BF05-CB1528BB9F50}" type="slidenum">
              <a:rPr lang="ru-RU" smtClean="0"/>
              <a:pPr/>
              <a:t>‹#›</a:t>
            </a:fld>
            <a:endParaRPr lang="ru-RU"/>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D835A4D-F35E-4513-BEA6-DD886BDD8098}" type="datetimeFigureOut">
              <a:rPr lang="ru-RU" smtClean="0"/>
              <a:pPr/>
              <a:t>04.08.2011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AB80E5-603D-44A4-BF05-CB1528BB9F50}" type="slidenum">
              <a:rPr lang="ru-RU" smtClean="0"/>
              <a:pPr/>
              <a:t>‹#›</a:t>
            </a:fld>
            <a:endParaRPr lang="ru-RU"/>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D835A4D-F35E-4513-BEA6-DD886BDD8098}" type="datetimeFigureOut">
              <a:rPr lang="ru-RU" smtClean="0"/>
              <a:pPr/>
              <a:t>04.08.2011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4AB80E5-603D-44A4-BF05-CB1528BB9F50}" type="slidenum">
              <a:rPr lang="ru-RU" smtClean="0"/>
              <a:pPr/>
              <a:t>‹#›</a:t>
            </a:fld>
            <a:endParaRPr lang="ru-RU"/>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D835A4D-F35E-4513-BEA6-DD886BDD8098}" type="datetimeFigureOut">
              <a:rPr lang="ru-RU" smtClean="0"/>
              <a:pPr/>
              <a:t>04.08.2011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4AB80E5-603D-44A4-BF05-CB1528BB9F50}" type="slidenum">
              <a:rPr lang="ru-RU" smtClean="0"/>
              <a:pPr/>
              <a:t>‹#›</a:t>
            </a:fld>
            <a:endParaRPr lang="ru-RU"/>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D835A4D-F35E-4513-BEA6-DD886BDD8098}" type="datetimeFigureOut">
              <a:rPr lang="ru-RU" smtClean="0"/>
              <a:pPr/>
              <a:t>04.08.2011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4AB80E5-603D-44A4-BF05-CB1528BB9F50}" type="slidenum">
              <a:rPr lang="ru-RU" smtClean="0"/>
              <a:pPr/>
              <a:t>‹#›</a:t>
            </a:fld>
            <a:endParaRPr lang="ru-RU"/>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D835A4D-F35E-4513-BEA6-DD886BDD8098}" type="datetimeFigureOut">
              <a:rPr lang="ru-RU" smtClean="0"/>
              <a:pPr/>
              <a:t>04.08.2011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AB80E5-603D-44A4-BF05-CB1528BB9F50}" type="slidenum">
              <a:rPr lang="ru-RU" smtClean="0"/>
              <a:pPr/>
              <a:t>‹#›</a:t>
            </a:fld>
            <a:endParaRPr lang="ru-RU"/>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D835A4D-F35E-4513-BEA6-DD886BDD8098}" type="datetimeFigureOut">
              <a:rPr lang="ru-RU" smtClean="0"/>
              <a:pPr/>
              <a:t>04.08.2011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AB80E5-603D-44A4-BF05-CB1528BB9F50}" type="slidenum">
              <a:rPr lang="ru-RU" smtClean="0"/>
              <a:pPr/>
              <a:t>‹#›</a:t>
            </a:fld>
            <a:endParaRPr lang="ru-RU"/>
          </a:p>
        </p:txBody>
      </p: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35A4D-F35E-4513-BEA6-DD886BDD8098}" type="datetimeFigureOut">
              <a:rPr lang="ru-RU" smtClean="0"/>
              <a:pPr/>
              <a:t>04.08.2011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B80E5-603D-44A4-BF05-CB1528BB9F5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jpeg"/><Relationship Id="rId2" Type="http://schemas.openxmlformats.org/officeDocument/2006/relationships/image" Target="../media/image23.png"/><Relationship Id="rId16" Type="http://schemas.openxmlformats.org/officeDocument/2006/relationships/image" Target="../media/image37.jpeg"/><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19" Type="http://schemas.openxmlformats.org/officeDocument/2006/relationships/image" Target="../media/image40.jpe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nav.uz/uploads/posts/2010-08/1281165845_bfc9dd74c671.jpg" TargetMode="External"/><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image" Target="../media/image50.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hyperlink" Target="http://www.mii.org/Minerals/Minpics1/Hematite2.jpg" TargetMode="External"/><Relationship Id="rId11" Type="http://schemas.openxmlformats.org/officeDocument/2006/relationships/image" Target="../media/image49.png"/><Relationship Id="rId5" Type="http://schemas.openxmlformats.org/officeDocument/2006/relationships/image" Target="../media/image45.png"/><Relationship Id="rId15" Type="http://schemas.openxmlformats.org/officeDocument/2006/relationships/image" Target="../media/image52.png"/><Relationship Id="rId10" Type="http://schemas.openxmlformats.org/officeDocument/2006/relationships/hyperlink" Target="http://imc.rkc-74.ru/dlrstore/9/976bc72a-a428-46f8-aa2f-ce5c1b0646a1/44_2.jpg" TargetMode="External"/><Relationship Id="rId4" Type="http://schemas.openxmlformats.org/officeDocument/2006/relationships/hyperlink" Target="http://www.fmm.ru/pictures/gold/30034c1.jpg" TargetMode="External"/><Relationship Id="rId9" Type="http://schemas.openxmlformats.org/officeDocument/2006/relationships/image" Target="../media/image48.png"/><Relationship Id="rId1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ru.wikipedia.org/wiki/%D0%9F%D0%BE%D0%BB%D1%8F%D1%80%D0%BD%D0%BE%D0%B5_%D1%81%D0%B8%D1%8F%D0%BD%D0%B8%D0%B5" TargetMode="External"/><Relationship Id="rId3" Type="http://schemas.openxmlformats.org/officeDocument/2006/relationships/hyperlink" Target="http://ru.wikipedia.org/wiki/%D0%93%D0%B0%D0%BB%D0%BB%D0%B5%D0%B9,_%D0%AD%D0%B4%D0%BC%D0%BE%D0%BD%D0%B4" TargetMode="External"/><Relationship Id="rId7" Type="http://schemas.openxmlformats.org/officeDocument/2006/relationships/hyperlink" Target="http://ru.wikipedia.org/wiki/%D0%9B%D1%8E%D0%BC%D0%B8%D0%BD%D0%B5%D1%81%D1%86%D0%B5%D0%BD%D1%86%D0%B8%D1%8F" TargetMode="External"/><Relationship Id="rId2" Type="http://schemas.openxmlformats.org/officeDocument/2006/relationships/hyperlink" Target="http://ru.wikipedia.org/wiki/%D0%9F%D0%BB%D0%B0%D1%82%D0%BE%D0%BD" TargetMode="External"/><Relationship Id="rId1" Type="http://schemas.openxmlformats.org/officeDocument/2006/relationships/slideLayout" Target="../slideLayouts/slideLayout7.xml"/><Relationship Id="rId6" Type="http://schemas.openxmlformats.org/officeDocument/2006/relationships/hyperlink" Target="http://ru.wikipedia.org/wiki/%D0%9C%D0%B0%D0%B3%D0%BD%D0%B8%D1%82%D0%BD%D1%8B%D0%B9_%D0%BF%D0%BE%D0%BB%D1%8E%D1%81" TargetMode="External"/><Relationship Id="rId5" Type="http://schemas.openxmlformats.org/officeDocument/2006/relationships/hyperlink" Target="http://ru.wikipedia.org/wiki/%D0%90%D1%82%D0%BC%D0%BE%D1%81%D1%84%D0%B5%D1%80%D0%B0" TargetMode="External"/><Relationship Id="rId10" Type="http://schemas.openxmlformats.org/officeDocument/2006/relationships/image" Target="../media/image58.png"/><Relationship Id="rId4" Type="http://schemas.openxmlformats.org/officeDocument/2006/relationships/hyperlink" Target="http://ru.wikipedia.org/wiki/1692" TargetMode="External"/><Relationship Id="rId9"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ru.wikipedia.org/wiki/%D0%AD%D0%B9%D0%BB%D0%B5%D1%80,_%D0%9B%D0%B5%D0%BE%D0%BD%D0%B0%D1%80%D0%B4" TargetMode="Externa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ru.wikipedia.org/w/index.php?title=%D0%A1%D1%8D%D1%80_%D0%94%D0%B6%D0%BE%D0%BD_%D0%9B%D0%B5%D1%81%D0%BB%D0%B8&amp;action=edit&amp;redlink=1"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ru.wikipedia.org/wiki/%D0%A1%D0%B5%D0%B2%D0%B5%D1%80%D0%BD%D1%8B%D0%B9_%D0%BF%D0%BE%D0%BB%D1%8E%D1%81" TargetMode="External"/><Relationship Id="rId13" Type="http://schemas.openxmlformats.org/officeDocument/2006/relationships/hyperlink" Target="http://ru.wikipedia.org/wiki/%D0%90%D0%B3%D0%B0%D1%80%D1%82%D0%B0" TargetMode="External"/><Relationship Id="rId3" Type="http://schemas.openxmlformats.org/officeDocument/2006/relationships/hyperlink" Target="http://ru.wikipedia.org/wiki/1906" TargetMode="External"/><Relationship Id="rId7" Type="http://schemas.openxmlformats.org/officeDocument/2006/relationships/hyperlink" Target="http://ru.wikipedia.org/wiki/%D0%90%D0%BD%D1%82%D0%B0%D1%80%D0%BA%D1%82%D0%B8%D0%BA%D0%B0" TargetMode="External"/><Relationship Id="rId12" Type="http://schemas.openxmlformats.org/officeDocument/2006/relationships/hyperlink" Target="http://ru.wikipedia.org/wiki/%D0%9A%D0%B0%D0%BB%D0%B8%D1%84%D0%BE%D1%80%D0%BD%D0%B8%D1%8F" TargetMode="External"/><Relationship Id="rId2" Type="http://schemas.openxmlformats.org/officeDocument/2006/relationships/hyperlink" Target="http://ru.wikipedia.org/w/index.php?title=%D0%A0%D0%B8%D0%B4,_%D0%A3%D0%B8%D0%BB%D1%8C%D1%8F%D0%BC&amp;action=edit&amp;redlink=1" TargetMode="External"/><Relationship Id="rId1" Type="http://schemas.openxmlformats.org/officeDocument/2006/relationships/slideLayout" Target="../slideLayouts/slideLayout7.xml"/><Relationship Id="rId6" Type="http://schemas.openxmlformats.org/officeDocument/2006/relationships/hyperlink" Target="http://ru.wikipedia.org/wiki/%D0%90%D1%80%D0%BA%D1%82%D0%B8%D0%BA%D0%B0" TargetMode="External"/><Relationship Id="rId11" Type="http://schemas.openxmlformats.org/officeDocument/2006/relationships/hyperlink" Target="http://ru.wikipedia.org/wiki/%D0%A8%D0%B0%D1%81%D1%82%D0%B0_(%D0%B3%D0%BE%D1%80%D0%B0)" TargetMode="External"/><Relationship Id="rId5" Type="http://schemas.openxmlformats.org/officeDocument/2006/relationships/hyperlink" Target="http://ru.wikipedia.org/wiki/%D0%9E%D0%B1%D1%80%D1%83%D1%87%D0%B5%D0%B2,_%D0%92%D0%BB%D0%B0%D0%B4%D0%B8%D0%BC%D0%B8%D1%80_%D0%90%D1%84%D0%B0%D0%BD%D0%B0%D1%81%D1%8C%D0%B5%D0%B2%D0%B8%D1%87" TargetMode="External"/><Relationship Id="rId10" Type="http://schemas.openxmlformats.org/officeDocument/2006/relationships/hyperlink" Target="http://ru.wikipedia.org/wiki/%D0%9F%D0%B5%D1%80%D1%83" TargetMode="External"/><Relationship Id="rId4" Type="http://schemas.openxmlformats.org/officeDocument/2006/relationships/hyperlink" Target="http://ru.wikipedia.org/w/index.php?title=%D0%93%D0%B0%D1%80%D0%B4%D0%BD%D0%B5%D1%80,_%D0%9C%D0%B0%D1%80%D1%88%D0%B0%D0%BB%D0%BB&amp;action=edit&amp;redlink=1" TargetMode="External"/><Relationship Id="rId9" Type="http://schemas.openxmlformats.org/officeDocument/2006/relationships/hyperlink" Target="http://ru.wikipedia.org/wiki/%D0%A2%D0%B8%D0%B1%D0%B5%D1%82" TargetMode="External"/><Relationship Id="rId14" Type="http://schemas.openxmlformats.org/officeDocument/2006/relationships/hyperlink" Target="http://ru.wikipedia.org/wiki/%D0%9D%D0%9B%D0%9E"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ru.wikipedia.org/wiki/%D0%90%D0%BD%D1%82%D0%B0%D1%80%D0%BA%D1%82%D0%B8%D0%BA%D0%B0" TargetMode="External"/><Relationship Id="rId3" Type="http://schemas.openxmlformats.org/officeDocument/2006/relationships/hyperlink" Target="http://ru.wikipedia.org/wiki/Amazing_Stories_(%D0%B6%D1%83%D1%80%D0%BD%D0%B0%D0%BB)" TargetMode="External"/><Relationship Id="rId7" Type="http://schemas.openxmlformats.org/officeDocument/2006/relationships/hyperlink" Target="http://ru.wikipedia.org/wiki/%D0%90%D0%B4%D0%BE%D0%BB%D1%8C%D1%84_%D0%93%D0%B8%D1%82%D0%BB%D0%B5%D1%80" TargetMode="External"/><Relationship Id="rId2" Type="http://schemas.openxmlformats.org/officeDocument/2006/relationships/hyperlink" Target="http://ru.wikipedia.org/wiki/%D0%9F%D0%B0%D0%BB%D0%BC%D0%B5%D1%80,_%D0%A0%D1%8D%D0%B9%D0%BC%D0%BE%D0%BD%D0%B4_%D0%90." TargetMode="External"/><Relationship Id="rId1" Type="http://schemas.openxmlformats.org/officeDocument/2006/relationships/slideLayout" Target="../slideLayouts/slideLayout7.xml"/><Relationship Id="rId6" Type="http://schemas.openxmlformats.org/officeDocument/2006/relationships/hyperlink" Target="http://ru.wikipedia.org/w/index.php?title=%D0%A1%D0%B2%D0%B5%D1%80%D1%85%D1%80%D0%B0%D1%81%D0%B0&amp;action=edit&amp;redlink=1" TargetMode="External"/><Relationship Id="rId5" Type="http://schemas.openxmlformats.org/officeDocument/2006/relationships/hyperlink" Target="http://ru.wikipedia.org/wiki/1949" TargetMode="External"/><Relationship Id="rId4" Type="http://schemas.openxmlformats.org/officeDocument/2006/relationships/hyperlink" Target="http://ru.wikipedia.org/wiki/1945" TargetMode="External"/><Relationship Id="rId9" Type="http://schemas.openxmlformats.org/officeDocument/2006/relationships/hyperlink" Target="http://ru.wikipedia.org/wiki/%D0%92%D1%82%D0%BE%D1%80%D0%B0%D1%8F_%D0%BC%D0%B8%D1%80%D0%BE%D0%B2%D0%B0%D1%8F_%D0%B2%D0%BE%D0%B9%D0%BD%D0%B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ru.wikipedia.org/wiki/%D0%9F%D0%BB%D1%83%D1%82%D0%BE%D0%BD%D0%B8%D1%8F_(%D1%80%D0%BE%D0%BC%D0%B0%D0%BD)" TargetMode="External"/><Relationship Id="rId13" Type="http://schemas.openxmlformats.org/officeDocument/2006/relationships/hyperlink" Target="http://ru.wikipedia.org/wiki/%D0%91%D1%83%D0%BB%D1%8C%D0%B2%D0%B5%D1%80-%D0%9B%D0%B8%D1%82%D1%82%D0%BE%D0%BD,_%D0%AD%D0%B4%D0%B2%D0%B0%D1%80%D0%B4" TargetMode="External"/><Relationship Id="rId3" Type="http://schemas.openxmlformats.org/officeDocument/2006/relationships/hyperlink" Target="http://ru.wikipedia.org/wiki/%D0%9B%D0%B0%D0%BC%D0%B5%D0%BA%D0%B8%D1%81" TargetMode="External"/><Relationship Id="rId7" Type="http://schemas.openxmlformats.org/officeDocument/2006/relationships/hyperlink" Target="http://ru.wikipedia.org/wiki/%D0%A2%D0%B0%D1%80%D0%B7%D0%B0%D0%BD" TargetMode="External"/><Relationship Id="rId12" Type="http://schemas.openxmlformats.org/officeDocument/2006/relationships/hyperlink" Target="http://ru.wikipedia.org/wiki/%D0%9B%D0%B0%D0%B2%D0%BA%D1%80%D0%B0%D1%84%D1%82,_%D0%93%D0%BE%D0%B2%D0%B0%D1%80%D0%B4_%D0%A4%D0%B8%D0%BB%D0%BB%D0%B8%D0%BF%D1%81" TargetMode="External"/><Relationship Id="rId2" Type="http://schemas.openxmlformats.org/officeDocument/2006/relationships/hyperlink" Target="http://ru.wikipedia.org/wiki/1735" TargetMode="External"/><Relationship Id="rId16" Type="http://schemas.openxmlformats.org/officeDocument/2006/relationships/hyperlink" Target="http://ru.wikipedia.org/wiki/%D0%9F%D0%BE%D1%85%D0%BE%D0%B6%D0%B4%D0%B5%D0%BD%D0%B8%D1%8F_%D0%B1%D1%80%D0%B0%D0%B2%D0%BE%D0%B3%D0%BE_%D1%81%D0%BE%D0%BB%D0%B4%D0%B0%D1%82%D0%B0_%D0%A8%D0%B2%D0%B5%D0%B9%D0%BA%D0%B0" TargetMode="External"/><Relationship Id="rId1" Type="http://schemas.openxmlformats.org/officeDocument/2006/relationships/slideLayout" Target="../slideLayouts/slideLayout7.xml"/><Relationship Id="rId6" Type="http://schemas.openxmlformats.org/officeDocument/2006/relationships/hyperlink" Target="http://ru.wikipedia.org/wiki/%D0%91%D0%B5%D1%80%D1%80%D0%BE%D1%83%D0%B7,_%D0%AD%D0%B4%D0%B3%D0%B0%D1%80_%D0%A0%D0%B0%D0%B9%D1%81" TargetMode="External"/><Relationship Id="rId11" Type="http://schemas.openxmlformats.org/officeDocument/2006/relationships/hyperlink" Target="http://ru.wikipedia.org/wiki/%D0%9F%D0%BE,_%D0%AD%D0%B4%D0%B3%D0%B0%D1%80_%D0%90%D0%BB%D0%BB%D0%B0%D0%BD" TargetMode="External"/><Relationship Id="rId5" Type="http://schemas.openxmlformats.org/officeDocument/2006/relationships/hyperlink" Target="http://ru.wikipedia.org/wiki/%D0%9F%D1%83%D1%82%D0%B5%D1%88%D0%B5%D1%81%D1%82%D0%B2%D0%B8%D0%B5_%D0%BA_%D1%86%D0%B5%D0%BD%D1%82%D1%80%D1%83_%D0%97%D0%B5%D0%BC%D0%BB%D0%B8_(%D1%80%D0%BE%D0%BC%D0%B0%D0%BD)" TargetMode="External"/><Relationship Id="rId15" Type="http://schemas.openxmlformats.org/officeDocument/2006/relationships/hyperlink" Target="http://ru.wikipedia.org/wiki/%D0%93%D0%B0%D1%88%D0%B5%D0%BA,_%D0%AF%D1%80%D0%BE%D1%81%D0%BB%D0%B0%D0%B2" TargetMode="External"/><Relationship Id="rId10" Type="http://schemas.openxmlformats.org/officeDocument/2006/relationships/hyperlink" Target="http://ru.wikipedia.org/wiki/1915_%D0%B3%D0%BE%D0%B4" TargetMode="External"/><Relationship Id="rId4" Type="http://schemas.openxmlformats.org/officeDocument/2006/relationships/hyperlink" Target="http://ru.wikipedia.org/wiki/%D0%96%D1%8E%D0%BB%D1%8C_%D0%92%D0%B5%D1%80%D0%BD" TargetMode="External"/><Relationship Id="rId9" Type="http://schemas.openxmlformats.org/officeDocument/2006/relationships/hyperlink" Target="http://ru.wikipedia.org/wiki/%D0%9E%D0%B1%D1%80%D1%83%D1%87%D0%B5%D0%B2,_%D0%92%D0%BB%D0%B0%D0%B4%D0%B8%D0%BC%D0%B8%D1%80_%D0%90%D1%84%D0%B0%D0%BD%D0%B0%D1%81%D1%8C%D0%B5%D0%B2%D0%B8%D1%87" TargetMode="External"/><Relationship Id="rId14" Type="http://schemas.openxmlformats.org/officeDocument/2006/relationships/hyperlink" Target="http://ru.wikipedia.org/wiki/%D0%A1%D0%B0%D0%BB%D1%8C%D0%B2%D0%B0%D1%82%D0%BE%D1%80%D0%B5,_%D0%A0%D0%BE%D0%B1%D0%B5%D1%80%D1%82"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ru.wikipedia.org/wiki/%D0%9E%D0%B1%D0%B8%D1%82%D0%B0%D0%B5%D0%BC%D1%8B%D0%B9_%D0%BE%D1%81%D1%82%D1%80%D0%BE%D0%B2" TargetMode="External"/><Relationship Id="rId2" Type="http://schemas.openxmlformats.org/officeDocument/2006/relationships/hyperlink" Target="http://ru.wikipedia.org/wiki/%D0%9D%D0%B5%D0%B7%D0%BD%D0%B0%D0%B9%D0%BA%D0%B0_%D0%BD%D0%B0_%D0%9B%D1%83%D0%BD%D0%B5" TargetMode="External"/><Relationship Id="rId1" Type="http://schemas.openxmlformats.org/officeDocument/2006/relationships/slideLayout" Target="../slideLayouts/slideLayout7.xml"/><Relationship Id="rId4" Type="http://schemas.openxmlformats.org/officeDocument/2006/relationships/hyperlink" Target="http://ru.wikipedia.org/wiki/%D0%A1%D0%B0%D1%80%D0%B0%D0%BA%D1%8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ru.wikipedia.org/wiki/%D0%9F%D1%80%D0%B8%D0%BA%D0%BB%D1%8E%D1%87%D0%B5%D0%BD%D0%B8%D1%8F_%D0%90%D0%BB%D0%B8%D1%81%D1%8B" TargetMode="External"/><Relationship Id="rId2" Type="http://schemas.openxmlformats.org/officeDocument/2006/relationships/hyperlink" Target="http://ru.wikipedia.org/wiki/%D0%9B%D0%B8%D0%BB%D0%BE%D0%B2%D1%8B%D0%B9_%D1%88%D0%B0%D1%80_(%D0%BF%D0%BE%D0%B2%D0%B5%D1%81%D1%82%D1%8C)" TargetMode="External"/><Relationship Id="rId1" Type="http://schemas.openxmlformats.org/officeDocument/2006/relationships/slideLayout" Target="../slideLayouts/slideLayout7.xml"/><Relationship Id="rId4" Type="http://schemas.openxmlformats.org/officeDocument/2006/relationships/hyperlink" Target="http://ru.wikipedia.org/wiki/%D0%91%D0%B0%D1%81%D0%BE%D0%B2,_%D0%9D%D0%B8%D0%BA%D0%BE%D0%BB%D0%B0%D0%B9_%D0%92%D0%BB%D0%B0%D0%B4%D0%BB%D0%B5%D0%BD%D0%BE%D0%B2%D0%B8%D1%87"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ru.wikipedia.org/wiki/%D0%94%D0%B8%D0%BD%D0%BE%D0%B7%D0%B0%D0%B2%D1%80%D1%8B" TargetMode="External"/><Relationship Id="rId3" Type="http://schemas.openxmlformats.org/officeDocument/2006/relationships/hyperlink" Target="http://ru.wikipedia.org/wiki/%D0%A4%D1%80%D0%B8%D1%86_%D0%9B%D0%B0%D0%BD%D0%B3" TargetMode="External"/><Relationship Id="rId7" Type="http://schemas.openxmlformats.org/officeDocument/2006/relationships/hyperlink" Target="http://ru.wikipedia.org/wiki/%D0%9B%D0%B5%D0%B4%D0%BD%D0%B8%D0%BA%D0%BE%D0%B2%D1%8B%D0%B9_%D0%BF%D0%B5%D1%80%D0%B8%D0%BE%D0%B4_3:_%D0%AD%D1%80%D0%B0_%D0%B4%D0%B8%D0%BD%D0%BE%D0%B7%D0%B0%D0%B2%D1%80%D0%BE%D0%B2" TargetMode="External"/><Relationship Id="rId2" Type="http://schemas.openxmlformats.org/officeDocument/2006/relationships/hyperlink" Target="http://ru.wikipedia.org/wiki/%D0%9C%D0%B5%D1%82%D1%80%D0%BE%D0%BF%D0%BE%D0%BB%D0%B8%D1%81_(%D1%84%D0%B8%D0%BB%D1%8C%D0%BC,_1927)" TargetMode="External"/><Relationship Id="rId1" Type="http://schemas.openxmlformats.org/officeDocument/2006/relationships/slideLayout" Target="../slideLayouts/slideLayout7.xml"/><Relationship Id="rId6" Type="http://schemas.openxmlformats.org/officeDocument/2006/relationships/hyperlink" Target="http://ru.wikipedia.org/wiki/%D0%AE%D0%B6%D0%BD%D1%8B%D0%B9_%D0%BF%D0%B0%D1%80%D0%BA" TargetMode="External"/><Relationship Id="rId5" Type="http://schemas.openxmlformats.org/officeDocument/2006/relationships/hyperlink" Target="http://ru.wikipedia.org/wiki/%D0%97%D0%B8%D0%BE%D0%BD_(%D0%9C%D0%B0%D1%82%D1%80%D0%B8%D1%86%D0%B0)" TargetMode="External"/><Relationship Id="rId4" Type="http://schemas.openxmlformats.org/officeDocument/2006/relationships/hyperlink" Target="http://ru.wikipedia.org/wiki/%D0%9C%D0%B0%D1%82%D1%80%D0%B8%D1%86%D0%B0_(%D1%84%D0%B8%D0%BB%D1%8C%D0%BC)"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ufolog.ru/encyclopedia_word/673" TargetMode="External"/><Relationship Id="rId2" Type="http://schemas.openxmlformats.org/officeDocument/2006/relationships/hyperlink" Target="http://www.ufolog.ru/encyclopedia_word/578" TargetMode="External"/><Relationship Id="rId1" Type="http://schemas.openxmlformats.org/officeDocument/2006/relationships/slideLayout" Target="../slideLayouts/slideLayout7.xml"/><Relationship Id="rId4" Type="http://schemas.openxmlformats.org/officeDocument/2006/relationships/hyperlink" Target="http://www.ufolog.ru/encyclopedia_word/582"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ru.wikipedia.org/wiki/%D0%93%D1%91%D1%80%D0%B1%D0%B8%D0%B3%D0%B5%D1%80,_%D0%93%D0%B0%D0%BD%D1%81" TargetMode="External"/><Relationship Id="rId2" Type="http://schemas.openxmlformats.org/officeDocument/2006/relationships/hyperlink" Target="http://istinaodna.com/hypothesis.php?f=show&amp;id=56" TargetMode="Externa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www.base211.ru/?mn=pag&amp;mns=k44qvbbzyggd3"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ru.wikipedia.org/wiki/%D0%93%D1%83%D1%80%D0%B4%D0%B6%D0%B8%D0%B5%D0%B2,_%D0%93%D0%B5%D0%BE%D1%80%D0%B3%D0%B8%D0%B9_%D0%98%D0%B2%D0%B0%D0%BD%D0%BE%D0%B2%D0%B8%D1%87" TargetMode="External"/><Relationship Id="rId2" Type="http://schemas.openxmlformats.org/officeDocument/2006/relationships/hyperlink" Target="http://ru.wikipedia.org/wiki/%D0%A3%D1%82%D1%80%D0%BE_%D0%BC%D0%B0%D0%B3%D0%BE%D0%B2" TargetMode="External"/><Relationship Id="rId1" Type="http://schemas.openxmlformats.org/officeDocument/2006/relationships/slideLayout" Target="../slideLayouts/slideLayout7.xml"/><Relationship Id="rId5" Type="http://schemas.openxmlformats.org/officeDocument/2006/relationships/hyperlink" Target="http://www.nunisi.ge/?page=main&amp;lang=rus" TargetMode="External"/><Relationship Id="rId4" Type="http://schemas.openxmlformats.org/officeDocument/2006/relationships/image" Target="../media/image66.jpeg"/></Relationships>
</file>

<file path=ppt/slides/_rels/slide59.xml.rels><?xml version="1.0" encoding="UTF-8" standalone="yes"?>
<Relationships xmlns="http://schemas.openxmlformats.org/package/2006/relationships"><Relationship Id="rId2" Type="http://schemas.openxmlformats.org/officeDocument/2006/relationships/hyperlink" Target="http://www.nunisi.ge/?page=main&amp;lang=ru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ru.wikipedia.org/wiki/%D0%93%D0%B8%D0%BF%D0%BE%D1%86%D0%B5%D0%BD%D1%82%D1%80" TargetMode="External"/><Relationship Id="rId2" Type="http://schemas.openxmlformats.org/officeDocument/2006/relationships/hyperlink" Target="http://ru.wikipedia.org/wiki/%D0%97%D0%B5%D0%BC%D0%BB%D0%B5%D1%82%D1%80%D1%8F%D1%81%D0%B5%D0%BD%D0%B8%D0%B5" TargetMode="External"/><Relationship Id="rId1" Type="http://schemas.openxmlformats.org/officeDocument/2006/relationships/slideLayout" Target="../slideLayouts/slideLayout7.xml"/><Relationship Id="rId6" Type="http://schemas.openxmlformats.org/officeDocument/2006/relationships/hyperlink" Target="http://ru.wikipedia.org/wiki/%D0%9C%D0%B0%D0%B3%D0%BD%D0%B5%D1%82%D0%B8%D0%B7%D0%BC" TargetMode="External"/><Relationship Id="rId5" Type="http://schemas.openxmlformats.org/officeDocument/2006/relationships/hyperlink" Target="http://ru.wikipedia.org/wiki/%D0%AF%D0%B4%D1%80%D0%BE_%D0%97%D0%B5%D0%BC%D0%BB%D0%B8" TargetMode="External"/><Relationship Id="rId4" Type="http://schemas.openxmlformats.org/officeDocument/2006/relationships/hyperlink" Target="http://ru.wikipedia.org/w/index.php?title=%D0%A1%D0%B5%D0%B9%D1%81%D0%BC%D0%B8%D1%87%D0%B5%D1%81%D0%BA%D0%B8%D0%B5_%D1%81%D1%82%D0%B0%D0%BD%D1%86%D0%B8%D0%B8&amp;action=edit&amp;redlink=1"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ru.wikipedia.org/wiki/%D0%A2%D0%B5%D0%BA%D1%82%D0%BE%D0%BD%D0%B8%D0%BA%D0%B0_%D0%BF%D0%BB%D0%B8%D1%82" TargetMode="External"/><Relationship Id="rId2" Type="http://schemas.openxmlformats.org/officeDocument/2006/relationships/hyperlink" Target="http://ru.wikipedia.org/wiki/%D0%96%D0%B5%D0%BB%D0%B5%D0%B7%D0%BE" TargetMode="External"/><Relationship Id="rId1" Type="http://schemas.openxmlformats.org/officeDocument/2006/relationships/slideLayout" Target="../slideLayouts/slideLayout7.xml"/><Relationship Id="rId4" Type="http://schemas.openxmlformats.org/officeDocument/2006/relationships/hyperlink" Target="http://ru.wikipedia.org/wiki/%D0%9C%D0%B0%D0%B3%D0%BC%D0%B0"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908720"/>
            <a:ext cx="7747890" cy="452431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9600" b="1" cap="none" spc="0" dirty="0" smtClean="0">
                <a:ln w="11430"/>
                <a:solidFill>
                  <a:srgbClr val="0000CC"/>
                </a:solidFill>
                <a:effectLst>
                  <a:outerShdw blurRad="50800" dist="39000" dir="5460000" algn="tl">
                    <a:srgbClr val="000000">
                      <a:alpha val="38000"/>
                    </a:srgbClr>
                  </a:outerShdw>
                </a:effectLst>
              </a:rPr>
              <a:t>Что находится</a:t>
            </a:r>
          </a:p>
          <a:p>
            <a:pPr algn="ctr"/>
            <a:r>
              <a:rPr lang="ru-RU" sz="9600" b="1" cap="none" spc="0" dirty="0" smtClean="0">
                <a:ln w="11430"/>
                <a:solidFill>
                  <a:srgbClr val="0000CC"/>
                </a:solidFill>
                <a:effectLst>
                  <a:outerShdw blurRad="50800" dist="39000" dir="5460000" algn="tl">
                    <a:srgbClr val="000000">
                      <a:alpha val="38000"/>
                    </a:srgbClr>
                  </a:outerShdw>
                </a:effectLst>
              </a:rPr>
              <a:t>  внутри</a:t>
            </a:r>
          </a:p>
          <a:p>
            <a:pPr algn="ctr"/>
            <a:r>
              <a:rPr lang="ru-RU" sz="9600" b="1" dirty="0" smtClean="0">
                <a:ln w="11430"/>
                <a:solidFill>
                  <a:srgbClr val="0000CC"/>
                </a:solidFill>
                <a:effectLst>
                  <a:outerShdw blurRad="50800" dist="39000" dir="5460000" algn="tl">
                    <a:srgbClr val="000000">
                      <a:alpha val="38000"/>
                    </a:srgbClr>
                  </a:outerShdw>
                </a:effectLst>
              </a:rPr>
              <a:t>Земли???</a:t>
            </a:r>
            <a:endParaRPr lang="ru-RU" sz="9600" b="1" cap="none" spc="0" dirty="0">
              <a:ln w="11430"/>
              <a:solidFill>
                <a:srgbClr val="0000CC"/>
              </a:solidFill>
              <a:effectLst>
                <a:outerShdw blurRad="50800" dist="39000" dir="5460000" algn="tl">
                  <a:srgbClr val="000000">
                    <a:alpha val="38000"/>
                  </a:srgbClr>
                </a:outerShdw>
              </a:effectLst>
            </a:endParaRP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84976" cy="6894195"/>
          </a:xfrm>
          <a:prstGeom prst="rect">
            <a:avLst/>
          </a:prstGeom>
        </p:spPr>
        <p:txBody>
          <a:bodyPr wrap="square">
            <a:spAutoFit/>
          </a:bodyPr>
          <a:lstStyle/>
          <a:p>
            <a:r>
              <a:rPr lang="en-US" b="1" dirty="0" smtClean="0"/>
              <a:t>                               </a:t>
            </a:r>
            <a:r>
              <a:rPr lang="ru-RU" sz="2800" b="1" i="1" u="sng" dirty="0" smtClean="0">
                <a:solidFill>
                  <a:srgbClr val="FF0000"/>
                </a:solidFill>
              </a:rPr>
              <a:t>ХИМИЧЕСКИЙ СОСТАВ ЗЕМНОЙ КОРЫ</a:t>
            </a:r>
          </a:p>
          <a:p>
            <a:r>
              <a:rPr lang="ru-RU" b="1" dirty="0" smtClean="0"/>
              <a:t>Наибольшее распространение в земной коре имеют 46 элементов, из них 8 составляют 97,2—98,8% ее массы, 2 (кислород </a:t>
            </a:r>
            <a:r>
              <a:rPr lang="ru-RU" b="1" dirty="0" err="1" smtClean="0"/>
              <a:t>й</a:t>
            </a:r>
            <a:r>
              <a:rPr lang="ru-RU" b="1" dirty="0" smtClean="0"/>
              <a:t> кремний) — 75% от общей массы Земли.</a:t>
            </a:r>
            <a:br>
              <a:rPr lang="ru-RU" b="1" dirty="0" smtClean="0"/>
            </a:br>
            <a:r>
              <a:rPr lang="ru-RU" b="1" i="1" u="sng" dirty="0" smtClean="0">
                <a:solidFill>
                  <a:srgbClr val="0000CC"/>
                </a:solidFill>
              </a:rPr>
              <a:t>Распределение химических элементов в процентах от массы земном коры (по А. Е. Ферсману) следующее:</a:t>
            </a:r>
            <a:r>
              <a:rPr lang="ru-RU" b="1" dirty="0" smtClean="0"/>
              <a:t/>
            </a:r>
            <a:br>
              <a:rPr lang="ru-RU" b="1" dirty="0" smtClean="0"/>
            </a:br>
            <a:r>
              <a:rPr lang="ru-RU" b="1" dirty="0" smtClean="0"/>
              <a:t>Кислород 49,13</a:t>
            </a:r>
            <a:br>
              <a:rPr lang="ru-RU" b="1" dirty="0" smtClean="0"/>
            </a:br>
            <a:r>
              <a:rPr lang="ru-RU" b="1" dirty="0" smtClean="0"/>
              <a:t>Кремний 26,00</a:t>
            </a:r>
            <a:br>
              <a:rPr lang="ru-RU" b="1" dirty="0" smtClean="0"/>
            </a:br>
            <a:r>
              <a:rPr lang="ru-RU" b="1" dirty="0" smtClean="0"/>
              <a:t>Алюминий 7,45</a:t>
            </a:r>
            <a:br>
              <a:rPr lang="ru-RU" b="1" dirty="0" smtClean="0"/>
            </a:br>
            <a:r>
              <a:rPr lang="ru-RU" b="1" dirty="0" smtClean="0"/>
              <a:t>Железо 4,20</a:t>
            </a:r>
            <a:br>
              <a:rPr lang="ru-RU" b="1" dirty="0" smtClean="0"/>
            </a:br>
            <a:r>
              <a:rPr lang="ru-RU" b="1" dirty="0" smtClean="0"/>
              <a:t>Кальций 3,25 </a:t>
            </a:r>
            <a:br>
              <a:rPr lang="ru-RU" b="1" dirty="0" smtClean="0"/>
            </a:br>
            <a:r>
              <a:rPr lang="ru-RU" b="1" dirty="0" smtClean="0"/>
              <a:t>Натрий 2,40 </a:t>
            </a:r>
            <a:br>
              <a:rPr lang="ru-RU" b="1" dirty="0" smtClean="0"/>
            </a:br>
            <a:r>
              <a:rPr lang="ru-RU" b="1" dirty="0" smtClean="0"/>
              <a:t>Магний 2,35</a:t>
            </a:r>
            <a:br>
              <a:rPr lang="ru-RU" b="1" dirty="0" smtClean="0"/>
            </a:br>
            <a:r>
              <a:rPr lang="ru-RU" b="1" dirty="0" smtClean="0"/>
              <a:t>Цинк 0,020</a:t>
            </a:r>
            <a:br>
              <a:rPr lang="ru-RU" b="1" dirty="0" smtClean="0"/>
            </a:br>
            <a:r>
              <a:rPr lang="ru-RU" b="1" dirty="0" smtClean="0"/>
              <a:t>Бор 0,010</a:t>
            </a:r>
            <a:br>
              <a:rPr lang="ru-RU" b="1" dirty="0" smtClean="0"/>
            </a:br>
            <a:r>
              <a:rPr lang="ru-RU" b="1" dirty="0" smtClean="0"/>
              <a:t>Медь 0,010</a:t>
            </a:r>
            <a:br>
              <a:rPr lang="ru-RU" b="1" dirty="0" smtClean="0"/>
            </a:br>
            <a:r>
              <a:rPr lang="ru-RU" b="1" dirty="0" smtClean="0"/>
              <a:t>Иттрий 0,005</a:t>
            </a:r>
            <a:br>
              <a:rPr lang="ru-RU" b="1" dirty="0" smtClean="0"/>
            </a:br>
            <a:r>
              <a:rPr lang="ru-RU" b="1" dirty="0" smtClean="0"/>
              <a:t>Бериллий 0,003</a:t>
            </a:r>
            <a:br>
              <a:rPr lang="ru-RU" b="1" dirty="0" smtClean="0"/>
            </a:br>
            <a:r>
              <a:rPr lang="ru-RU" b="1" dirty="0" smtClean="0"/>
              <a:t>Цезий 0,0029</a:t>
            </a:r>
            <a:br>
              <a:rPr lang="ru-RU" b="1" dirty="0" smtClean="0"/>
            </a:br>
            <a:r>
              <a:rPr lang="ru-RU" b="1" dirty="0" smtClean="0"/>
              <a:t>Первые 13 элементов (за исключением титана), наиболее часто встречающиеся в земной коре, входят в состав органического вещества растений, участвуют во всех жизненно необходимых процессах и играют важную роль в плодородии почв. </a:t>
            </a:r>
            <a:r>
              <a:rPr lang="ru-RU" b="1" i="1" u="sng" dirty="0" smtClean="0">
                <a:solidFill>
                  <a:srgbClr val="0000CC"/>
                </a:solidFill>
              </a:rPr>
              <a:t>Большое количество элементов, участвующих в химических реакциях в недрах Земли, приводит к образованию самых разнообразных соединений.</a:t>
            </a:r>
            <a:endParaRPr lang="ru-RU" b="1" i="1" u="sng" dirty="0">
              <a:solidFill>
                <a:srgbClr val="0000CC"/>
              </a:solidFill>
            </a:endParaRPr>
          </a:p>
        </p:txBody>
      </p:sp>
    </p:spTree>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Прямоугольник 3"/>
          <p:cNvPicPr>
            <a:picLocks noChangeArrowheads="1"/>
          </p:cNvPicPr>
          <p:nvPr/>
        </p:nvPicPr>
        <p:blipFill>
          <a:blip r:embed="rId2" cstate="print"/>
          <a:srcRect/>
          <a:stretch>
            <a:fillRect/>
          </a:stretch>
        </p:blipFill>
        <p:spPr bwMode="auto">
          <a:xfrm>
            <a:off x="1298575" y="60325"/>
            <a:ext cx="6492875" cy="671513"/>
          </a:xfrm>
          <a:prstGeom prst="rect">
            <a:avLst/>
          </a:prstGeom>
          <a:noFill/>
          <a:ln w="9525">
            <a:noFill/>
            <a:miter lim="800000"/>
            <a:headEnd/>
            <a:tailEnd/>
          </a:ln>
        </p:spPr>
      </p:pic>
      <p:pic>
        <p:nvPicPr>
          <p:cNvPr id="72707" name="Схема 4"/>
          <p:cNvPicPr>
            <a:picLocks noChangeArrowheads="1"/>
          </p:cNvPicPr>
          <p:nvPr/>
        </p:nvPicPr>
        <p:blipFill>
          <a:blip r:embed="rId3" cstate="print"/>
          <a:srcRect/>
          <a:stretch>
            <a:fillRect/>
          </a:stretch>
        </p:blipFill>
        <p:spPr bwMode="auto">
          <a:xfrm>
            <a:off x="1566863" y="774700"/>
            <a:ext cx="6108700" cy="4151313"/>
          </a:xfrm>
          <a:prstGeom prst="rect">
            <a:avLst/>
          </a:prstGeom>
          <a:noFill/>
          <a:ln w="9525">
            <a:noFill/>
            <a:miter lim="800000"/>
            <a:headEnd/>
            <a:tailEnd/>
          </a:ln>
        </p:spPr>
      </p:pic>
      <p:grpSp>
        <p:nvGrpSpPr>
          <p:cNvPr id="2" name="Стрелка вниз 5"/>
          <p:cNvGrpSpPr>
            <a:grpSpLocks/>
          </p:cNvGrpSpPr>
          <p:nvPr/>
        </p:nvGrpSpPr>
        <p:grpSpPr bwMode="auto">
          <a:xfrm>
            <a:off x="3151188" y="2103438"/>
            <a:ext cx="860425" cy="1292225"/>
            <a:chOff x="1985" y="1325"/>
            <a:chExt cx="542" cy="814"/>
          </a:xfrm>
        </p:grpSpPr>
        <p:pic>
          <p:nvPicPr>
            <p:cNvPr id="72720" name="Стрелка вниз 5"/>
            <p:cNvPicPr>
              <a:picLocks noChangeArrowheads="1"/>
            </p:cNvPicPr>
            <p:nvPr/>
          </p:nvPicPr>
          <p:blipFill>
            <a:blip r:embed="rId4" cstate="print"/>
            <a:srcRect/>
            <a:stretch>
              <a:fillRect/>
            </a:stretch>
          </p:blipFill>
          <p:spPr bwMode="auto">
            <a:xfrm>
              <a:off x="1985" y="1325"/>
              <a:ext cx="542" cy="814"/>
            </a:xfrm>
            <a:prstGeom prst="rect">
              <a:avLst/>
            </a:prstGeom>
            <a:noFill/>
            <a:ln w="9525">
              <a:noFill/>
              <a:miter lim="800000"/>
              <a:headEnd/>
              <a:tailEnd/>
            </a:ln>
          </p:spPr>
        </p:pic>
        <p:sp>
          <p:nvSpPr>
            <p:cNvPr id="72721" name="Text Box 5"/>
            <p:cNvSpPr txBox="1">
              <a:spLocks noChangeArrowheads="1"/>
            </p:cNvSpPr>
            <p:nvPr/>
          </p:nvSpPr>
          <p:spPr bwMode="auto">
            <a:xfrm rot="1711657">
              <a:off x="2206" y="1317"/>
              <a:ext cx="129" cy="806"/>
            </a:xfrm>
            <a:prstGeom prst="rect">
              <a:avLst/>
            </a:prstGeom>
            <a:noFill/>
            <a:ln w="9525">
              <a:noFill/>
              <a:miter lim="800000"/>
              <a:headEnd/>
              <a:tailEnd/>
            </a:ln>
          </p:spPr>
          <p:txBody>
            <a:bodyPr anchor="ctr"/>
            <a:lstStyle/>
            <a:p>
              <a:pPr algn="ctr"/>
              <a:endParaRPr lang="ru-RU">
                <a:solidFill>
                  <a:srgbClr val="FFCC99"/>
                </a:solidFill>
              </a:endParaRPr>
            </a:p>
          </p:txBody>
        </p:sp>
      </p:grpSp>
      <p:grpSp>
        <p:nvGrpSpPr>
          <p:cNvPr id="3" name="Стрелка вниз 7"/>
          <p:cNvGrpSpPr>
            <a:grpSpLocks/>
          </p:cNvGrpSpPr>
          <p:nvPr/>
        </p:nvGrpSpPr>
        <p:grpSpPr bwMode="auto">
          <a:xfrm>
            <a:off x="4054475" y="3913188"/>
            <a:ext cx="1150938" cy="512762"/>
            <a:chOff x="2554" y="2465"/>
            <a:chExt cx="725" cy="323"/>
          </a:xfrm>
        </p:grpSpPr>
        <p:pic>
          <p:nvPicPr>
            <p:cNvPr id="72718" name="Стрелка вниз 7"/>
            <p:cNvPicPr>
              <a:picLocks noChangeArrowheads="1"/>
            </p:cNvPicPr>
            <p:nvPr/>
          </p:nvPicPr>
          <p:blipFill>
            <a:blip r:embed="rId5" cstate="print"/>
            <a:srcRect/>
            <a:stretch>
              <a:fillRect/>
            </a:stretch>
          </p:blipFill>
          <p:spPr bwMode="auto">
            <a:xfrm>
              <a:off x="2554" y="2465"/>
              <a:ext cx="725" cy="323"/>
            </a:xfrm>
            <a:prstGeom prst="rect">
              <a:avLst/>
            </a:prstGeom>
            <a:noFill/>
            <a:ln w="9525">
              <a:noFill/>
              <a:miter lim="800000"/>
              <a:headEnd/>
              <a:tailEnd/>
            </a:ln>
          </p:spPr>
        </p:pic>
        <p:sp>
          <p:nvSpPr>
            <p:cNvPr id="72719" name="Text Box 8"/>
            <p:cNvSpPr txBox="1">
              <a:spLocks noChangeArrowheads="1"/>
            </p:cNvSpPr>
            <p:nvPr/>
          </p:nvSpPr>
          <p:spPr bwMode="auto">
            <a:xfrm rot="-5400000">
              <a:off x="2804" y="2313"/>
              <a:ext cx="152" cy="630"/>
            </a:xfrm>
            <a:prstGeom prst="rect">
              <a:avLst/>
            </a:prstGeom>
            <a:noFill/>
            <a:ln w="9525">
              <a:noFill/>
              <a:miter lim="800000"/>
              <a:headEnd/>
              <a:tailEnd/>
            </a:ln>
          </p:spPr>
          <p:txBody>
            <a:bodyPr anchor="ctr"/>
            <a:lstStyle/>
            <a:p>
              <a:pPr algn="ctr"/>
              <a:endParaRPr lang="ru-RU">
                <a:solidFill>
                  <a:srgbClr val="FFCC99"/>
                </a:solidFill>
              </a:endParaRPr>
            </a:p>
          </p:txBody>
        </p:sp>
      </p:grpSp>
      <p:grpSp>
        <p:nvGrpSpPr>
          <p:cNvPr id="4" name="Скругленная прямоугольная выноска 8"/>
          <p:cNvGrpSpPr>
            <a:grpSpLocks/>
          </p:cNvGrpSpPr>
          <p:nvPr/>
        </p:nvGrpSpPr>
        <p:grpSpPr bwMode="auto">
          <a:xfrm>
            <a:off x="542925" y="4638675"/>
            <a:ext cx="2932113" cy="1817688"/>
            <a:chOff x="342" y="2922"/>
            <a:chExt cx="1847" cy="1145"/>
          </a:xfrm>
        </p:grpSpPr>
        <p:pic>
          <p:nvPicPr>
            <p:cNvPr id="72716" name="Скругленная прямоугольная выноска 8"/>
            <p:cNvPicPr>
              <a:picLocks noChangeArrowheads="1"/>
            </p:cNvPicPr>
            <p:nvPr/>
          </p:nvPicPr>
          <p:blipFill>
            <a:blip r:embed="rId6" cstate="print"/>
            <a:srcRect/>
            <a:stretch>
              <a:fillRect/>
            </a:stretch>
          </p:blipFill>
          <p:spPr bwMode="auto">
            <a:xfrm>
              <a:off x="342" y="2922"/>
              <a:ext cx="1847" cy="1145"/>
            </a:xfrm>
            <a:prstGeom prst="rect">
              <a:avLst/>
            </a:prstGeom>
            <a:noFill/>
            <a:ln w="9525">
              <a:noFill/>
              <a:miter lim="800000"/>
              <a:headEnd/>
              <a:tailEnd/>
            </a:ln>
          </p:spPr>
        </p:pic>
        <p:sp>
          <p:nvSpPr>
            <p:cNvPr id="72717" name="Text Box 11"/>
            <p:cNvSpPr txBox="1">
              <a:spLocks noChangeArrowheads="1"/>
            </p:cNvSpPr>
            <p:nvPr/>
          </p:nvSpPr>
          <p:spPr bwMode="auto">
            <a:xfrm>
              <a:off x="400" y="3280"/>
              <a:ext cx="1360" cy="730"/>
            </a:xfrm>
            <a:prstGeom prst="rect">
              <a:avLst/>
            </a:prstGeom>
            <a:noFill/>
            <a:ln w="9525">
              <a:noFill/>
              <a:miter lim="800000"/>
              <a:headEnd/>
              <a:tailEnd/>
            </a:ln>
          </p:spPr>
          <p:txBody>
            <a:bodyPr anchor="ctr"/>
            <a:lstStyle/>
            <a:p>
              <a:r>
                <a:rPr lang="ru-RU" sz="1200" b="1">
                  <a:solidFill>
                    <a:srgbClr val="C00000"/>
                  </a:solidFill>
                </a:rPr>
                <a:t>Природные тела, состоящие из одного или нескольких минералов</a:t>
              </a:r>
            </a:p>
          </p:txBody>
        </p:sp>
      </p:grpSp>
      <p:grpSp>
        <p:nvGrpSpPr>
          <p:cNvPr id="5" name="Скругленная прямоугольная выноска 9"/>
          <p:cNvGrpSpPr>
            <a:grpSpLocks/>
          </p:cNvGrpSpPr>
          <p:nvPr/>
        </p:nvGrpSpPr>
        <p:grpSpPr bwMode="auto">
          <a:xfrm>
            <a:off x="4254500" y="4591050"/>
            <a:ext cx="2859088" cy="1790700"/>
            <a:chOff x="2680" y="2892"/>
            <a:chExt cx="1801" cy="1128"/>
          </a:xfrm>
        </p:grpSpPr>
        <p:pic>
          <p:nvPicPr>
            <p:cNvPr id="72714" name="Скругленная прямоугольная выноска 9"/>
            <p:cNvPicPr>
              <a:picLocks noChangeArrowheads="1"/>
            </p:cNvPicPr>
            <p:nvPr/>
          </p:nvPicPr>
          <p:blipFill>
            <a:blip r:embed="rId7" cstate="print"/>
            <a:srcRect/>
            <a:stretch>
              <a:fillRect/>
            </a:stretch>
          </p:blipFill>
          <p:spPr bwMode="auto">
            <a:xfrm>
              <a:off x="2680" y="2892"/>
              <a:ext cx="1801" cy="1128"/>
            </a:xfrm>
            <a:prstGeom prst="rect">
              <a:avLst/>
            </a:prstGeom>
            <a:noFill/>
            <a:ln w="9525">
              <a:noFill/>
              <a:miter lim="800000"/>
              <a:headEnd/>
              <a:tailEnd/>
            </a:ln>
          </p:spPr>
        </p:pic>
        <p:sp>
          <p:nvSpPr>
            <p:cNvPr id="72715" name="Text Box 14"/>
            <p:cNvSpPr txBox="1">
              <a:spLocks noChangeArrowheads="1"/>
            </p:cNvSpPr>
            <p:nvPr/>
          </p:nvSpPr>
          <p:spPr bwMode="auto">
            <a:xfrm>
              <a:off x="2737" y="3277"/>
              <a:ext cx="1456" cy="691"/>
            </a:xfrm>
            <a:prstGeom prst="rect">
              <a:avLst/>
            </a:prstGeom>
            <a:noFill/>
            <a:ln w="9525">
              <a:noFill/>
              <a:miter lim="800000"/>
              <a:headEnd/>
              <a:tailEnd/>
            </a:ln>
          </p:spPr>
          <p:txBody>
            <a:bodyPr anchor="ctr"/>
            <a:lstStyle/>
            <a:p>
              <a:r>
                <a:rPr lang="ru-RU" sz="1200" b="1">
                  <a:solidFill>
                    <a:srgbClr val="C00000"/>
                  </a:solidFill>
                </a:rPr>
                <a:t>Природные вещества с разным составом и внешними признаками</a:t>
              </a:r>
            </a:p>
          </p:txBody>
        </p:sp>
      </p:grpSp>
      <p:pic>
        <p:nvPicPr>
          <p:cNvPr id="25604" name="Picture 4" descr="http://proznania.ru/str/2319/01.jpg"/>
          <p:cNvPicPr>
            <a:picLocks noChangeAspect="1" noChangeArrowheads="1"/>
          </p:cNvPicPr>
          <p:nvPr/>
        </p:nvPicPr>
        <p:blipFill>
          <a:blip r:embed="rId8" cstate="print"/>
          <a:srcRect/>
          <a:stretch>
            <a:fillRect/>
          </a:stretch>
        </p:blipFill>
        <p:spPr bwMode="auto">
          <a:xfrm>
            <a:off x="-6350" y="3243263"/>
            <a:ext cx="1938338" cy="1554162"/>
          </a:xfrm>
          <a:prstGeom prst="rect">
            <a:avLst/>
          </a:prstGeom>
          <a:noFill/>
          <a:ln w="9525">
            <a:noFill/>
            <a:miter lim="800000"/>
            <a:headEnd/>
            <a:tailEnd/>
          </a:ln>
        </p:spPr>
      </p:pic>
      <p:pic>
        <p:nvPicPr>
          <p:cNvPr id="25606" name="Picture 6" descr="http://allday.ru/uploads/posts/thumbs/1210540978_kamni_i_mineraly.jpg"/>
          <p:cNvPicPr>
            <a:picLocks noChangeAspect="1" noChangeArrowheads="1"/>
          </p:cNvPicPr>
          <p:nvPr/>
        </p:nvPicPr>
        <p:blipFill>
          <a:blip r:embed="rId9" cstate="print"/>
          <a:srcRect/>
          <a:stretch>
            <a:fillRect/>
          </a:stretch>
        </p:blipFill>
        <p:spPr bwMode="auto">
          <a:xfrm>
            <a:off x="7321550" y="3425825"/>
            <a:ext cx="1828800" cy="13716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2000" fill="hold"/>
                                        <p:tgtEl>
                                          <p:spTgt spid="25604"/>
                                        </p:tgtEl>
                                        <p:attrNameLst>
                                          <p:attrName>ppt_w</p:attrName>
                                        </p:attrNameLst>
                                      </p:cBhvr>
                                      <p:tavLst>
                                        <p:tav tm="0">
                                          <p:val>
                                            <p:fltVal val="0"/>
                                          </p:val>
                                        </p:tav>
                                        <p:tav tm="100000">
                                          <p:val>
                                            <p:strVal val="#ppt_w"/>
                                          </p:val>
                                        </p:tav>
                                      </p:tavLst>
                                    </p:anim>
                                    <p:anim calcmode="lin" valueType="num">
                                      <p:cBhvr>
                                        <p:cTn id="8" dur="2000" fill="hold"/>
                                        <p:tgtEl>
                                          <p:spTgt spid="2560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5606"/>
                                        </p:tgtEl>
                                        <p:attrNameLst>
                                          <p:attrName>style.visibility</p:attrName>
                                        </p:attrNameLst>
                                      </p:cBhvr>
                                      <p:to>
                                        <p:strVal val="visible"/>
                                      </p:to>
                                    </p:set>
                                    <p:anim calcmode="lin" valueType="num">
                                      <p:cBhvr>
                                        <p:cTn id="13" dur="2000" fill="hold"/>
                                        <p:tgtEl>
                                          <p:spTgt spid="25606"/>
                                        </p:tgtEl>
                                        <p:attrNameLst>
                                          <p:attrName>ppt_w</p:attrName>
                                        </p:attrNameLst>
                                      </p:cBhvr>
                                      <p:tavLst>
                                        <p:tav tm="0">
                                          <p:val>
                                            <p:fltVal val="0"/>
                                          </p:val>
                                        </p:tav>
                                        <p:tav tm="100000">
                                          <p:val>
                                            <p:strVal val="#ppt_w"/>
                                          </p:val>
                                        </p:tav>
                                      </p:tavLst>
                                    </p:anim>
                                    <p:anim calcmode="lin" valueType="num">
                                      <p:cBhvr>
                                        <p:cTn id="14" dur="2000" fill="hold"/>
                                        <p:tgtEl>
                                          <p:spTgt spid="2560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179512" y="30778"/>
            <a:ext cx="8748464"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sng" strike="noStrike" cap="none" normalizeH="0" baseline="0" dirty="0" smtClean="0">
                <a:ln>
                  <a:noFill/>
                </a:ln>
                <a:solidFill>
                  <a:srgbClr val="0000CC"/>
                </a:solidFill>
                <a:effectLst/>
                <a:latin typeface="Arial" pitchFamily="34" charset="0"/>
                <a:ea typeface="Times New Roman" pitchFamily="18" charset="0"/>
              </a:rPr>
              <a:t>Минералом называется всякое встречающееся в земной коре природное (естественное) однородное тело, имеющее более или менее постоянный химический состав и определенные физические свойства</a:t>
            </a:r>
            <a:r>
              <a:rPr kumimoji="0" lang="ru-RU" sz="2400" i="0" u="sng" strike="noStrike" cap="none" normalizeH="0" baseline="0" dirty="0" smtClean="0">
                <a:ln>
                  <a:noFill/>
                </a:ln>
                <a:effectLst/>
                <a:latin typeface="Arial" pitchFamily="34" charset="0"/>
                <a:ea typeface="Times New Roman" pitchFamily="18" charset="0"/>
              </a:rPr>
              <a:t>.</a:t>
            </a:r>
            <a:br>
              <a:rPr kumimoji="0" lang="ru-RU" sz="2400" i="0" u="sng" strike="noStrike" cap="none" normalizeH="0" baseline="0" dirty="0" smtClean="0">
                <a:ln>
                  <a:noFill/>
                </a:ln>
                <a:effectLst/>
                <a:latin typeface="Arial" pitchFamily="34" charset="0"/>
                <a:ea typeface="Times New Roman" pitchFamily="18" charset="0"/>
              </a:rPr>
            </a:br>
            <a:r>
              <a:rPr kumimoji="0" lang="ru-RU" sz="2400" b="1" i="0" u="sng" strike="noStrike" cap="none" normalizeH="0" baseline="0" dirty="0" smtClean="0">
                <a:ln>
                  <a:noFill/>
                </a:ln>
                <a:effectLst/>
                <a:latin typeface="Arial" pitchFamily="34" charset="0"/>
                <a:ea typeface="Times New Roman" pitchFamily="18" charset="0"/>
              </a:rPr>
              <a:t>Минерал в переводе с латинского </a:t>
            </a:r>
            <a:r>
              <a:rPr kumimoji="0" lang="ru-RU" sz="2400" b="1" i="0" u="sng" strike="noStrike" cap="none" normalizeH="0" baseline="0" dirty="0" err="1" smtClean="0">
                <a:ln>
                  <a:noFill/>
                </a:ln>
                <a:effectLst/>
                <a:latin typeface="Arial" pitchFamily="34" charset="0"/>
                <a:ea typeface="Times New Roman" pitchFamily="18" charset="0"/>
              </a:rPr>
              <a:t>minera</a:t>
            </a:r>
            <a:r>
              <a:rPr kumimoji="0" lang="ru-RU" sz="2400" b="1" i="0" u="sng" strike="noStrike" cap="none" normalizeH="0" baseline="0" dirty="0" smtClean="0">
                <a:ln>
                  <a:noFill/>
                </a:ln>
                <a:effectLst/>
                <a:latin typeface="Arial" pitchFamily="34" charset="0"/>
                <a:ea typeface="Times New Roman" pitchFamily="18" charset="0"/>
              </a:rPr>
              <a:t> означает</a:t>
            </a:r>
            <a:r>
              <a:rPr kumimoji="0" lang="ru-RU" sz="2400" b="1" i="1" u="sng" strike="noStrike" cap="none" normalizeH="0" baseline="0" dirty="0" smtClean="0">
                <a:ln>
                  <a:noFill/>
                </a:ln>
                <a:solidFill>
                  <a:srgbClr val="0000CC"/>
                </a:solidFill>
                <a:effectLst/>
                <a:latin typeface="Arial" pitchFamily="34" charset="0"/>
                <a:ea typeface="Times New Roman" pitchFamily="18" charset="0"/>
              </a:rPr>
              <a:t> руда</a:t>
            </a:r>
            <a:r>
              <a:rPr kumimoji="0" lang="ru-RU" sz="2400" b="1" i="0" u="sng" strike="noStrike" cap="none" normalizeH="0" baseline="0" dirty="0" smtClean="0">
                <a:ln>
                  <a:noFill/>
                </a:ln>
                <a:effectLst/>
                <a:latin typeface="Arial" pitchFamily="34" charset="0"/>
                <a:ea typeface="Times New Roman" pitchFamily="18" charset="0"/>
              </a:rPr>
              <a:t>. В настоящее время известно около 3 тыс. минералов. Минералы, встречающиеся в твердом виде, делятся </a:t>
            </a:r>
            <a:r>
              <a:rPr kumimoji="0" lang="ru-RU" sz="2400" b="1" i="0" u="sng" strike="noStrike" cap="none" normalizeH="0" baseline="0" dirty="0" err="1" smtClean="0">
                <a:ln>
                  <a:noFill/>
                </a:ln>
                <a:effectLst/>
                <a:latin typeface="Arial" pitchFamily="34" charset="0"/>
                <a:ea typeface="Times New Roman" pitchFamily="18" charset="0"/>
              </a:rPr>
              <a:t>иа</a:t>
            </a:r>
            <a:r>
              <a:rPr kumimoji="0" lang="ru-RU" sz="2400" b="1" i="0" u="sng" strike="noStrike" cap="none" normalizeH="0" baseline="0" dirty="0" smtClean="0">
                <a:ln>
                  <a:noFill/>
                </a:ln>
                <a:effectLst/>
                <a:latin typeface="Arial" pitchFamily="34" charset="0"/>
                <a:ea typeface="Times New Roman" pitchFamily="18" charset="0"/>
              </a:rPr>
              <a:t> </a:t>
            </a:r>
            <a:r>
              <a:rPr kumimoji="0" lang="ru-RU" sz="2400" b="1" i="1" u="sng" strike="noStrike" cap="none" normalizeH="0" baseline="0" dirty="0" smtClean="0">
                <a:ln>
                  <a:noFill/>
                </a:ln>
                <a:solidFill>
                  <a:srgbClr val="0000CC"/>
                </a:solidFill>
                <a:effectLst/>
                <a:latin typeface="Arial" pitchFamily="34" charset="0"/>
                <a:ea typeface="Times New Roman" pitchFamily="18" charset="0"/>
              </a:rPr>
              <a:t>аморфные или некристаллические </a:t>
            </a:r>
            <a:r>
              <a:rPr kumimoji="0" lang="ru-RU" sz="2400" b="1" i="0" u="sng" strike="noStrike" cap="none" normalizeH="0" baseline="0" dirty="0" smtClean="0">
                <a:ln>
                  <a:noFill/>
                </a:ln>
                <a:effectLst/>
                <a:latin typeface="Arial" pitchFamily="34" charset="0"/>
                <a:ea typeface="Times New Roman" pitchFamily="18" charset="0"/>
              </a:rPr>
              <a:t>(асфальт, лед, опал), и</a:t>
            </a:r>
            <a:r>
              <a:rPr kumimoji="0" lang="ru-RU" sz="2400" b="1" i="1" u="sng" strike="noStrike" cap="none" normalizeH="0" baseline="0" dirty="0" smtClean="0">
                <a:ln>
                  <a:noFill/>
                </a:ln>
                <a:solidFill>
                  <a:srgbClr val="0000CC"/>
                </a:solidFill>
                <a:effectLst/>
                <a:latin typeface="Arial" pitchFamily="34" charset="0"/>
                <a:ea typeface="Times New Roman" pitchFamily="18" charset="0"/>
              </a:rPr>
              <a:t> кристаллические </a:t>
            </a:r>
            <a:r>
              <a:rPr kumimoji="0" lang="ru-RU" sz="2400" b="1" i="0" u="sng" strike="noStrike" cap="none" normalizeH="0" baseline="0" dirty="0" smtClean="0">
                <a:ln>
                  <a:noFill/>
                </a:ln>
                <a:effectLst/>
                <a:latin typeface="Arial" pitchFamily="34" charset="0"/>
                <a:ea typeface="Times New Roman" pitchFamily="18" charset="0"/>
              </a:rPr>
              <a:t>(полевой шпат, горный хрусталь, гипс). В аморфных минералах атомы (ионы) или молекулы расположены беспорядочно, в кристаллах — по определенному закону, образующему структуру кристалла, или его кристаллическую решетку. Наиболее часто встречающиеся минералы, входящие в существенных количествах в горные породы, называются породообразующими.</a:t>
            </a:r>
            <a:r>
              <a:rPr kumimoji="0" lang="ru-RU" sz="2400" b="1" i="0" u="none" strike="noStrike" cap="none" normalizeH="0" baseline="0" dirty="0" smtClean="0">
                <a:ln>
                  <a:noFill/>
                </a:ln>
                <a:effectLst/>
                <a:latin typeface="Arial" pitchFamily="34" charset="0"/>
              </a:rPr>
              <a:t> </a:t>
            </a:r>
          </a:p>
        </p:txBody>
      </p:sp>
    </p:spTree>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Рисунок 3" descr="Магматическая горная порода.jpg"/>
          <p:cNvPicPr>
            <a:picLocks noChangeAspect="1" noChangeArrowheads="1"/>
          </p:cNvPicPr>
          <p:nvPr/>
        </p:nvPicPr>
        <p:blipFill>
          <a:blip r:embed="rId2" cstate="print"/>
          <a:srcRect/>
          <a:stretch>
            <a:fillRect/>
          </a:stretch>
        </p:blipFill>
        <p:spPr bwMode="auto">
          <a:xfrm>
            <a:off x="-6350" y="2992438"/>
            <a:ext cx="2725738" cy="2085975"/>
          </a:xfrm>
          <a:prstGeom prst="rect">
            <a:avLst/>
          </a:prstGeom>
          <a:noFill/>
          <a:ln w="9525">
            <a:noFill/>
            <a:miter lim="800000"/>
            <a:headEnd/>
            <a:tailEnd/>
          </a:ln>
        </p:spPr>
      </p:pic>
      <p:pic>
        <p:nvPicPr>
          <p:cNvPr id="73731" name="Рисунок 4" descr="Маг.jpg"/>
          <p:cNvPicPr>
            <a:picLocks noChangeAspect="1" noChangeArrowheads="1"/>
          </p:cNvPicPr>
          <p:nvPr/>
        </p:nvPicPr>
        <p:blipFill>
          <a:blip r:embed="rId3" cstate="print"/>
          <a:srcRect/>
          <a:stretch>
            <a:fillRect/>
          </a:stretch>
        </p:blipFill>
        <p:spPr bwMode="auto">
          <a:xfrm>
            <a:off x="-6350" y="901700"/>
            <a:ext cx="2657475" cy="2159000"/>
          </a:xfrm>
          <a:prstGeom prst="rect">
            <a:avLst/>
          </a:prstGeom>
          <a:noFill/>
          <a:ln w="9525">
            <a:noFill/>
            <a:miter lim="800000"/>
            <a:headEnd/>
            <a:tailEnd/>
          </a:ln>
        </p:spPr>
      </p:pic>
      <p:pic>
        <p:nvPicPr>
          <p:cNvPr id="73732" name="Рисунок 5" descr="агат осад.jpg"/>
          <p:cNvPicPr>
            <a:picLocks noChangeAspect="1" noChangeArrowheads="1"/>
          </p:cNvPicPr>
          <p:nvPr/>
        </p:nvPicPr>
        <p:blipFill>
          <a:blip r:embed="rId4" cstate="print"/>
          <a:srcRect/>
          <a:stretch>
            <a:fillRect/>
          </a:stretch>
        </p:blipFill>
        <p:spPr bwMode="auto">
          <a:xfrm>
            <a:off x="2992438" y="5084763"/>
            <a:ext cx="2944812" cy="1779587"/>
          </a:xfrm>
          <a:prstGeom prst="rect">
            <a:avLst/>
          </a:prstGeom>
          <a:noFill/>
          <a:ln w="9525">
            <a:noFill/>
            <a:miter lim="800000"/>
            <a:headEnd/>
            <a:tailEnd/>
          </a:ln>
        </p:spPr>
      </p:pic>
      <p:pic>
        <p:nvPicPr>
          <p:cNvPr id="73733" name="Рисунок 6" descr="ангидрит осад.jpg"/>
          <p:cNvPicPr>
            <a:picLocks noChangeAspect="1" noChangeArrowheads="1"/>
          </p:cNvPicPr>
          <p:nvPr/>
        </p:nvPicPr>
        <p:blipFill>
          <a:blip r:embed="rId5" cstate="print"/>
          <a:srcRect/>
          <a:stretch>
            <a:fillRect/>
          </a:stretch>
        </p:blipFill>
        <p:spPr bwMode="auto">
          <a:xfrm>
            <a:off x="2992438" y="2852738"/>
            <a:ext cx="2944812" cy="2438400"/>
          </a:xfrm>
          <a:prstGeom prst="rect">
            <a:avLst/>
          </a:prstGeom>
          <a:noFill/>
          <a:ln w="9525">
            <a:noFill/>
            <a:miter lim="800000"/>
            <a:headEnd/>
            <a:tailEnd/>
          </a:ln>
        </p:spPr>
      </p:pic>
      <p:pic>
        <p:nvPicPr>
          <p:cNvPr id="73734" name="Рисунок 7" descr="кремний осад.jpg"/>
          <p:cNvPicPr>
            <a:picLocks noChangeAspect="1" noChangeArrowheads="1"/>
          </p:cNvPicPr>
          <p:nvPr/>
        </p:nvPicPr>
        <p:blipFill>
          <a:blip r:embed="rId6" cstate="print"/>
          <a:srcRect/>
          <a:stretch>
            <a:fillRect/>
          </a:stretch>
        </p:blipFill>
        <p:spPr bwMode="auto">
          <a:xfrm>
            <a:off x="2992438" y="854075"/>
            <a:ext cx="2944812" cy="1998663"/>
          </a:xfrm>
          <a:prstGeom prst="rect">
            <a:avLst/>
          </a:prstGeom>
          <a:noFill/>
          <a:ln w="9525">
            <a:noFill/>
            <a:miter lim="800000"/>
            <a:headEnd/>
            <a:tailEnd/>
          </a:ln>
        </p:spPr>
      </p:pic>
      <p:pic>
        <p:nvPicPr>
          <p:cNvPr id="73735" name="Рисунок 8" descr="гнейс мет.jpg"/>
          <p:cNvPicPr>
            <a:picLocks noChangeAspect="1" noChangeArrowheads="1"/>
          </p:cNvPicPr>
          <p:nvPr/>
        </p:nvPicPr>
        <p:blipFill>
          <a:blip r:embed="rId7" cstate="print"/>
          <a:srcRect/>
          <a:stretch>
            <a:fillRect/>
          </a:stretch>
        </p:blipFill>
        <p:spPr bwMode="auto">
          <a:xfrm>
            <a:off x="6211888" y="5089525"/>
            <a:ext cx="2938462" cy="1774825"/>
          </a:xfrm>
          <a:prstGeom prst="rect">
            <a:avLst/>
          </a:prstGeom>
          <a:noFill/>
          <a:ln w="9525">
            <a:noFill/>
            <a:miter lim="800000"/>
            <a:headEnd/>
            <a:tailEnd/>
          </a:ln>
        </p:spPr>
      </p:pic>
      <p:pic>
        <p:nvPicPr>
          <p:cNvPr id="73736" name="Рисунок 9" descr="оникс мет.jpg"/>
          <p:cNvPicPr>
            <a:picLocks noChangeAspect="1" noChangeArrowheads="1"/>
          </p:cNvPicPr>
          <p:nvPr/>
        </p:nvPicPr>
        <p:blipFill>
          <a:blip r:embed="rId8" cstate="print"/>
          <a:srcRect/>
          <a:stretch>
            <a:fillRect/>
          </a:stretch>
        </p:blipFill>
        <p:spPr bwMode="auto">
          <a:xfrm>
            <a:off x="6211888" y="2706688"/>
            <a:ext cx="2938462" cy="2371725"/>
          </a:xfrm>
          <a:prstGeom prst="rect">
            <a:avLst/>
          </a:prstGeom>
          <a:noFill/>
          <a:ln w="9525">
            <a:noFill/>
            <a:miter lim="800000"/>
            <a:headEnd/>
            <a:tailEnd/>
          </a:ln>
        </p:spPr>
      </p:pic>
      <p:pic>
        <p:nvPicPr>
          <p:cNvPr id="73737" name="Рисунок 10" descr="метаморф.jpg"/>
          <p:cNvPicPr>
            <a:picLocks noChangeAspect="1" noChangeArrowheads="1"/>
          </p:cNvPicPr>
          <p:nvPr/>
        </p:nvPicPr>
        <p:blipFill>
          <a:blip r:embed="rId9" cstate="print"/>
          <a:srcRect/>
          <a:stretch>
            <a:fillRect/>
          </a:stretch>
        </p:blipFill>
        <p:spPr bwMode="auto">
          <a:xfrm>
            <a:off x="6278563" y="920750"/>
            <a:ext cx="2871787" cy="1809750"/>
          </a:xfrm>
          <a:prstGeom prst="rect">
            <a:avLst/>
          </a:prstGeom>
          <a:noFill/>
          <a:ln w="9525">
            <a:noFill/>
            <a:miter lim="800000"/>
            <a:headEnd/>
            <a:tailEnd/>
          </a:ln>
        </p:spPr>
      </p:pic>
      <p:pic>
        <p:nvPicPr>
          <p:cNvPr id="73738" name="Picture 2" descr="http://www.balatsky.de/NSO/Ulant.files/image05.jpg"/>
          <p:cNvPicPr>
            <a:picLocks noChangeAspect="1" noChangeArrowheads="1"/>
          </p:cNvPicPr>
          <p:nvPr/>
        </p:nvPicPr>
        <p:blipFill>
          <a:blip r:embed="rId10" cstate="print"/>
          <a:srcRect/>
          <a:stretch>
            <a:fillRect/>
          </a:stretch>
        </p:blipFill>
        <p:spPr bwMode="auto">
          <a:xfrm>
            <a:off x="-6350" y="5041900"/>
            <a:ext cx="2798763" cy="1822450"/>
          </a:xfrm>
          <a:prstGeom prst="rect">
            <a:avLst/>
          </a:prstGeom>
          <a:noFill/>
          <a:ln w="9525">
            <a:noFill/>
            <a:miter lim="800000"/>
            <a:headEnd/>
            <a:tailEnd/>
          </a:ln>
        </p:spPr>
      </p:pic>
      <p:sp>
        <p:nvSpPr>
          <p:cNvPr id="73739" name="TextBox 12"/>
          <p:cNvSpPr txBox="1">
            <a:spLocks noChangeArrowheads="1"/>
          </p:cNvSpPr>
          <p:nvPr/>
        </p:nvSpPr>
        <p:spPr bwMode="auto">
          <a:xfrm>
            <a:off x="1428750" y="5214938"/>
            <a:ext cx="973138" cy="366712"/>
          </a:xfrm>
          <a:prstGeom prst="rect">
            <a:avLst/>
          </a:prstGeom>
          <a:noFill/>
          <a:ln w="9525">
            <a:noFill/>
            <a:miter lim="800000"/>
            <a:headEnd/>
            <a:tailEnd/>
          </a:ln>
        </p:spPr>
        <p:txBody>
          <a:bodyPr wrap="none">
            <a:spAutoFit/>
          </a:bodyPr>
          <a:lstStyle/>
          <a:p>
            <a:r>
              <a:rPr lang="ru-RU" b="1">
                <a:solidFill>
                  <a:srgbClr val="291400"/>
                </a:solidFill>
              </a:rPr>
              <a:t>Гранит</a:t>
            </a:r>
          </a:p>
        </p:txBody>
      </p:sp>
      <p:sp>
        <p:nvSpPr>
          <p:cNvPr id="73740" name="TextBox 13"/>
          <p:cNvSpPr txBox="1">
            <a:spLocks noChangeArrowheads="1"/>
          </p:cNvSpPr>
          <p:nvPr/>
        </p:nvSpPr>
        <p:spPr bwMode="auto">
          <a:xfrm>
            <a:off x="142875" y="3143250"/>
            <a:ext cx="1116013" cy="366713"/>
          </a:xfrm>
          <a:prstGeom prst="rect">
            <a:avLst/>
          </a:prstGeom>
          <a:noFill/>
          <a:ln w="9525">
            <a:noFill/>
            <a:miter lim="800000"/>
            <a:headEnd/>
            <a:tailEnd/>
          </a:ln>
        </p:spPr>
        <p:txBody>
          <a:bodyPr wrap="none">
            <a:spAutoFit/>
          </a:bodyPr>
          <a:lstStyle/>
          <a:p>
            <a:r>
              <a:rPr lang="ru-RU" b="1"/>
              <a:t>Базальт</a:t>
            </a:r>
          </a:p>
        </p:txBody>
      </p:sp>
      <p:sp>
        <p:nvSpPr>
          <p:cNvPr id="73741" name="TextBox 14"/>
          <p:cNvSpPr txBox="1">
            <a:spLocks noChangeArrowheads="1"/>
          </p:cNvSpPr>
          <p:nvPr/>
        </p:nvSpPr>
        <p:spPr bwMode="auto">
          <a:xfrm>
            <a:off x="0" y="2714625"/>
            <a:ext cx="2987675" cy="366713"/>
          </a:xfrm>
          <a:prstGeom prst="rect">
            <a:avLst/>
          </a:prstGeom>
          <a:noFill/>
          <a:ln w="9525">
            <a:noFill/>
            <a:miter lim="800000"/>
            <a:headEnd/>
            <a:tailEnd/>
          </a:ln>
        </p:spPr>
        <p:txBody>
          <a:bodyPr>
            <a:spAutoFit/>
          </a:bodyPr>
          <a:lstStyle/>
          <a:p>
            <a:r>
              <a:rPr lang="ru-RU" b="1"/>
              <a:t>Вулканическое стекло</a:t>
            </a:r>
          </a:p>
        </p:txBody>
      </p:sp>
      <p:sp>
        <p:nvSpPr>
          <p:cNvPr id="73742" name="TextBox 15"/>
          <p:cNvSpPr txBox="1">
            <a:spLocks noChangeArrowheads="1"/>
          </p:cNvSpPr>
          <p:nvPr/>
        </p:nvSpPr>
        <p:spPr bwMode="auto">
          <a:xfrm>
            <a:off x="4643438" y="1000125"/>
            <a:ext cx="1181100" cy="366713"/>
          </a:xfrm>
          <a:prstGeom prst="rect">
            <a:avLst/>
          </a:prstGeom>
          <a:noFill/>
          <a:ln w="9525">
            <a:noFill/>
            <a:miter lim="800000"/>
            <a:headEnd/>
            <a:tailEnd/>
          </a:ln>
        </p:spPr>
        <p:txBody>
          <a:bodyPr wrap="none">
            <a:spAutoFit/>
          </a:bodyPr>
          <a:lstStyle/>
          <a:p>
            <a:r>
              <a:rPr lang="ru-RU" b="1"/>
              <a:t>Кремний</a:t>
            </a:r>
          </a:p>
        </p:txBody>
      </p:sp>
      <p:sp>
        <p:nvSpPr>
          <p:cNvPr id="73743" name="TextBox 16"/>
          <p:cNvSpPr txBox="1">
            <a:spLocks noChangeArrowheads="1"/>
          </p:cNvSpPr>
          <p:nvPr/>
        </p:nvSpPr>
        <p:spPr bwMode="auto">
          <a:xfrm>
            <a:off x="3500438" y="2857500"/>
            <a:ext cx="1293812" cy="366713"/>
          </a:xfrm>
          <a:prstGeom prst="rect">
            <a:avLst/>
          </a:prstGeom>
          <a:noFill/>
          <a:ln w="9525">
            <a:noFill/>
            <a:miter lim="800000"/>
            <a:headEnd/>
            <a:tailEnd/>
          </a:ln>
        </p:spPr>
        <p:txBody>
          <a:bodyPr wrap="none">
            <a:spAutoFit/>
          </a:bodyPr>
          <a:lstStyle/>
          <a:p>
            <a:r>
              <a:rPr lang="ru-RU" b="1"/>
              <a:t>Ангидрид</a:t>
            </a:r>
          </a:p>
        </p:txBody>
      </p:sp>
      <p:sp>
        <p:nvSpPr>
          <p:cNvPr id="73744" name="TextBox 17"/>
          <p:cNvSpPr txBox="1">
            <a:spLocks noChangeArrowheads="1"/>
          </p:cNvSpPr>
          <p:nvPr/>
        </p:nvSpPr>
        <p:spPr bwMode="auto">
          <a:xfrm>
            <a:off x="5072063" y="5214938"/>
            <a:ext cx="684212" cy="366712"/>
          </a:xfrm>
          <a:prstGeom prst="rect">
            <a:avLst/>
          </a:prstGeom>
          <a:noFill/>
          <a:ln w="9525">
            <a:noFill/>
            <a:miter lim="800000"/>
            <a:headEnd/>
            <a:tailEnd/>
          </a:ln>
        </p:spPr>
        <p:txBody>
          <a:bodyPr wrap="none">
            <a:spAutoFit/>
          </a:bodyPr>
          <a:lstStyle/>
          <a:p>
            <a:r>
              <a:rPr lang="ru-RU" b="1">
                <a:solidFill>
                  <a:srgbClr val="FDF2BA"/>
                </a:solidFill>
              </a:rPr>
              <a:t>Агат</a:t>
            </a:r>
          </a:p>
        </p:txBody>
      </p:sp>
      <p:sp>
        <p:nvSpPr>
          <p:cNvPr id="73745" name="TextBox 18"/>
          <p:cNvSpPr txBox="1">
            <a:spLocks noChangeArrowheads="1"/>
          </p:cNvSpPr>
          <p:nvPr/>
        </p:nvSpPr>
        <p:spPr bwMode="auto">
          <a:xfrm>
            <a:off x="6215063" y="5214938"/>
            <a:ext cx="847725" cy="366712"/>
          </a:xfrm>
          <a:prstGeom prst="rect">
            <a:avLst/>
          </a:prstGeom>
          <a:noFill/>
          <a:ln w="9525">
            <a:noFill/>
            <a:miter lim="800000"/>
            <a:headEnd/>
            <a:tailEnd/>
          </a:ln>
        </p:spPr>
        <p:txBody>
          <a:bodyPr wrap="none">
            <a:spAutoFit/>
          </a:bodyPr>
          <a:lstStyle/>
          <a:p>
            <a:r>
              <a:rPr lang="ru-RU" b="1"/>
              <a:t>Гнейс</a:t>
            </a:r>
          </a:p>
        </p:txBody>
      </p:sp>
      <p:sp>
        <p:nvSpPr>
          <p:cNvPr id="73746" name="TextBox 19"/>
          <p:cNvSpPr txBox="1">
            <a:spLocks noChangeArrowheads="1"/>
          </p:cNvSpPr>
          <p:nvPr/>
        </p:nvSpPr>
        <p:spPr bwMode="auto">
          <a:xfrm>
            <a:off x="6500813" y="2928938"/>
            <a:ext cx="882650" cy="366712"/>
          </a:xfrm>
          <a:prstGeom prst="rect">
            <a:avLst/>
          </a:prstGeom>
          <a:noFill/>
          <a:ln w="9525">
            <a:noFill/>
            <a:miter lim="800000"/>
            <a:headEnd/>
            <a:tailEnd/>
          </a:ln>
        </p:spPr>
        <p:txBody>
          <a:bodyPr wrap="none">
            <a:spAutoFit/>
          </a:bodyPr>
          <a:lstStyle/>
          <a:p>
            <a:r>
              <a:rPr lang="ru-RU" b="1"/>
              <a:t>Оникс</a:t>
            </a:r>
          </a:p>
        </p:txBody>
      </p:sp>
      <p:sp>
        <p:nvSpPr>
          <p:cNvPr id="73747" name="TextBox 20"/>
          <p:cNvSpPr txBox="1">
            <a:spLocks noChangeArrowheads="1"/>
          </p:cNvSpPr>
          <p:nvPr/>
        </p:nvSpPr>
        <p:spPr bwMode="auto">
          <a:xfrm>
            <a:off x="6357938" y="1071563"/>
            <a:ext cx="836612" cy="366712"/>
          </a:xfrm>
          <a:prstGeom prst="rect">
            <a:avLst/>
          </a:prstGeom>
          <a:noFill/>
          <a:ln w="9525">
            <a:noFill/>
            <a:miter lim="800000"/>
            <a:headEnd/>
            <a:tailEnd/>
          </a:ln>
        </p:spPr>
        <p:txBody>
          <a:bodyPr wrap="none">
            <a:spAutoFit/>
          </a:bodyPr>
          <a:lstStyle/>
          <a:p>
            <a:r>
              <a:rPr lang="ru-RU" b="1"/>
              <a:t>Яшма</a:t>
            </a:r>
          </a:p>
        </p:txBody>
      </p:sp>
      <p:pic>
        <p:nvPicPr>
          <p:cNvPr id="73748" name="Прямоугольник 21"/>
          <p:cNvPicPr>
            <a:picLocks noChangeArrowheads="1"/>
          </p:cNvPicPr>
          <p:nvPr/>
        </p:nvPicPr>
        <p:blipFill>
          <a:blip r:embed="rId11" cstate="print">
            <a:lum contrast="36000"/>
          </a:blip>
          <a:srcRect/>
          <a:stretch>
            <a:fillRect/>
          </a:stretch>
        </p:blipFill>
        <p:spPr bwMode="auto">
          <a:xfrm>
            <a:off x="188913" y="6430963"/>
            <a:ext cx="2236787" cy="433387"/>
          </a:xfrm>
          <a:prstGeom prst="rect">
            <a:avLst/>
          </a:prstGeom>
          <a:noFill/>
          <a:ln w="9525">
            <a:noFill/>
            <a:miter lim="800000"/>
            <a:headEnd/>
            <a:tailEnd/>
          </a:ln>
        </p:spPr>
      </p:pic>
      <p:pic>
        <p:nvPicPr>
          <p:cNvPr id="73749" name="Прямоугольник 22"/>
          <p:cNvPicPr>
            <a:picLocks noChangeArrowheads="1"/>
          </p:cNvPicPr>
          <p:nvPr/>
        </p:nvPicPr>
        <p:blipFill>
          <a:blip r:embed="rId12" cstate="print">
            <a:lum contrast="36000"/>
          </a:blip>
          <a:srcRect/>
          <a:stretch>
            <a:fillRect/>
          </a:stretch>
        </p:blipFill>
        <p:spPr bwMode="auto">
          <a:xfrm>
            <a:off x="3565525" y="6430963"/>
            <a:ext cx="1781175" cy="433387"/>
          </a:xfrm>
          <a:prstGeom prst="rect">
            <a:avLst/>
          </a:prstGeom>
          <a:noFill/>
          <a:ln w="9525">
            <a:noFill/>
            <a:miter lim="800000"/>
            <a:headEnd/>
            <a:tailEnd/>
          </a:ln>
        </p:spPr>
      </p:pic>
      <p:pic>
        <p:nvPicPr>
          <p:cNvPr id="73750" name="Прямоугольник 23"/>
          <p:cNvPicPr>
            <a:picLocks noChangeArrowheads="1"/>
          </p:cNvPicPr>
          <p:nvPr/>
        </p:nvPicPr>
        <p:blipFill>
          <a:blip r:embed="rId13" cstate="print">
            <a:lum contrast="36000"/>
          </a:blip>
          <a:srcRect/>
          <a:stretch>
            <a:fillRect/>
          </a:stretch>
        </p:blipFill>
        <p:spPr bwMode="auto">
          <a:xfrm>
            <a:off x="6315075" y="6430963"/>
            <a:ext cx="2652713" cy="433387"/>
          </a:xfrm>
          <a:prstGeom prst="rect">
            <a:avLst/>
          </a:prstGeom>
          <a:noFill/>
          <a:ln w="9525">
            <a:noFill/>
            <a:miter lim="800000"/>
            <a:headEnd/>
            <a:tailEnd/>
          </a:ln>
        </p:spPr>
      </p:pic>
      <p:sp>
        <p:nvSpPr>
          <p:cNvPr id="73751" name="TextBox 25"/>
          <p:cNvSpPr txBox="1">
            <a:spLocks noChangeArrowheads="1"/>
          </p:cNvSpPr>
          <p:nvPr/>
        </p:nvSpPr>
        <p:spPr bwMode="auto">
          <a:xfrm>
            <a:off x="323850" y="123825"/>
            <a:ext cx="8064500" cy="830997"/>
          </a:xfrm>
          <a:prstGeom prst="rect">
            <a:avLst/>
          </a:prstGeom>
          <a:noFill/>
          <a:ln w="9525">
            <a:noFill/>
            <a:miter lim="800000"/>
            <a:headEnd/>
            <a:tailEnd/>
          </a:ln>
        </p:spPr>
        <p:txBody>
          <a:bodyPr>
            <a:spAutoFit/>
          </a:bodyPr>
          <a:lstStyle/>
          <a:p>
            <a:pPr algn="ctr"/>
            <a:r>
              <a:rPr lang="ru-RU" sz="2400" b="1" i="1" u="sng" dirty="0">
                <a:solidFill>
                  <a:srgbClr val="FF0000"/>
                </a:solidFill>
              </a:rPr>
              <a:t>Минералы различают по признакам: цвет, блеск, </a:t>
            </a:r>
          </a:p>
          <a:p>
            <a:pPr algn="ctr"/>
            <a:r>
              <a:rPr lang="ru-RU" sz="2400" b="1" i="1" u="sng" dirty="0">
                <a:solidFill>
                  <a:srgbClr val="FF0000"/>
                </a:solidFill>
              </a:rPr>
              <a:t>прозрачность, твердость.</a:t>
            </a:r>
          </a:p>
        </p:txBody>
      </p:sp>
    </p:spTree>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Прямоугольник 1"/>
          <p:cNvGrpSpPr>
            <a:grpSpLocks/>
          </p:cNvGrpSpPr>
          <p:nvPr/>
        </p:nvGrpSpPr>
        <p:grpSpPr bwMode="auto">
          <a:xfrm>
            <a:off x="1284288" y="109538"/>
            <a:ext cx="6413500" cy="487362"/>
            <a:chOff x="745" y="69"/>
            <a:chExt cx="4040" cy="307"/>
          </a:xfrm>
        </p:grpSpPr>
        <p:pic>
          <p:nvPicPr>
            <p:cNvPr id="74809" name="Прямоугольник 1"/>
            <p:cNvPicPr>
              <a:picLocks noChangeArrowheads="1"/>
            </p:cNvPicPr>
            <p:nvPr/>
          </p:nvPicPr>
          <p:blipFill>
            <a:blip r:embed="rId2" cstate="print"/>
            <a:srcRect/>
            <a:stretch>
              <a:fillRect/>
            </a:stretch>
          </p:blipFill>
          <p:spPr bwMode="auto">
            <a:xfrm>
              <a:off x="745" y="69"/>
              <a:ext cx="4040" cy="307"/>
            </a:xfrm>
            <a:prstGeom prst="rect">
              <a:avLst/>
            </a:prstGeom>
            <a:noFill/>
            <a:ln w="9525">
              <a:noFill/>
              <a:miter lim="800000"/>
              <a:headEnd/>
              <a:tailEnd/>
            </a:ln>
          </p:spPr>
        </p:pic>
        <p:sp>
          <p:nvSpPr>
            <p:cNvPr id="74810" name="Text Box 3"/>
            <p:cNvSpPr txBox="1">
              <a:spLocks noChangeArrowheads="1"/>
            </p:cNvSpPr>
            <p:nvPr/>
          </p:nvSpPr>
          <p:spPr bwMode="auto">
            <a:xfrm>
              <a:off x="765" y="90"/>
              <a:ext cx="4005" cy="270"/>
            </a:xfrm>
            <a:prstGeom prst="rect">
              <a:avLst/>
            </a:prstGeom>
            <a:noFill/>
            <a:ln w="9525">
              <a:noFill/>
              <a:miter lim="800000"/>
              <a:headEnd/>
              <a:tailEnd/>
            </a:ln>
          </p:spPr>
          <p:txBody>
            <a:bodyPr anchor="ctr"/>
            <a:lstStyle/>
            <a:p>
              <a:pPr algn="ctr"/>
              <a:r>
                <a:rPr lang="ru-RU" b="1"/>
                <a:t>ГОРНЫЕ ПОРОДЫ ПО ПРОИСХОЖДЕНИЮ</a:t>
              </a:r>
            </a:p>
          </p:txBody>
        </p:sp>
      </p:grpSp>
      <p:grpSp>
        <p:nvGrpSpPr>
          <p:cNvPr id="3" name="Прямоугольник 2"/>
          <p:cNvGrpSpPr>
            <a:grpSpLocks/>
          </p:cNvGrpSpPr>
          <p:nvPr/>
        </p:nvGrpSpPr>
        <p:grpSpPr bwMode="auto">
          <a:xfrm>
            <a:off x="498475" y="895350"/>
            <a:ext cx="1985963" cy="555625"/>
            <a:chOff x="250" y="564"/>
            <a:chExt cx="1251" cy="350"/>
          </a:xfrm>
        </p:grpSpPr>
        <p:pic>
          <p:nvPicPr>
            <p:cNvPr id="74807" name="Прямоугольник 2"/>
            <p:cNvPicPr>
              <a:picLocks noChangeArrowheads="1"/>
            </p:cNvPicPr>
            <p:nvPr/>
          </p:nvPicPr>
          <p:blipFill>
            <a:blip r:embed="rId3" cstate="print"/>
            <a:srcRect/>
            <a:stretch>
              <a:fillRect/>
            </a:stretch>
          </p:blipFill>
          <p:spPr bwMode="auto">
            <a:xfrm>
              <a:off x="250" y="564"/>
              <a:ext cx="1251" cy="350"/>
            </a:xfrm>
            <a:prstGeom prst="rect">
              <a:avLst/>
            </a:prstGeom>
            <a:noFill/>
            <a:ln w="9525">
              <a:noFill/>
              <a:miter lim="800000"/>
              <a:headEnd/>
              <a:tailEnd/>
            </a:ln>
          </p:spPr>
        </p:pic>
        <p:sp>
          <p:nvSpPr>
            <p:cNvPr id="74808" name="Text Box 6"/>
            <p:cNvSpPr txBox="1">
              <a:spLocks noChangeArrowheads="1"/>
            </p:cNvSpPr>
            <p:nvPr/>
          </p:nvSpPr>
          <p:spPr bwMode="auto">
            <a:xfrm>
              <a:off x="270" y="585"/>
              <a:ext cx="1215" cy="315"/>
            </a:xfrm>
            <a:prstGeom prst="rect">
              <a:avLst/>
            </a:prstGeom>
            <a:noFill/>
            <a:ln w="9525">
              <a:noFill/>
              <a:miter lim="800000"/>
              <a:headEnd/>
              <a:tailEnd/>
            </a:ln>
          </p:spPr>
          <p:txBody>
            <a:bodyPr anchor="ctr"/>
            <a:lstStyle/>
            <a:p>
              <a:pPr algn="ctr"/>
              <a:r>
                <a:rPr lang="ru-RU" b="1"/>
                <a:t>Магматические</a:t>
              </a:r>
            </a:p>
          </p:txBody>
        </p:sp>
      </p:grpSp>
      <p:grpSp>
        <p:nvGrpSpPr>
          <p:cNvPr id="4" name="Прямоугольник 3"/>
          <p:cNvGrpSpPr>
            <a:grpSpLocks/>
          </p:cNvGrpSpPr>
          <p:nvPr/>
        </p:nvGrpSpPr>
        <p:grpSpPr bwMode="auto">
          <a:xfrm>
            <a:off x="6569075" y="828675"/>
            <a:ext cx="2274888" cy="555625"/>
            <a:chOff x="4074" y="522"/>
            <a:chExt cx="1433" cy="350"/>
          </a:xfrm>
        </p:grpSpPr>
        <p:pic>
          <p:nvPicPr>
            <p:cNvPr id="74805" name="Прямоугольник 3"/>
            <p:cNvPicPr>
              <a:picLocks noChangeArrowheads="1"/>
            </p:cNvPicPr>
            <p:nvPr/>
          </p:nvPicPr>
          <p:blipFill>
            <a:blip r:embed="rId4" cstate="print"/>
            <a:srcRect/>
            <a:stretch>
              <a:fillRect/>
            </a:stretch>
          </p:blipFill>
          <p:spPr bwMode="auto">
            <a:xfrm>
              <a:off x="4074" y="522"/>
              <a:ext cx="1433" cy="350"/>
            </a:xfrm>
            <a:prstGeom prst="rect">
              <a:avLst/>
            </a:prstGeom>
            <a:noFill/>
            <a:ln w="9525">
              <a:noFill/>
              <a:miter lim="800000"/>
              <a:headEnd/>
              <a:tailEnd/>
            </a:ln>
          </p:spPr>
        </p:pic>
        <p:sp>
          <p:nvSpPr>
            <p:cNvPr id="74806" name="Text Box 9"/>
            <p:cNvSpPr txBox="1">
              <a:spLocks noChangeArrowheads="1"/>
            </p:cNvSpPr>
            <p:nvPr/>
          </p:nvSpPr>
          <p:spPr bwMode="auto">
            <a:xfrm>
              <a:off x="4095" y="540"/>
              <a:ext cx="1395" cy="315"/>
            </a:xfrm>
            <a:prstGeom prst="rect">
              <a:avLst/>
            </a:prstGeom>
            <a:noFill/>
            <a:ln w="9525">
              <a:noFill/>
              <a:miter lim="800000"/>
              <a:headEnd/>
              <a:tailEnd/>
            </a:ln>
          </p:spPr>
          <p:txBody>
            <a:bodyPr anchor="ctr"/>
            <a:lstStyle/>
            <a:p>
              <a:pPr algn="ctr"/>
              <a:r>
                <a:rPr lang="ru-RU" sz="1700" b="1"/>
                <a:t>Метаморфические</a:t>
              </a:r>
            </a:p>
          </p:txBody>
        </p:sp>
      </p:grpSp>
      <p:grpSp>
        <p:nvGrpSpPr>
          <p:cNvPr id="5" name="Прямоугольник 4"/>
          <p:cNvGrpSpPr>
            <a:grpSpLocks/>
          </p:cNvGrpSpPr>
          <p:nvPr/>
        </p:nvGrpSpPr>
        <p:grpSpPr bwMode="auto">
          <a:xfrm>
            <a:off x="4070350" y="828675"/>
            <a:ext cx="1841500" cy="555625"/>
            <a:chOff x="2500" y="522"/>
            <a:chExt cx="1160" cy="350"/>
          </a:xfrm>
        </p:grpSpPr>
        <p:pic>
          <p:nvPicPr>
            <p:cNvPr id="74803" name="Прямоугольник 4"/>
            <p:cNvPicPr>
              <a:picLocks noChangeArrowheads="1"/>
            </p:cNvPicPr>
            <p:nvPr/>
          </p:nvPicPr>
          <p:blipFill>
            <a:blip r:embed="rId5" cstate="print"/>
            <a:srcRect/>
            <a:stretch>
              <a:fillRect/>
            </a:stretch>
          </p:blipFill>
          <p:spPr bwMode="auto">
            <a:xfrm>
              <a:off x="2500" y="522"/>
              <a:ext cx="1160" cy="350"/>
            </a:xfrm>
            <a:prstGeom prst="rect">
              <a:avLst/>
            </a:prstGeom>
            <a:noFill/>
            <a:ln w="9525">
              <a:noFill/>
              <a:miter lim="800000"/>
              <a:headEnd/>
              <a:tailEnd/>
            </a:ln>
          </p:spPr>
        </p:pic>
        <p:sp>
          <p:nvSpPr>
            <p:cNvPr id="74804" name="Text Box 12"/>
            <p:cNvSpPr txBox="1">
              <a:spLocks noChangeArrowheads="1"/>
            </p:cNvSpPr>
            <p:nvPr/>
          </p:nvSpPr>
          <p:spPr bwMode="auto">
            <a:xfrm>
              <a:off x="2520" y="540"/>
              <a:ext cx="1125" cy="315"/>
            </a:xfrm>
            <a:prstGeom prst="rect">
              <a:avLst/>
            </a:prstGeom>
            <a:noFill/>
            <a:ln w="9525">
              <a:noFill/>
              <a:miter lim="800000"/>
              <a:headEnd/>
              <a:tailEnd/>
            </a:ln>
          </p:spPr>
          <p:txBody>
            <a:bodyPr anchor="ctr"/>
            <a:lstStyle/>
            <a:p>
              <a:pPr algn="ctr"/>
              <a:r>
                <a:rPr lang="ru-RU" b="1"/>
                <a:t>Осадочные</a:t>
              </a:r>
            </a:p>
          </p:txBody>
        </p:sp>
      </p:grpSp>
      <p:grpSp>
        <p:nvGrpSpPr>
          <p:cNvPr id="6" name="Прямоугольник 5"/>
          <p:cNvGrpSpPr>
            <a:grpSpLocks/>
          </p:cNvGrpSpPr>
          <p:nvPr/>
        </p:nvGrpSpPr>
        <p:grpSpPr bwMode="auto">
          <a:xfrm>
            <a:off x="71438" y="1895475"/>
            <a:ext cx="1766887" cy="561975"/>
            <a:chOff x="-19" y="1194"/>
            <a:chExt cx="1113" cy="354"/>
          </a:xfrm>
        </p:grpSpPr>
        <p:pic>
          <p:nvPicPr>
            <p:cNvPr id="74801" name="Прямоугольник 5"/>
            <p:cNvPicPr>
              <a:picLocks noChangeArrowheads="1"/>
            </p:cNvPicPr>
            <p:nvPr/>
          </p:nvPicPr>
          <p:blipFill>
            <a:blip r:embed="rId6" cstate="print"/>
            <a:srcRect/>
            <a:stretch>
              <a:fillRect/>
            </a:stretch>
          </p:blipFill>
          <p:spPr bwMode="auto">
            <a:xfrm>
              <a:off x="-19" y="1194"/>
              <a:ext cx="1113" cy="354"/>
            </a:xfrm>
            <a:prstGeom prst="rect">
              <a:avLst/>
            </a:prstGeom>
            <a:noFill/>
            <a:ln w="9525">
              <a:noFill/>
              <a:miter lim="800000"/>
              <a:headEnd/>
              <a:tailEnd/>
            </a:ln>
          </p:spPr>
        </p:pic>
        <p:sp>
          <p:nvSpPr>
            <p:cNvPr id="74802" name="Text Box 15"/>
            <p:cNvSpPr txBox="1">
              <a:spLocks noChangeArrowheads="1"/>
            </p:cNvSpPr>
            <p:nvPr/>
          </p:nvSpPr>
          <p:spPr bwMode="auto">
            <a:xfrm>
              <a:off x="0" y="1215"/>
              <a:ext cx="1080" cy="315"/>
            </a:xfrm>
            <a:prstGeom prst="rect">
              <a:avLst/>
            </a:prstGeom>
            <a:noFill/>
            <a:ln w="9525">
              <a:noFill/>
              <a:miter lim="800000"/>
              <a:headEnd/>
              <a:tailEnd/>
            </a:ln>
          </p:spPr>
          <p:txBody>
            <a:bodyPr anchor="ctr"/>
            <a:lstStyle/>
            <a:p>
              <a:pPr algn="ctr"/>
              <a:r>
                <a:rPr lang="ru-RU" b="1"/>
                <a:t>Глубинные</a:t>
              </a:r>
            </a:p>
          </p:txBody>
        </p:sp>
      </p:grpSp>
      <p:grpSp>
        <p:nvGrpSpPr>
          <p:cNvPr id="7" name="Прямоугольник 6"/>
          <p:cNvGrpSpPr>
            <a:grpSpLocks/>
          </p:cNvGrpSpPr>
          <p:nvPr/>
        </p:nvGrpSpPr>
        <p:grpSpPr bwMode="auto">
          <a:xfrm>
            <a:off x="7288213" y="1755775"/>
            <a:ext cx="1768475" cy="1627188"/>
            <a:chOff x="4527" y="1106"/>
            <a:chExt cx="1114" cy="1025"/>
          </a:xfrm>
        </p:grpSpPr>
        <p:pic>
          <p:nvPicPr>
            <p:cNvPr id="74799" name="Прямоугольник 6"/>
            <p:cNvPicPr>
              <a:picLocks noChangeArrowheads="1"/>
            </p:cNvPicPr>
            <p:nvPr/>
          </p:nvPicPr>
          <p:blipFill>
            <a:blip r:embed="rId7" cstate="print"/>
            <a:srcRect/>
            <a:stretch>
              <a:fillRect/>
            </a:stretch>
          </p:blipFill>
          <p:spPr bwMode="auto">
            <a:xfrm>
              <a:off x="4527" y="1106"/>
              <a:ext cx="1114" cy="1025"/>
            </a:xfrm>
            <a:prstGeom prst="rect">
              <a:avLst/>
            </a:prstGeom>
            <a:noFill/>
            <a:ln w="9525">
              <a:noFill/>
              <a:miter lim="800000"/>
              <a:headEnd/>
              <a:tailEnd/>
            </a:ln>
          </p:spPr>
        </p:pic>
        <p:sp>
          <p:nvSpPr>
            <p:cNvPr id="74800" name="Text Box 18"/>
            <p:cNvSpPr txBox="1">
              <a:spLocks noChangeArrowheads="1"/>
            </p:cNvSpPr>
            <p:nvPr/>
          </p:nvSpPr>
          <p:spPr bwMode="auto">
            <a:xfrm>
              <a:off x="4545" y="1125"/>
              <a:ext cx="1080" cy="990"/>
            </a:xfrm>
            <a:prstGeom prst="rect">
              <a:avLst/>
            </a:prstGeom>
            <a:noFill/>
            <a:ln w="9525">
              <a:noFill/>
              <a:miter lim="800000"/>
              <a:headEnd/>
              <a:tailEnd/>
            </a:ln>
          </p:spPr>
          <p:txBody>
            <a:bodyPr anchor="ctr"/>
            <a:lstStyle/>
            <a:p>
              <a:r>
                <a:rPr lang="ru-RU" b="1"/>
                <a:t>Мрамор,</a:t>
              </a:r>
            </a:p>
            <a:p>
              <a:r>
                <a:rPr lang="ru-RU" b="1"/>
                <a:t>гнейс, </a:t>
              </a:r>
            </a:p>
            <a:p>
              <a:r>
                <a:rPr lang="ru-RU" b="1"/>
                <a:t>кварцит</a:t>
              </a:r>
            </a:p>
          </p:txBody>
        </p:sp>
      </p:grpSp>
      <p:grpSp>
        <p:nvGrpSpPr>
          <p:cNvPr id="8" name="Прямоугольник 7"/>
          <p:cNvGrpSpPr>
            <a:grpSpLocks/>
          </p:cNvGrpSpPr>
          <p:nvPr/>
        </p:nvGrpSpPr>
        <p:grpSpPr bwMode="auto">
          <a:xfrm>
            <a:off x="4143375" y="1682750"/>
            <a:ext cx="1768475" cy="1700213"/>
            <a:chOff x="2546" y="1060"/>
            <a:chExt cx="1114" cy="1071"/>
          </a:xfrm>
        </p:grpSpPr>
        <p:pic>
          <p:nvPicPr>
            <p:cNvPr id="74797" name="Прямоугольник 7"/>
            <p:cNvPicPr>
              <a:picLocks noChangeArrowheads="1"/>
            </p:cNvPicPr>
            <p:nvPr/>
          </p:nvPicPr>
          <p:blipFill>
            <a:blip r:embed="rId8" cstate="print"/>
            <a:srcRect/>
            <a:stretch>
              <a:fillRect/>
            </a:stretch>
          </p:blipFill>
          <p:spPr bwMode="auto">
            <a:xfrm>
              <a:off x="2546" y="1060"/>
              <a:ext cx="1114" cy="1071"/>
            </a:xfrm>
            <a:prstGeom prst="rect">
              <a:avLst/>
            </a:prstGeom>
            <a:noFill/>
            <a:ln w="9525">
              <a:noFill/>
              <a:miter lim="800000"/>
              <a:headEnd/>
              <a:tailEnd/>
            </a:ln>
          </p:spPr>
        </p:pic>
        <p:sp>
          <p:nvSpPr>
            <p:cNvPr id="74798" name="Text Box 21"/>
            <p:cNvSpPr txBox="1">
              <a:spLocks noChangeArrowheads="1"/>
            </p:cNvSpPr>
            <p:nvPr/>
          </p:nvSpPr>
          <p:spPr bwMode="auto">
            <a:xfrm>
              <a:off x="2565" y="1080"/>
              <a:ext cx="1080" cy="1035"/>
            </a:xfrm>
            <a:prstGeom prst="rect">
              <a:avLst/>
            </a:prstGeom>
            <a:noFill/>
            <a:ln w="9525">
              <a:noFill/>
              <a:miter lim="800000"/>
              <a:headEnd/>
              <a:tailEnd/>
            </a:ln>
          </p:spPr>
          <p:txBody>
            <a:bodyPr anchor="ctr"/>
            <a:lstStyle/>
            <a:p>
              <a:r>
                <a:rPr lang="ru-RU" sz="1700" b="1" u="sng"/>
                <a:t>Обломочные:</a:t>
              </a:r>
            </a:p>
            <a:p>
              <a:pPr algn="just"/>
              <a:r>
                <a:rPr lang="ru-RU" b="1"/>
                <a:t>песчаник,</a:t>
              </a:r>
            </a:p>
            <a:p>
              <a:pPr algn="just"/>
              <a:r>
                <a:rPr lang="ru-RU" b="1"/>
                <a:t>песок,</a:t>
              </a:r>
            </a:p>
            <a:p>
              <a:pPr algn="just"/>
              <a:r>
                <a:rPr lang="ru-RU" b="1"/>
                <a:t> глина,</a:t>
              </a:r>
            </a:p>
            <a:p>
              <a:pPr algn="just"/>
              <a:r>
                <a:rPr lang="ru-RU" b="1"/>
                <a:t> гравий</a:t>
              </a:r>
            </a:p>
            <a:p>
              <a:pPr algn="just"/>
              <a:r>
                <a:rPr lang="ru-RU" b="1"/>
                <a:t>галька</a:t>
              </a:r>
            </a:p>
          </p:txBody>
        </p:sp>
      </p:grpSp>
      <p:grpSp>
        <p:nvGrpSpPr>
          <p:cNvPr id="9" name="Прямоугольник 8"/>
          <p:cNvGrpSpPr>
            <a:grpSpLocks/>
          </p:cNvGrpSpPr>
          <p:nvPr/>
        </p:nvGrpSpPr>
        <p:grpSpPr bwMode="auto">
          <a:xfrm>
            <a:off x="71438" y="2395538"/>
            <a:ext cx="1766887" cy="1700212"/>
            <a:chOff x="-19" y="1509"/>
            <a:chExt cx="1113" cy="1071"/>
          </a:xfrm>
        </p:grpSpPr>
        <p:pic>
          <p:nvPicPr>
            <p:cNvPr id="74795" name="Прямоугольник 8"/>
            <p:cNvPicPr>
              <a:picLocks noChangeArrowheads="1"/>
            </p:cNvPicPr>
            <p:nvPr/>
          </p:nvPicPr>
          <p:blipFill>
            <a:blip r:embed="rId9" cstate="print"/>
            <a:srcRect/>
            <a:stretch>
              <a:fillRect/>
            </a:stretch>
          </p:blipFill>
          <p:spPr bwMode="auto">
            <a:xfrm>
              <a:off x="-19" y="1509"/>
              <a:ext cx="1113" cy="1071"/>
            </a:xfrm>
            <a:prstGeom prst="rect">
              <a:avLst/>
            </a:prstGeom>
            <a:noFill/>
            <a:ln w="9525">
              <a:noFill/>
              <a:miter lim="800000"/>
              <a:headEnd/>
              <a:tailEnd/>
            </a:ln>
          </p:spPr>
        </p:pic>
        <p:sp>
          <p:nvSpPr>
            <p:cNvPr id="74796" name="Text Box 24"/>
            <p:cNvSpPr txBox="1">
              <a:spLocks noChangeArrowheads="1"/>
            </p:cNvSpPr>
            <p:nvPr/>
          </p:nvSpPr>
          <p:spPr bwMode="auto">
            <a:xfrm>
              <a:off x="0" y="1530"/>
              <a:ext cx="1080" cy="1035"/>
            </a:xfrm>
            <a:prstGeom prst="rect">
              <a:avLst/>
            </a:prstGeom>
            <a:noFill/>
            <a:ln w="9525">
              <a:noFill/>
              <a:miter lim="800000"/>
              <a:headEnd/>
              <a:tailEnd/>
            </a:ln>
          </p:spPr>
          <p:txBody>
            <a:bodyPr anchor="ctr"/>
            <a:lstStyle/>
            <a:p>
              <a:pPr algn="ctr"/>
              <a:r>
                <a:rPr lang="ru-RU" b="1"/>
                <a:t>Гранит, габбро</a:t>
              </a:r>
            </a:p>
          </p:txBody>
        </p:sp>
      </p:grpSp>
      <p:grpSp>
        <p:nvGrpSpPr>
          <p:cNvPr id="10" name="Прямоугольник 9"/>
          <p:cNvGrpSpPr>
            <a:grpSpLocks/>
          </p:cNvGrpSpPr>
          <p:nvPr/>
        </p:nvGrpSpPr>
        <p:grpSpPr bwMode="auto">
          <a:xfrm>
            <a:off x="4143375" y="4681538"/>
            <a:ext cx="1768475" cy="1774825"/>
            <a:chOff x="2546" y="2949"/>
            <a:chExt cx="1114" cy="1118"/>
          </a:xfrm>
        </p:grpSpPr>
        <p:pic>
          <p:nvPicPr>
            <p:cNvPr id="74793" name="Прямоугольник 9"/>
            <p:cNvPicPr>
              <a:picLocks noChangeArrowheads="1"/>
            </p:cNvPicPr>
            <p:nvPr/>
          </p:nvPicPr>
          <p:blipFill>
            <a:blip r:embed="rId10" cstate="print"/>
            <a:srcRect/>
            <a:stretch>
              <a:fillRect/>
            </a:stretch>
          </p:blipFill>
          <p:spPr bwMode="auto">
            <a:xfrm>
              <a:off x="2546" y="2949"/>
              <a:ext cx="1114" cy="1118"/>
            </a:xfrm>
            <a:prstGeom prst="rect">
              <a:avLst/>
            </a:prstGeom>
            <a:noFill/>
            <a:ln w="9525">
              <a:noFill/>
              <a:miter lim="800000"/>
              <a:headEnd/>
              <a:tailEnd/>
            </a:ln>
          </p:spPr>
        </p:pic>
        <p:sp>
          <p:nvSpPr>
            <p:cNvPr id="74794" name="Text Box 27"/>
            <p:cNvSpPr txBox="1">
              <a:spLocks noChangeArrowheads="1"/>
            </p:cNvSpPr>
            <p:nvPr/>
          </p:nvSpPr>
          <p:spPr bwMode="auto">
            <a:xfrm>
              <a:off x="2565" y="2970"/>
              <a:ext cx="1080" cy="1080"/>
            </a:xfrm>
            <a:prstGeom prst="rect">
              <a:avLst/>
            </a:prstGeom>
            <a:noFill/>
            <a:ln w="9525">
              <a:noFill/>
              <a:miter lim="800000"/>
              <a:headEnd/>
              <a:tailEnd/>
            </a:ln>
          </p:spPr>
          <p:txBody>
            <a:bodyPr anchor="ctr"/>
            <a:lstStyle/>
            <a:p>
              <a:r>
                <a:rPr lang="ru-RU" b="1" u="sng"/>
                <a:t>Органические</a:t>
              </a:r>
              <a:r>
                <a:rPr lang="ru-RU" b="1"/>
                <a:t>мел,</a:t>
              </a:r>
            </a:p>
            <a:p>
              <a:r>
                <a:rPr lang="ru-RU" b="1"/>
                <a:t>известняк,</a:t>
              </a:r>
            </a:p>
            <a:p>
              <a:r>
                <a:rPr lang="ru-RU" b="1"/>
                <a:t>торф,</a:t>
              </a:r>
            </a:p>
            <a:p>
              <a:r>
                <a:rPr lang="ru-RU" b="1"/>
                <a:t>уголь</a:t>
              </a:r>
            </a:p>
          </p:txBody>
        </p:sp>
      </p:grpSp>
      <p:grpSp>
        <p:nvGrpSpPr>
          <p:cNvPr id="11" name="Прямоугольник 10"/>
          <p:cNvGrpSpPr>
            <a:grpSpLocks/>
          </p:cNvGrpSpPr>
          <p:nvPr/>
        </p:nvGrpSpPr>
        <p:grpSpPr bwMode="auto">
          <a:xfrm>
            <a:off x="4143375" y="3328988"/>
            <a:ext cx="1768475" cy="1414462"/>
            <a:chOff x="2546" y="2097"/>
            <a:chExt cx="1114" cy="891"/>
          </a:xfrm>
        </p:grpSpPr>
        <p:pic>
          <p:nvPicPr>
            <p:cNvPr id="74791" name="Прямоугольник 10"/>
            <p:cNvPicPr>
              <a:picLocks noChangeArrowheads="1"/>
            </p:cNvPicPr>
            <p:nvPr/>
          </p:nvPicPr>
          <p:blipFill>
            <a:blip r:embed="rId11" cstate="print"/>
            <a:srcRect/>
            <a:stretch>
              <a:fillRect/>
            </a:stretch>
          </p:blipFill>
          <p:spPr bwMode="auto">
            <a:xfrm>
              <a:off x="2546" y="2097"/>
              <a:ext cx="1114" cy="891"/>
            </a:xfrm>
            <a:prstGeom prst="rect">
              <a:avLst/>
            </a:prstGeom>
            <a:noFill/>
            <a:ln w="9525">
              <a:noFill/>
              <a:miter lim="800000"/>
              <a:headEnd/>
              <a:tailEnd/>
            </a:ln>
          </p:spPr>
        </p:pic>
        <p:sp>
          <p:nvSpPr>
            <p:cNvPr id="74792" name="Text Box 30"/>
            <p:cNvSpPr txBox="1">
              <a:spLocks noChangeArrowheads="1"/>
            </p:cNvSpPr>
            <p:nvPr/>
          </p:nvSpPr>
          <p:spPr bwMode="auto">
            <a:xfrm>
              <a:off x="2565" y="2115"/>
              <a:ext cx="1080" cy="855"/>
            </a:xfrm>
            <a:prstGeom prst="rect">
              <a:avLst/>
            </a:prstGeom>
            <a:noFill/>
            <a:ln w="9525">
              <a:noFill/>
              <a:miter lim="800000"/>
              <a:headEnd/>
              <a:tailEnd/>
            </a:ln>
          </p:spPr>
          <p:txBody>
            <a:bodyPr anchor="ctr"/>
            <a:lstStyle/>
            <a:p>
              <a:r>
                <a:rPr lang="ru-RU" b="1" u="sng"/>
                <a:t>Химические:</a:t>
              </a:r>
            </a:p>
            <a:p>
              <a:r>
                <a:rPr lang="ru-RU" b="1"/>
                <a:t>калийные соли,</a:t>
              </a:r>
            </a:p>
            <a:p>
              <a:r>
                <a:rPr lang="ru-RU" b="1"/>
                <a:t>поваренная соль</a:t>
              </a:r>
            </a:p>
          </p:txBody>
        </p:sp>
      </p:grpSp>
      <p:grpSp>
        <p:nvGrpSpPr>
          <p:cNvPr id="12" name="Прямоугольник 11"/>
          <p:cNvGrpSpPr>
            <a:grpSpLocks/>
          </p:cNvGrpSpPr>
          <p:nvPr/>
        </p:nvGrpSpPr>
        <p:grpSpPr bwMode="auto">
          <a:xfrm>
            <a:off x="1784350" y="1895475"/>
            <a:ext cx="1914525" cy="561975"/>
            <a:chOff x="1060" y="1194"/>
            <a:chExt cx="1206" cy="354"/>
          </a:xfrm>
        </p:grpSpPr>
        <p:pic>
          <p:nvPicPr>
            <p:cNvPr id="74789" name="Прямоугольник 11"/>
            <p:cNvPicPr>
              <a:picLocks noChangeArrowheads="1"/>
            </p:cNvPicPr>
            <p:nvPr/>
          </p:nvPicPr>
          <p:blipFill>
            <a:blip r:embed="rId12" cstate="print"/>
            <a:srcRect/>
            <a:stretch>
              <a:fillRect/>
            </a:stretch>
          </p:blipFill>
          <p:spPr bwMode="auto">
            <a:xfrm>
              <a:off x="1060" y="1194"/>
              <a:ext cx="1206" cy="354"/>
            </a:xfrm>
            <a:prstGeom prst="rect">
              <a:avLst/>
            </a:prstGeom>
            <a:noFill/>
            <a:ln w="9525">
              <a:noFill/>
              <a:miter lim="800000"/>
              <a:headEnd/>
              <a:tailEnd/>
            </a:ln>
          </p:spPr>
        </p:pic>
        <p:sp>
          <p:nvSpPr>
            <p:cNvPr id="74790" name="Text Box 33"/>
            <p:cNvSpPr txBox="1">
              <a:spLocks noChangeArrowheads="1"/>
            </p:cNvSpPr>
            <p:nvPr/>
          </p:nvSpPr>
          <p:spPr bwMode="auto">
            <a:xfrm>
              <a:off x="1080" y="1215"/>
              <a:ext cx="1170" cy="315"/>
            </a:xfrm>
            <a:prstGeom prst="rect">
              <a:avLst/>
            </a:prstGeom>
            <a:noFill/>
            <a:ln w="9525">
              <a:noFill/>
              <a:miter lim="800000"/>
              <a:headEnd/>
              <a:tailEnd/>
            </a:ln>
          </p:spPr>
          <p:txBody>
            <a:bodyPr anchor="ctr"/>
            <a:lstStyle/>
            <a:p>
              <a:pPr algn="ctr"/>
              <a:r>
                <a:rPr lang="ru-RU" b="1"/>
                <a:t>Излившиеся</a:t>
              </a:r>
            </a:p>
          </p:txBody>
        </p:sp>
      </p:grpSp>
      <p:grpSp>
        <p:nvGrpSpPr>
          <p:cNvPr id="13" name="Прямоугольник 12"/>
          <p:cNvGrpSpPr>
            <a:grpSpLocks/>
          </p:cNvGrpSpPr>
          <p:nvPr/>
        </p:nvGrpSpPr>
        <p:grpSpPr bwMode="auto">
          <a:xfrm>
            <a:off x="1784350" y="2395538"/>
            <a:ext cx="1914525" cy="1700212"/>
            <a:chOff x="1060" y="1509"/>
            <a:chExt cx="1206" cy="1071"/>
          </a:xfrm>
        </p:grpSpPr>
        <p:pic>
          <p:nvPicPr>
            <p:cNvPr id="74787" name="Прямоугольник 12"/>
            <p:cNvPicPr>
              <a:picLocks noChangeArrowheads="1"/>
            </p:cNvPicPr>
            <p:nvPr/>
          </p:nvPicPr>
          <p:blipFill>
            <a:blip r:embed="rId13" cstate="print"/>
            <a:srcRect/>
            <a:stretch>
              <a:fillRect/>
            </a:stretch>
          </p:blipFill>
          <p:spPr bwMode="auto">
            <a:xfrm>
              <a:off x="1060" y="1509"/>
              <a:ext cx="1206" cy="1071"/>
            </a:xfrm>
            <a:prstGeom prst="rect">
              <a:avLst/>
            </a:prstGeom>
            <a:noFill/>
            <a:ln w="9525">
              <a:noFill/>
              <a:miter lim="800000"/>
              <a:headEnd/>
              <a:tailEnd/>
            </a:ln>
          </p:spPr>
        </p:pic>
        <p:sp>
          <p:nvSpPr>
            <p:cNvPr id="74788" name="Text Box 36"/>
            <p:cNvSpPr txBox="1">
              <a:spLocks noChangeArrowheads="1"/>
            </p:cNvSpPr>
            <p:nvPr/>
          </p:nvSpPr>
          <p:spPr bwMode="auto">
            <a:xfrm>
              <a:off x="1080" y="1530"/>
              <a:ext cx="1170" cy="1035"/>
            </a:xfrm>
            <a:prstGeom prst="rect">
              <a:avLst/>
            </a:prstGeom>
            <a:noFill/>
            <a:ln w="9525">
              <a:noFill/>
              <a:miter lim="800000"/>
              <a:headEnd/>
              <a:tailEnd/>
            </a:ln>
          </p:spPr>
          <p:txBody>
            <a:bodyPr anchor="ctr"/>
            <a:lstStyle/>
            <a:p>
              <a:r>
                <a:rPr lang="ru-RU" b="1"/>
                <a:t>Базальт,</a:t>
              </a:r>
            </a:p>
            <a:p>
              <a:r>
                <a:rPr lang="ru-RU" b="1"/>
                <a:t>диабаз, </a:t>
              </a:r>
              <a:r>
                <a:rPr lang="ru-RU" sz="1700" b="1"/>
                <a:t>вулканический туф</a:t>
              </a:r>
            </a:p>
          </p:txBody>
        </p:sp>
      </p:grpSp>
      <p:cxnSp>
        <p:nvCxnSpPr>
          <p:cNvPr id="24" name="Прямая со стрелкой 23"/>
          <p:cNvCxnSpPr/>
          <p:nvPr/>
        </p:nvCxnSpPr>
        <p:spPr>
          <a:xfrm rot="5400000">
            <a:off x="4674394" y="713581"/>
            <a:ext cx="285750" cy="1588"/>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rot="10800000" flipV="1">
            <a:off x="958850" y="1428750"/>
            <a:ext cx="714375" cy="500063"/>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1673225" y="1428750"/>
            <a:ext cx="820738" cy="500063"/>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rot="16200000" flipH="1">
            <a:off x="7977981" y="1553370"/>
            <a:ext cx="428625" cy="36512"/>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rot="16200000" flipH="1">
            <a:off x="3887788" y="3429000"/>
            <a:ext cx="4786312" cy="7143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p:nvPr/>
        </p:nvCxnSpPr>
        <p:spPr>
          <a:xfrm rot="10800000">
            <a:off x="5888038" y="5857875"/>
            <a:ext cx="428625" cy="1588"/>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Прямая со стрелкой 73"/>
          <p:cNvCxnSpPr/>
          <p:nvPr/>
        </p:nvCxnSpPr>
        <p:spPr>
          <a:xfrm rot="10800000">
            <a:off x="5888038" y="2714625"/>
            <a:ext cx="357187" cy="1588"/>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2" name="Прямая со стрелкой 81"/>
          <p:cNvCxnSpPr/>
          <p:nvPr/>
        </p:nvCxnSpPr>
        <p:spPr>
          <a:xfrm rot="10800000">
            <a:off x="5888038" y="4143375"/>
            <a:ext cx="357187" cy="1588"/>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p:cNvCxnSpPr/>
          <p:nvPr/>
        </p:nvCxnSpPr>
        <p:spPr>
          <a:xfrm rot="10800000">
            <a:off x="5888038" y="1071563"/>
            <a:ext cx="357187" cy="158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p:cNvCxnSpPr>
            <a:stCxn id="0" idx="3"/>
          </p:cNvCxnSpPr>
          <p:nvPr/>
        </p:nvCxnSpPr>
        <p:spPr>
          <a:xfrm>
            <a:off x="7673975" y="357188"/>
            <a:ext cx="285750" cy="158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rot="5400000">
            <a:off x="7710488" y="606425"/>
            <a:ext cx="500062"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p:cNvCxnSpPr>
            <a:stCxn id="0" idx="1"/>
          </p:cNvCxnSpPr>
          <p:nvPr/>
        </p:nvCxnSpPr>
        <p:spPr>
          <a:xfrm rot="10800000">
            <a:off x="1030288" y="357188"/>
            <a:ext cx="285750" cy="158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p:cNvCxnSpPr/>
          <p:nvPr/>
        </p:nvCxnSpPr>
        <p:spPr>
          <a:xfrm rot="5400000">
            <a:off x="743744" y="642144"/>
            <a:ext cx="57150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4779" name="Picture 2" descr="http://www.2-999-999.ru/files/file/item/CF433981264B4ED89CF42338FB9AAC8A.jpg"/>
          <p:cNvPicPr>
            <a:picLocks noChangeAspect="1" noChangeArrowheads="1"/>
          </p:cNvPicPr>
          <p:nvPr/>
        </p:nvPicPr>
        <p:blipFill>
          <a:blip r:embed="rId14" cstate="print"/>
          <a:srcRect/>
          <a:stretch>
            <a:fillRect/>
          </a:stretch>
        </p:blipFill>
        <p:spPr bwMode="auto">
          <a:xfrm>
            <a:off x="7874000" y="3425825"/>
            <a:ext cx="1377950" cy="1036638"/>
          </a:xfrm>
          <a:prstGeom prst="rect">
            <a:avLst/>
          </a:prstGeom>
          <a:noFill/>
          <a:ln w="9525">
            <a:noFill/>
            <a:miter lim="800000"/>
            <a:headEnd/>
            <a:tailEnd/>
          </a:ln>
        </p:spPr>
      </p:pic>
      <p:pic>
        <p:nvPicPr>
          <p:cNvPr id="74780" name="Picture 4" descr="http://kamen-tengri.ru/wp-content/gallery/landscapestone/img-420.jpg"/>
          <p:cNvPicPr>
            <a:picLocks noChangeAspect="1" noChangeArrowheads="1"/>
          </p:cNvPicPr>
          <p:nvPr/>
        </p:nvPicPr>
        <p:blipFill>
          <a:blip r:embed="rId15" cstate="print"/>
          <a:srcRect/>
          <a:stretch>
            <a:fillRect/>
          </a:stretch>
        </p:blipFill>
        <p:spPr bwMode="auto">
          <a:xfrm>
            <a:off x="3130550" y="5738813"/>
            <a:ext cx="963613" cy="1938337"/>
          </a:xfrm>
          <a:prstGeom prst="rect">
            <a:avLst/>
          </a:prstGeom>
          <a:noFill/>
          <a:ln w="9525">
            <a:noFill/>
            <a:miter lim="800000"/>
            <a:headEnd/>
            <a:tailEnd/>
          </a:ln>
        </p:spPr>
      </p:pic>
      <p:pic>
        <p:nvPicPr>
          <p:cNvPr id="74781" name="Picture 6" descr="http://gsi.ir/Images/Training/GNEISS(1).jpg"/>
          <p:cNvPicPr>
            <a:picLocks noChangeAspect="1" noChangeArrowheads="1"/>
          </p:cNvPicPr>
          <p:nvPr/>
        </p:nvPicPr>
        <p:blipFill>
          <a:blip r:embed="rId16" cstate="print"/>
          <a:srcRect/>
          <a:stretch>
            <a:fillRect/>
          </a:stretch>
        </p:blipFill>
        <p:spPr bwMode="auto">
          <a:xfrm>
            <a:off x="7959725" y="4429125"/>
            <a:ext cx="1157288" cy="887413"/>
          </a:xfrm>
          <a:prstGeom prst="rect">
            <a:avLst/>
          </a:prstGeom>
          <a:noFill/>
          <a:ln w="9525">
            <a:noFill/>
            <a:miter lim="800000"/>
            <a:headEnd/>
            <a:tailEnd/>
          </a:ln>
        </p:spPr>
      </p:pic>
      <p:pic>
        <p:nvPicPr>
          <p:cNvPr id="74782" name="Picture 8" descr="http://clicksolution.ru/images/cms/thumbs/7c8074dc4a457b6c0c644707ada3f80da31c7f80/malinovyj-kvarcit-10-20_640_auto.jpg"/>
          <p:cNvPicPr>
            <a:picLocks noChangeAspect="1" noChangeArrowheads="1"/>
          </p:cNvPicPr>
          <p:nvPr/>
        </p:nvPicPr>
        <p:blipFill>
          <a:blip r:embed="rId17" cstate="print"/>
          <a:srcRect/>
          <a:stretch>
            <a:fillRect/>
          </a:stretch>
        </p:blipFill>
        <p:spPr bwMode="auto">
          <a:xfrm>
            <a:off x="7959725" y="5429250"/>
            <a:ext cx="1154113" cy="773113"/>
          </a:xfrm>
          <a:prstGeom prst="rect">
            <a:avLst/>
          </a:prstGeom>
          <a:noFill/>
          <a:ln w="9525">
            <a:noFill/>
            <a:miter lim="800000"/>
            <a:headEnd/>
            <a:tailEnd/>
          </a:ln>
        </p:spPr>
      </p:pic>
      <p:pic>
        <p:nvPicPr>
          <p:cNvPr id="74783" name="Picture 10" descr="http://geology.com/rocks/pictures/limestone-coquina.jpg"/>
          <p:cNvPicPr>
            <a:picLocks noChangeAspect="1" noChangeArrowheads="1"/>
          </p:cNvPicPr>
          <p:nvPr/>
        </p:nvPicPr>
        <p:blipFill>
          <a:blip r:embed="rId18" cstate="print"/>
          <a:srcRect/>
          <a:stretch>
            <a:fillRect/>
          </a:stretch>
        </p:blipFill>
        <p:spPr bwMode="auto">
          <a:xfrm>
            <a:off x="3003550" y="4727575"/>
            <a:ext cx="1004888" cy="1181100"/>
          </a:xfrm>
          <a:prstGeom prst="rect">
            <a:avLst/>
          </a:prstGeom>
          <a:noFill/>
          <a:ln w="9525">
            <a:noFill/>
            <a:miter lim="800000"/>
            <a:headEnd/>
            <a:tailEnd/>
          </a:ln>
        </p:spPr>
      </p:pic>
      <p:pic>
        <p:nvPicPr>
          <p:cNvPr id="74784" name="Picture 12" descr="http://bashinkom.ru/cpg/albums/stone/002/normal_tuff_01.jpg"/>
          <p:cNvPicPr>
            <a:picLocks noChangeAspect="1" noChangeArrowheads="1"/>
          </p:cNvPicPr>
          <p:nvPr/>
        </p:nvPicPr>
        <p:blipFill>
          <a:blip r:embed="rId19" cstate="print"/>
          <a:srcRect/>
          <a:stretch>
            <a:fillRect/>
          </a:stretch>
        </p:blipFill>
        <p:spPr bwMode="auto">
          <a:xfrm>
            <a:off x="2030413" y="4071938"/>
            <a:ext cx="1214437" cy="871537"/>
          </a:xfrm>
          <a:prstGeom prst="rect">
            <a:avLst/>
          </a:prstGeom>
          <a:noFill/>
          <a:ln w="9525">
            <a:noFill/>
            <a:miter lim="800000"/>
            <a:headEnd/>
            <a:tailEnd/>
          </a:ln>
        </p:spPr>
      </p:pic>
      <p:pic>
        <p:nvPicPr>
          <p:cNvPr id="74785" name="Picture 14" descr="http://forexaw.com/uploads/news/19/1263457030.jpg"/>
          <p:cNvPicPr>
            <a:picLocks noChangeAspect="1" noChangeArrowheads="1"/>
          </p:cNvPicPr>
          <p:nvPr/>
        </p:nvPicPr>
        <p:blipFill>
          <a:blip r:embed="rId20" cstate="print"/>
          <a:srcRect/>
          <a:stretch>
            <a:fillRect/>
          </a:stretch>
        </p:blipFill>
        <p:spPr bwMode="auto">
          <a:xfrm>
            <a:off x="234950" y="4095750"/>
            <a:ext cx="1177925" cy="1403350"/>
          </a:xfrm>
          <a:prstGeom prst="rect">
            <a:avLst/>
          </a:prstGeom>
          <a:noFill/>
          <a:ln w="9525">
            <a:noFill/>
            <a:miter lim="800000"/>
            <a:headEnd/>
            <a:tailEnd/>
          </a:ln>
        </p:spPr>
      </p:pic>
      <p:pic>
        <p:nvPicPr>
          <p:cNvPr id="74786" name="Picture 18" descr="http://images01.olx.ru/ui/1/80/39/15957139_1.jpg"/>
          <p:cNvPicPr>
            <a:picLocks noChangeAspect="1" noChangeArrowheads="1"/>
          </p:cNvPicPr>
          <p:nvPr/>
        </p:nvPicPr>
        <p:blipFill>
          <a:blip r:embed="rId21" cstate="print"/>
          <a:srcRect/>
          <a:stretch>
            <a:fillRect/>
          </a:stretch>
        </p:blipFill>
        <p:spPr bwMode="auto">
          <a:xfrm>
            <a:off x="6392863" y="5013325"/>
            <a:ext cx="993775" cy="1712913"/>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500"/>
                                        <p:tgtEl>
                                          <p:spTgt spid="3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500"/>
                                        <p:tgtEl>
                                          <p:spTgt spid="3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par>
                          <p:cTn id="37" fill="hold">
                            <p:stCondLst>
                              <p:cond delay="500"/>
                            </p:stCondLst>
                            <p:childTnLst>
                              <p:par>
                                <p:cTn id="38" presetID="22" presetClass="entr" presetSubtype="4" fill="hold" nodeType="after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wipe(down)">
                                      <p:cBhvr>
                                        <p:cTn id="40" dur="500"/>
                                        <p:tgtEl>
                                          <p:spTgt spid="93"/>
                                        </p:tgtEl>
                                      </p:cBhvr>
                                    </p:animEffect>
                                  </p:childTnLst>
                                </p:cTn>
                              </p:par>
                              <p:par>
                                <p:cTn id="41" presetID="22" presetClass="entr" presetSubtype="1"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up)">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down)">
                                      <p:cBhvr>
                                        <p:cTn id="46" dur="500"/>
                                        <p:tgtEl>
                                          <p:spTgt spid="74"/>
                                        </p:tgtEl>
                                      </p:cBhvr>
                                    </p:animEffect>
                                  </p:childTnLst>
                                </p:cTn>
                              </p:par>
                              <p:par>
                                <p:cTn id="47" presetID="22" presetClass="entr" presetSubtype="4"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wipe(down)">
                                      <p:cBhvr>
                                        <p:cTn id="49" dur="500"/>
                                        <p:tgtEl>
                                          <p:spTgt spid="82"/>
                                        </p:tgtEl>
                                      </p:cBhvr>
                                    </p:animEffect>
                                  </p:childTnLst>
                                </p:cTn>
                              </p:par>
                              <p:par>
                                <p:cTn id="50" presetID="22" presetClass="entr" presetSubtype="4" fill="hold"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down)">
                                      <p:cBhvr>
                                        <p:cTn id="52" dur="500"/>
                                        <p:tgtEl>
                                          <p:spTgt spid="68"/>
                                        </p:tgtEl>
                                      </p:cBhvr>
                                    </p:animEffect>
                                  </p:childTnLst>
                                </p:cTn>
                              </p:par>
                            </p:childTnLst>
                          </p:cTn>
                        </p:par>
                        <p:par>
                          <p:cTn id="53" fill="hold">
                            <p:stCondLst>
                              <p:cond delay="1000"/>
                            </p:stCondLst>
                            <p:childTnLst>
                              <p:par>
                                <p:cTn id="54" presetID="22" presetClass="entr" presetSubtype="4"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down)">
                                      <p:cBhvr>
                                        <p:cTn id="56" dur="500"/>
                                        <p:tgtEl>
                                          <p:spTgt spid="8"/>
                                        </p:tgtEl>
                                      </p:cBhvr>
                                    </p:animEffect>
                                  </p:childTnLst>
                                </p:cTn>
                              </p:par>
                            </p:childTnLst>
                          </p:cTn>
                        </p:par>
                        <p:par>
                          <p:cTn id="57" fill="hold">
                            <p:stCondLst>
                              <p:cond delay="1500"/>
                            </p:stCondLst>
                            <p:childTnLst>
                              <p:par>
                                <p:cTn id="58" presetID="22" presetClass="entr" presetSubtype="4"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down)">
                                      <p:cBhvr>
                                        <p:cTn id="60" dur="500"/>
                                        <p:tgtEl>
                                          <p:spTgt spid="11"/>
                                        </p:tgtEl>
                                      </p:cBhvr>
                                    </p:animEffect>
                                  </p:childTnLst>
                                </p:cTn>
                              </p:par>
                            </p:childTnLst>
                          </p:cTn>
                        </p:par>
                        <p:par>
                          <p:cTn id="61" fill="hold">
                            <p:stCondLst>
                              <p:cond delay="2000"/>
                            </p:stCondLst>
                            <p:childTnLst>
                              <p:par>
                                <p:cTn id="62" presetID="22" presetClass="entr" presetSubtype="4" fill="hold"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down)">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wipe(down)">
                                      <p:cBhvr>
                                        <p:cTn id="69" dur="500"/>
                                        <p:tgtEl>
                                          <p:spTgt spid="4"/>
                                        </p:tgtEl>
                                      </p:cBhvr>
                                    </p:animEffect>
                                  </p:childTnLst>
                                </p:cTn>
                              </p:par>
                            </p:childTnLst>
                          </p:cTn>
                        </p:par>
                        <p:par>
                          <p:cTn id="70" fill="hold">
                            <p:stCondLst>
                              <p:cond delay="50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1000"/>
                            </p:stCondLst>
                            <p:childTnLst>
                              <p:par>
                                <p:cTn id="75" presetID="22" presetClass="entr" presetSubtype="4"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down)">
                                      <p:cBhvr>
                                        <p:cTn id="7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Прямоугольник 1"/>
          <p:cNvPicPr>
            <a:picLocks noChangeArrowheads="1"/>
          </p:cNvPicPr>
          <p:nvPr/>
        </p:nvPicPr>
        <p:blipFill>
          <a:blip r:embed="rId2" cstate="print"/>
          <a:srcRect/>
          <a:stretch>
            <a:fillRect/>
          </a:stretch>
        </p:blipFill>
        <p:spPr bwMode="auto">
          <a:xfrm>
            <a:off x="1036638" y="-128588"/>
            <a:ext cx="7064375" cy="903288"/>
          </a:xfrm>
          <a:prstGeom prst="rect">
            <a:avLst/>
          </a:prstGeom>
          <a:noFill/>
          <a:ln w="9525">
            <a:noFill/>
            <a:miter lim="800000"/>
            <a:headEnd/>
            <a:tailEnd/>
          </a:ln>
        </p:spPr>
      </p:pic>
      <p:sp>
        <p:nvSpPr>
          <p:cNvPr id="76803" name="TextBox 2"/>
          <p:cNvSpPr txBox="1">
            <a:spLocks noChangeArrowheads="1"/>
          </p:cNvSpPr>
          <p:nvPr/>
        </p:nvSpPr>
        <p:spPr bwMode="auto">
          <a:xfrm>
            <a:off x="214313" y="571500"/>
            <a:ext cx="8429625" cy="646113"/>
          </a:xfrm>
          <a:prstGeom prst="rect">
            <a:avLst/>
          </a:prstGeom>
          <a:noFill/>
          <a:ln w="9525">
            <a:noFill/>
            <a:miter lim="800000"/>
            <a:headEnd/>
            <a:tailEnd/>
          </a:ln>
        </p:spPr>
        <p:txBody>
          <a:bodyPr>
            <a:spAutoFit/>
          </a:bodyPr>
          <a:lstStyle/>
          <a:p>
            <a:r>
              <a:rPr lang="ru-RU" b="1" i="1" u="sng" dirty="0">
                <a:solidFill>
                  <a:srgbClr val="0000CC"/>
                </a:solidFill>
              </a:rPr>
              <a:t>Горные породы и минералы, которые человек использует в хозяйственной деятельности называются ПОЛЕЗНЫМИ ИСКОПАЕМЫМИ.</a:t>
            </a:r>
          </a:p>
        </p:txBody>
      </p:sp>
      <p:pic>
        <p:nvPicPr>
          <p:cNvPr id="76804" name="Picture 1" descr="Картинка 1 из 26079"/>
          <p:cNvPicPr>
            <a:picLocks noChangeAspect="1" noChangeArrowheads="1"/>
          </p:cNvPicPr>
          <p:nvPr/>
        </p:nvPicPr>
        <p:blipFill>
          <a:blip r:embed="rId3" cstate="print"/>
          <a:srcRect/>
          <a:stretch>
            <a:fillRect/>
          </a:stretch>
        </p:blipFill>
        <p:spPr bwMode="auto">
          <a:xfrm>
            <a:off x="42863" y="1146175"/>
            <a:ext cx="4645025" cy="5310188"/>
          </a:xfrm>
          <a:prstGeom prst="rect">
            <a:avLst/>
          </a:prstGeom>
          <a:noFill/>
          <a:ln w="9525">
            <a:noFill/>
            <a:miter lim="800000"/>
            <a:headEnd/>
            <a:tailEnd/>
          </a:ln>
        </p:spPr>
      </p:pic>
      <p:pic>
        <p:nvPicPr>
          <p:cNvPr id="76805" name="Picture 3" descr="Картинка 73 из 26079">
            <a:hlinkClick r:id="rId4"/>
          </p:cNvPr>
          <p:cNvPicPr>
            <a:picLocks noChangeAspect="1" noChangeArrowheads="1"/>
          </p:cNvPicPr>
          <p:nvPr/>
        </p:nvPicPr>
        <p:blipFill>
          <a:blip r:embed="rId5" cstate="print"/>
          <a:srcRect/>
          <a:stretch>
            <a:fillRect/>
          </a:stretch>
        </p:blipFill>
        <p:spPr bwMode="auto">
          <a:xfrm>
            <a:off x="112713" y="5084763"/>
            <a:ext cx="2244725" cy="1676400"/>
          </a:xfrm>
          <a:prstGeom prst="rect">
            <a:avLst/>
          </a:prstGeom>
          <a:noFill/>
          <a:ln w="9525">
            <a:noFill/>
            <a:miter lim="800000"/>
            <a:headEnd/>
            <a:tailEnd/>
          </a:ln>
        </p:spPr>
      </p:pic>
      <p:pic>
        <p:nvPicPr>
          <p:cNvPr id="76806" name="Picture 5" descr="Картинка 2 из 64000">
            <a:hlinkClick r:id="rId6"/>
          </p:cNvPr>
          <p:cNvPicPr>
            <a:picLocks noChangeAspect="1" noChangeArrowheads="1"/>
          </p:cNvPicPr>
          <p:nvPr/>
        </p:nvPicPr>
        <p:blipFill>
          <a:blip r:embed="rId7" cstate="print"/>
          <a:srcRect/>
          <a:stretch>
            <a:fillRect/>
          </a:stretch>
        </p:blipFill>
        <p:spPr bwMode="auto">
          <a:xfrm>
            <a:off x="7319963" y="1611313"/>
            <a:ext cx="1719262" cy="1530350"/>
          </a:xfrm>
          <a:prstGeom prst="rect">
            <a:avLst/>
          </a:prstGeom>
          <a:noFill/>
          <a:ln w="9525">
            <a:noFill/>
            <a:miter lim="800000"/>
            <a:headEnd/>
            <a:tailEnd/>
          </a:ln>
        </p:spPr>
      </p:pic>
      <p:pic>
        <p:nvPicPr>
          <p:cNvPr id="76807" name="Picture 7" descr="http://files.geometria.ru/pics/original/10431821.jpg"/>
          <p:cNvPicPr>
            <a:picLocks noChangeAspect="1" noChangeArrowheads="1"/>
          </p:cNvPicPr>
          <p:nvPr/>
        </p:nvPicPr>
        <p:blipFill>
          <a:blip r:embed="rId8" cstate="print"/>
          <a:srcRect/>
          <a:stretch>
            <a:fillRect/>
          </a:stretch>
        </p:blipFill>
        <p:spPr bwMode="auto">
          <a:xfrm>
            <a:off x="7294563" y="3479800"/>
            <a:ext cx="1744662" cy="1346200"/>
          </a:xfrm>
          <a:prstGeom prst="rect">
            <a:avLst/>
          </a:prstGeom>
          <a:noFill/>
          <a:ln w="9525">
            <a:noFill/>
            <a:miter lim="800000"/>
            <a:headEnd/>
            <a:tailEnd/>
          </a:ln>
        </p:spPr>
      </p:pic>
      <p:pic>
        <p:nvPicPr>
          <p:cNvPr id="76808" name="Picture 9" descr="http://www.tamognia.ru/upload/iblock/b00/image_36706.jpg"/>
          <p:cNvPicPr>
            <a:picLocks noChangeAspect="1" noChangeArrowheads="1"/>
          </p:cNvPicPr>
          <p:nvPr/>
        </p:nvPicPr>
        <p:blipFill>
          <a:blip r:embed="rId9" cstate="print"/>
          <a:srcRect/>
          <a:stretch>
            <a:fillRect/>
          </a:stretch>
        </p:blipFill>
        <p:spPr bwMode="auto">
          <a:xfrm>
            <a:off x="7294563" y="5195888"/>
            <a:ext cx="1744662" cy="1328737"/>
          </a:xfrm>
          <a:prstGeom prst="rect">
            <a:avLst/>
          </a:prstGeom>
          <a:noFill/>
          <a:ln w="9525">
            <a:noFill/>
            <a:miter lim="800000"/>
            <a:headEnd/>
            <a:tailEnd/>
          </a:ln>
        </p:spPr>
      </p:pic>
      <p:pic>
        <p:nvPicPr>
          <p:cNvPr id="76809" name="Picture 11" descr="http://imc.rkc-74.ru/dlrstore/9/976bc72a-a428-46f8-aa2f-ce5c1b0646a1/44_2.jpg">
            <a:hlinkClick r:id="rId10"/>
          </p:cNvPr>
          <p:cNvPicPr>
            <a:picLocks noChangeAspect="1" noChangeArrowheads="1"/>
          </p:cNvPicPr>
          <p:nvPr/>
        </p:nvPicPr>
        <p:blipFill>
          <a:blip r:embed="rId11" cstate="print"/>
          <a:srcRect/>
          <a:stretch>
            <a:fillRect/>
          </a:stretch>
        </p:blipFill>
        <p:spPr bwMode="auto">
          <a:xfrm>
            <a:off x="5076825" y="3479800"/>
            <a:ext cx="2035175" cy="1389063"/>
          </a:xfrm>
          <a:prstGeom prst="rect">
            <a:avLst/>
          </a:prstGeom>
          <a:noFill/>
          <a:ln w="9525">
            <a:noFill/>
            <a:miter lim="800000"/>
            <a:headEnd/>
            <a:tailEnd/>
          </a:ln>
        </p:spPr>
      </p:pic>
      <p:pic>
        <p:nvPicPr>
          <p:cNvPr id="76810" name="Picture 13" descr="http://www.3dsmodels.com/textures/Objects/758076.JPG"/>
          <p:cNvPicPr>
            <a:picLocks noChangeAspect="1" noChangeArrowheads="1"/>
          </p:cNvPicPr>
          <p:nvPr/>
        </p:nvPicPr>
        <p:blipFill>
          <a:blip r:embed="rId12" cstate="print"/>
          <a:srcRect/>
          <a:stretch>
            <a:fillRect/>
          </a:stretch>
        </p:blipFill>
        <p:spPr bwMode="auto">
          <a:xfrm>
            <a:off x="5076825" y="1611313"/>
            <a:ext cx="2035175" cy="1530350"/>
          </a:xfrm>
          <a:prstGeom prst="rect">
            <a:avLst/>
          </a:prstGeom>
          <a:noFill/>
          <a:ln w="9525">
            <a:noFill/>
            <a:miter lim="800000"/>
            <a:headEnd/>
            <a:tailEnd/>
          </a:ln>
        </p:spPr>
      </p:pic>
      <p:pic>
        <p:nvPicPr>
          <p:cNvPr id="76811" name="Picture 15" descr="Картинка 16 из 54783">
            <a:hlinkClick r:id="rId13"/>
          </p:cNvPr>
          <p:cNvPicPr>
            <a:picLocks noChangeAspect="1" noChangeArrowheads="1"/>
          </p:cNvPicPr>
          <p:nvPr/>
        </p:nvPicPr>
        <p:blipFill>
          <a:blip r:embed="rId14" cstate="print"/>
          <a:srcRect/>
          <a:stretch>
            <a:fillRect/>
          </a:stretch>
        </p:blipFill>
        <p:spPr bwMode="auto">
          <a:xfrm>
            <a:off x="5076825" y="5195888"/>
            <a:ext cx="2035175" cy="1316037"/>
          </a:xfrm>
          <a:prstGeom prst="rect">
            <a:avLst/>
          </a:prstGeom>
          <a:noFill/>
          <a:ln w="9525">
            <a:noFill/>
            <a:miter lim="800000"/>
            <a:headEnd/>
            <a:tailEnd/>
          </a:ln>
        </p:spPr>
      </p:pic>
      <p:pic>
        <p:nvPicPr>
          <p:cNvPr id="76812" name="Picture 17" descr="http://www.jewellernet.ru/photobank/21106.jpg"/>
          <p:cNvPicPr>
            <a:picLocks noChangeAspect="1" noChangeArrowheads="1"/>
          </p:cNvPicPr>
          <p:nvPr/>
        </p:nvPicPr>
        <p:blipFill>
          <a:blip r:embed="rId15" cstate="print"/>
          <a:srcRect/>
          <a:stretch>
            <a:fillRect/>
          </a:stretch>
        </p:blipFill>
        <p:spPr bwMode="auto">
          <a:xfrm>
            <a:off x="2473325" y="5084763"/>
            <a:ext cx="2170113" cy="1676400"/>
          </a:xfrm>
          <a:prstGeom prst="rect">
            <a:avLst/>
          </a:prstGeom>
          <a:noFill/>
          <a:ln w="9525">
            <a:noFill/>
            <a:miter lim="800000"/>
            <a:headEnd/>
            <a:tailEnd/>
          </a:ln>
        </p:spPr>
      </p:pic>
      <p:sp>
        <p:nvSpPr>
          <p:cNvPr id="76813" name="TextBox 13"/>
          <p:cNvSpPr txBox="1">
            <a:spLocks noChangeArrowheads="1"/>
          </p:cNvSpPr>
          <p:nvPr/>
        </p:nvSpPr>
        <p:spPr bwMode="auto">
          <a:xfrm>
            <a:off x="7454900" y="1557338"/>
            <a:ext cx="1330325" cy="274637"/>
          </a:xfrm>
          <a:prstGeom prst="rect">
            <a:avLst/>
          </a:prstGeom>
          <a:noFill/>
          <a:ln w="9525">
            <a:noFill/>
            <a:miter lim="800000"/>
            <a:headEnd/>
            <a:tailEnd/>
          </a:ln>
        </p:spPr>
        <p:txBody>
          <a:bodyPr wrap="none">
            <a:spAutoFit/>
          </a:bodyPr>
          <a:lstStyle/>
          <a:p>
            <a:r>
              <a:rPr lang="ru-RU" sz="1200" b="1">
                <a:solidFill>
                  <a:srgbClr val="FFFFFF"/>
                </a:solidFill>
              </a:rPr>
              <a:t>Железная руда</a:t>
            </a:r>
          </a:p>
        </p:txBody>
      </p:sp>
      <p:sp>
        <p:nvSpPr>
          <p:cNvPr id="76814" name="TextBox 14"/>
          <p:cNvSpPr txBox="1">
            <a:spLocks noChangeArrowheads="1"/>
          </p:cNvSpPr>
          <p:nvPr/>
        </p:nvSpPr>
        <p:spPr bwMode="auto">
          <a:xfrm>
            <a:off x="7383463" y="3208338"/>
            <a:ext cx="1441450" cy="274637"/>
          </a:xfrm>
          <a:prstGeom prst="rect">
            <a:avLst/>
          </a:prstGeom>
          <a:noFill/>
          <a:ln w="9525">
            <a:noFill/>
            <a:miter lim="800000"/>
            <a:headEnd/>
            <a:tailEnd/>
          </a:ln>
        </p:spPr>
        <p:txBody>
          <a:bodyPr wrap="none">
            <a:spAutoFit/>
          </a:bodyPr>
          <a:lstStyle/>
          <a:p>
            <a:r>
              <a:rPr lang="ru-RU" sz="1200" b="1"/>
              <a:t>Каменный уголь</a:t>
            </a:r>
          </a:p>
        </p:txBody>
      </p:sp>
      <p:sp>
        <p:nvSpPr>
          <p:cNvPr id="76815" name="TextBox 15"/>
          <p:cNvSpPr txBox="1">
            <a:spLocks noChangeArrowheads="1"/>
          </p:cNvSpPr>
          <p:nvPr/>
        </p:nvSpPr>
        <p:spPr bwMode="auto">
          <a:xfrm>
            <a:off x="7454900" y="5216525"/>
            <a:ext cx="679450" cy="274638"/>
          </a:xfrm>
          <a:prstGeom prst="rect">
            <a:avLst/>
          </a:prstGeom>
          <a:noFill/>
          <a:ln w="9525">
            <a:noFill/>
            <a:miter lim="800000"/>
            <a:headEnd/>
            <a:tailEnd/>
          </a:ln>
        </p:spPr>
        <p:txBody>
          <a:bodyPr wrap="none">
            <a:spAutoFit/>
          </a:bodyPr>
          <a:lstStyle/>
          <a:p>
            <a:r>
              <a:rPr lang="ru-RU" sz="1200" b="1">
                <a:solidFill>
                  <a:srgbClr val="FFFFFF"/>
                </a:solidFill>
              </a:rPr>
              <a:t>Нефть</a:t>
            </a:r>
          </a:p>
        </p:txBody>
      </p:sp>
      <p:sp>
        <p:nvSpPr>
          <p:cNvPr id="76816" name="TextBox 16"/>
          <p:cNvSpPr txBox="1">
            <a:spLocks noChangeArrowheads="1"/>
          </p:cNvSpPr>
          <p:nvPr/>
        </p:nvSpPr>
        <p:spPr bwMode="auto">
          <a:xfrm>
            <a:off x="5383213" y="4940300"/>
            <a:ext cx="1347787" cy="274638"/>
          </a:xfrm>
          <a:prstGeom prst="rect">
            <a:avLst/>
          </a:prstGeom>
          <a:noFill/>
          <a:ln w="9525">
            <a:noFill/>
            <a:miter lim="800000"/>
            <a:headEnd/>
            <a:tailEnd/>
          </a:ln>
        </p:spPr>
        <p:txBody>
          <a:bodyPr wrap="none">
            <a:spAutoFit/>
          </a:bodyPr>
          <a:lstStyle/>
          <a:p>
            <a:r>
              <a:rPr lang="ru-RU" sz="1200" b="1"/>
              <a:t>Природный газ</a:t>
            </a:r>
          </a:p>
        </p:txBody>
      </p:sp>
      <p:sp>
        <p:nvSpPr>
          <p:cNvPr id="76817" name="TextBox 17"/>
          <p:cNvSpPr txBox="1">
            <a:spLocks noChangeArrowheads="1"/>
          </p:cNvSpPr>
          <p:nvPr/>
        </p:nvSpPr>
        <p:spPr bwMode="auto">
          <a:xfrm>
            <a:off x="5364163" y="3424238"/>
            <a:ext cx="1322387" cy="274637"/>
          </a:xfrm>
          <a:prstGeom prst="rect">
            <a:avLst/>
          </a:prstGeom>
          <a:noFill/>
          <a:ln w="9525">
            <a:noFill/>
            <a:miter lim="800000"/>
            <a:headEnd/>
            <a:tailEnd/>
          </a:ln>
        </p:spPr>
        <p:txBody>
          <a:bodyPr wrap="none">
            <a:spAutoFit/>
          </a:bodyPr>
          <a:lstStyle/>
          <a:p>
            <a:r>
              <a:rPr lang="ru-RU" sz="1200" b="1">
                <a:solidFill>
                  <a:srgbClr val="FFFFFF"/>
                </a:solidFill>
              </a:rPr>
              <a:t>Калийная соль</a:t>
            </a:r>
          </a:p>
        </p:txBody>
      </p:sp>
      <p:sp>
        <p:nvSpPr>
          <p:cNvPr id="76818" name="TextBox 18"/>
          <p:cNvSpPr txBox="1">
            <a:spLocks noChangeArrowheads="1"/>
          </p:cNvSpPr>
          <p:nvPr/>
        </p:nvSpPr>
        <p:spPr bwMode="auto">
          <a:xfrm>
            <a:off x="5311775" y="1628775"/>
            <a:ext cx="1511300" cy="274638"/>
          </a:xfrm>
          <a:prstGeom prst="rect">
            <a:avLst/>
          </a:prstGeom>
          <a:noFill/>
          <a:ln w="9525">
            <a:noFill/>
            <a:miter lim="800000"/>
            <a:headEnd/>
            <a:tailEnd/>
          </a:ln>
        </p:spPr>
        <p:txBody>
          <a:bodyPr wrap="none">
            <a:spAutoFit/>
          </a:bodyPr>
          <a:lstStyle/>
          <a:p>
            <a:r>
              <a:rPr lang="ru-RU" sz="1200" b="1">
                <a:solidFill>
                  <a:srgbClr val="FFFFFF"/>
                </a:solidFill>
              </a:rPr>
              <a:t>Поваренная соль</a:t>
            </a:r>
          </a:p>
        </p:txBody>
      </p:sp>
      <p:sp>
        <p:nvSpPr>
          <p:cNvPr id="76819" name="TextBox 19"/>
          <p:cNvSpPr txBox="1">
            <a:spLocks noChangeArrowheads="1"/>
          </p:cNvSpPr>
          <p:nvPr/>
        </p:nvSpPr>
        <p:spPr bwMode="auto">
          <a:xfrm>
            <a:off x="131763" y="5105400"/>
            <a:ext cx="731837" cy="274638"/>
          </a:xfrm>
          <a:prstGeom prst="rect">
            <a:avLst/>
          </a:prstGeom>
          <a:noFill/>
          <a:ln w="9525">
            <a:noFill/>
            <a:miter lim="800000"/>
            <a:headEnd/>
            <a:tailEnd/>
          </a:ln>
        </p:spPr>
        <p:txBody>
          <a:bodyPr wrap="none">
            <a:spAutoFit/>
          </a:bodyPr>
          <a:lstStyle/>
          <a:p>
            <a:r>
              <a:rPr lang="ru-RU" sz="1200" b="1">
                <a:solidFill>
                  <a:srgbClr val="FFFFFF"/>
                </a:solidFill>
              </a:rPr>
              <a:t>Золото</a:t>
            </a:r>
          </a:p>
        </p:txBody>
      </p:sp>
      <p:sp>
        <p:nvSpPr>
          <p:cNvPr id="76820" name="TextBox 20"/>
          <p:cNvSpPr txBox="1">
            <a:spLocks noChangeArrowheads="1"/>
          </p:cNvSpPr>
          <p:nvPr/>
        </p:nvSpPr>
        <p:spPr bwMode="auto">
          <a:xfrm>
            <a:off x="3775075" y="5105400"/>
            <a:ext cx="793750" cy="274638"/>
          </a:xfrm>
          <a:prstGeom prst="rect">
            <a:avLst/>
          </a:prstGeom>
          <a:noFill/>
          <a:ln w="9525">
            <a:noFill/>
            <a:miter lim="800000"/>
            <a:headEnd/>
            <a:tailEnd/>
          </a:ln>
        </p:spPr>
        <p:txBody>
          <a:bodyPr wrap="none">
            <a:spAutoFit/>
          </a:bodyPr>
          <a:lstStyle/>
          <a:p>
            <a:r>
              <a:rPr lang="ru-RU" sz="1200" b="1">
                <a:solidFill>
                  <a:srgbClr val="FFFFFF"/>
                </a:solidFill>
              </a:rPr>
              <a:t>Алмазы</a:t>
            </a:r>
          </a:p>
        </p:txBody>
      </p:sp>
    </p:spTree>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www.oaomkk.ru/images/product_brus/image_5.jpeg"/>
          <p:cNvPicPr>
            <a:picLocks noChangeAspect="1" noChangeArrowheads="1"/>
          </p:cNvPicPr>
          <p:nvPr/>
        </p:nvPicPr>
        <p:blipFill>
          <a:blip r:embed="rId2" cstate="print"/>
          <a:srcRect/>
          <a:stretch>
            <a:fillRect/>
          </a:stretch>
        </p:blipFill>
        <p:spPr bwMode="auto">
          <a:xfrm>
            <a:off x="1566863" y="-6350"/>
            <a:ext cx="5516562" cy="3962400"/>
          </a:xfrm>
          <a:prstGeom prst="rect">
            <a:avLst/>
          </a:prstGeom>
          <a:noFill/>
          <a:ln w="9525">
            <a:noFill/>
            <a:miter lim="800000"/>
            <a:headEnd/>
            <a:tailEnd/>
          </a:ln>
        </p:spPr>
      </p:pic>
      <p:pic>
        <p:nvPicPr>
          <p:cNvPr id="28676" name="Picture 4" descr="http://img-fotki.yandex.ru/get/16/lara-golota.2/0_ca0d_6491b1f7_XL"/>
          <p:cNvPicPr>
            <a:picLocks noChangeAspect="1" noChangeArrowheads="1"/>
          </p:cNvPicPr>
          <p:nvPr/>
        </p:nvPicPr>
        <p:blipFill>
          <a:blip r:embed="rId3" cstate="print"/>
          <a:srcRect/>
          <a:stretch>
            <a:fillRect/>
          </a:stretch>
        </p:blipFill>
        <p:spPr bwMode="auto">
          <a:xfrm>
            <a:off x="3206750" y="4206875"/>
            <a:ext cx="2870200" cy="2443163"/>
          </a:xfrm>
          <a:prstGeom prst="rect">
            <a:avLst/>
          </a:prstGeom>
          <a:noFill/>
          <a:ln w="9525">
            <a:noFill/>
            <a:miter lim="800000"/>
            <a:headEnd/>
            <a:tailEnd/>
          </a:ln>
        </p:spPr>
      </p:pic>
      <p:pic>
        <p:nvPicPr>
          <p:cNvPr id="28680" name="Picture 8" descr="http://www.catalogmineralov.ru/pic/151647181105.jpg"/>
          <p:cNvPicPr>
            <a:picLocks noChangeAspect="1" noChangeArrowheads="1"/>
          </p:cNvPicPr>
          <p:nvPr/>
        </p:nvPicPr>
        <p:blipFill>
          <a:blip r:embed="rId4" cstate="print"/>
          <a:srcRect/>
          <a:stretch>
            <a:fillRect/>
          </a:stretch>
        </p:blipFill>
        <p:spPr bwMode="auto">
          <a:xfrm>
            <a:off x="133350" y="4138613"/>
            <a:ext cx="2586038" cy="2586037"/>
          </a:xfrm>
          <a:prstGeom prst="rect">
            <a:avLst/>
          </a:prstGeom>
          <a:noFill/>
          <a:ln w="9525">
            <a:noFill/>
            <a:miter lim="800000"/>
            <a:headEnd/>
            <a:tailEnd/>
          </a:ln>
        </p:spPr>
      </p:pic>
      <p:pic>
        <p:nvPicPr>
          <p:cNvPr id="28682" name="Picture 10" descr="http://photo.tcw.ru/i/430/200/18168.jpg"/>
          <p:cNvPicPr>
            <a:picLocks noChangeAspect="1" noChangeArrowheads="1"/>
          </p:cNvPicPr>
          <p:nvPr/>
        </p:nvPicPr>
        <p:blipFill>
          <a:blip r:embed="rId5" cstate="print"/>
          <a:srcRect/>
          <a:stretch>
            <a:fillRect/>
          </a:stretch>
        </p:blipFill>
        <p:spPr bwMode="auto">
          <a:xfrm>
            <a:off x="6924675" y="3663950"/>
            <a:ext cx="2085975" cy="3200400"/>
          </a:xfrm>
          <a:prstGeom prst="rect">
            <a:avLst/>
          </a:prstGeom>
          <a:noFill/>
          <a:ln w="9525">
            <a:noFill/>
            <a:miter lim="800000"/>
            <a:headEnd/>
            <a:tailEnd/>
          </a:ln>
        </p:spPr>
      </p:pic>
      <p:sp>
        <p:nvSpPr>
          <p:cNvPr id="75782" name="TextBox 6"/>
          <p:cNvSpPr txBox="1">
            <a:spLocks noChangeArrowheads="1"/>
          </p:cNvSpPr>
          <p:nvPr/>
        </p:nvSpPr>
        <p:spPr bwMode="auto">
          <a:xfrm>
            <a:off x="2643188" y="142875"/>
            <a:ext cx="973137" cy="369888"/>
          </a:xfrm>
          <a:prstGeom prst="rect">
            <a:avLst/>
          </a:prstGeom>
          <a:noFill/>
          <a:ln w="9525">
            <a:noFill/>
            <a:miter lim="800000"/>
            <a:headEnd/>
            <a:tailEnd/>
          </a:ln>
        </p:spPr>
        <p:txBody>
          <a:bodyPr wrap="none">
            <a:spAutoFit/>
          </a:bodyPr>
          <a:lstStyle/>
          <a:p>
            <a:r>
              <a:rPr lang="ru-RU" b="1"/>
              <a:t>Гранит</a:t>
            </a:r>
          </a:p>
        </p:txBody>
      </p:sp>
      <p:sp>
        <p:nvSpPr>
          <p:cNvPr id="8" name="TextBox 7"/>
          <p:cNvSpPr txBox="1"/>
          <p:nvPr/>
        </p:nvSpPr>
        <p:spPr>
          <a:xfrm>
            <a:off x="214313" y="4286250"/>
            <a:ext cx="828675" cy="369888"/>
          </a:xfrm>
          <a:prstGeom prst="rect">
            <a:avLst/>
          </a:prstGeom>
          <a:noFill/>
        </p:spPr>
        <p:txBody>
          <a:bodyPr wrap="none">
            <a:spAutoFit/>
          </a:bodyPr>
          <a:lstStyle/>
          <a:p>
            <a:pPr fontAlgn="auto">
              <a:spcBef>
                <a:spcPts val="0"/>
              </a:spcBef>
              <a:spcAft>
                <a:spcPts val="0"/>
              </a:spcAft>
              <a:defRPr/>
            </a:pPr>
            <a:r>
              <a:rPr lang="ru-RU" dirty="0">
                <a:solidFill>
                  <a:schemeClr val="bg2">
                    <a:lumMod val="20000"/>
                    <a:lumOff val="80000"/>
                  </a:schemeClr>
                </a:solidFill>
                <a:latin typeface="+mn-lt"/>
              </a:rPr>
              <a:t>Кварц</a:t>
            </a:r>
          </a:p>
        </p:txBody>
      </p:sp>
      <p:sp>
        <p:nvSpPr>
          <p:cNvPr id="9" name="TextBox 8"/>
          <p:cNvSpPr txBox="1"/>
          <p:nvPr/>
        </p:nvSpPr>
        <p:spPr>
          <a:xfrm>
            <a:off x="3357563" y="4214813"/>
            <a:ext cx="917575" cy="369887"/>
          </a:xfrm>
          <a:prstGeom prst="rect">
            <a:avLst/>
          </a:prstGeom>
          <a:noFill/>
        </p:spPr>
        <p:txBody>
          <a:bodyPr wrap="none">
            <a:spAutoFit/>
          </a:bodyPr>
          <a:lstStyle/>
          <a:p>
            <a:pPr fontAlgn="auto">
              <a:spcBef>
                <a:spcPts val="0"/>
              </a:spcBef>
              <a:spcAft>
                <a:spcPts val="0"/>
              </a:spcAft>
              <a:defRPr/>
            </a:pPr>
            <a:r>
              <a:rPr lang="ru-RU" dirty="0">
                <a:solidFill>
                  <a:schemeClr val="bg2">
                    <a:lumMod val="20000"/>
                    <a:lumOff val="80000"/>
                  </a:schemeClr>
                </a:solidFill>
                <a:latin typeface="+mn-lt"/>
              </a:rPr>
              <a:t>Слюда</a:t>
            </a:r>
          </a:p>
        </p:txBody>
      </p:sp>
      <p:sp>
        <p:nvSpPr>
          <p:cNvPr id="10" name="TextBox 9"/>
          <p:cNvSpPr txBox="1"/>
          <p:nvPr/>
        </p:nvSpPr>
        <p:spPr>
          <a:xfrm>
            <a:off x="7143750" y="3929063"/>
            <a:ext cx="1719263" cy="369887"/>
          </a:xfrm>
          <a:prstGeom prst="rect">
            <a:avLst/>
          </a:prstGeom>
          <a:noFill/>
        </p:spPr>
        <p:txBody>
          <a:bodyPr wrap="none">
            <a:spAutoFit/>
          </a:bodyPr>
          <a:lstStyle/>
          <a:p>
            <a:pPr fontAlgn="auto">
              <a:spcBef>
                <a:spcPts val="0"/>
              </a:spcBef>
              <a:spcAft>
                <a:spcPts val="0"/>
              </a:spcAft>
              <a:defRPr/>
            </a:pPr>
            <a:r>
              <a:rPr lang="ru-RU" dirty="0">
                <a:solidFill>
                  <a:schemeClr val="bg2">
                    <a:lumMod val="20000"/>
                    <a:lumOff val="80000"/>
                  </a:schemeClr>
                </a:solidFill>
                <a:latin typeface="+mn-lt"/>
              </a:rPr>
              <a:t>Полевой шпат</a:t>
            </a:r>
          </a:p>
        </p:txBody>
      </p:sp>
      <p:sp>
        <p:nvSpPr>
          <p:cNvPr id="12" name="Выгнутая влево стрелка 11"/>
          <p:cNvSpPr/>
          <p:nvPr/>
        </p:nvSpPr>
        <p:spPr>
          <a:xfrm rot="9965880">
            <a:off x="7207250" y="2427288"/>
            <a:ext cx="731838" cy="1216025"/>
          </a:xfrm>
          <a:prstGeom prst="curved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4" name="Выгнутая вверх стрелка 13"/>
          <p:cNvSpPr/>
          <p:nvPr/>
        </p:nvSpPr>
        <p:spPr>
          <a:xfrm rot="17395137">
            <a:off x="338138" y="3068637"/>
            <a:ext cx="1309688" cy="792163"/>
          </a:xfrm>
          <a:prstGeom prst="curvedDownArrow">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6" name="Стрелка вверх 15"/>
          <p:cNvSpPr/>
          <p:nvPr/>
        </p:nvSpPr>
        <p:spPr>
          <a:xfrm>
            <a:off x="4429125" y="3857625"/>
            <a:ext cx="357188" cy="428625"/>
          </a:xfrm>
          <a:prstGeom prst="up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680"/>
                                        </p:tgtEl>
                                        <p:attrNameLst>
                                          <p:attrName>style.visibility</p:attrName>
                                        </p:attrNameLst>
                                      </p:cBhvr>
                                      <p:to>
                                        <p:strVal val="visible"/>
                                      </p:to>
                                    </p:set>
                                    <p:animEffect transition="in" filter="circle(in)">
                                      <p:cBhvr>
                                        <p:cTn id="7" dur="2000"/>
                                        <p:tgtEl>
                                          <p:spTgt spid="2868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8676"/>
                                        </p:tgtEl>
                                        <p:attrNameLst>
                                          <p:attrName>style.visibility</p:attrName>
                                        </p:attrNameLst>
                                      </p:cBhvr>
                                      <p:to>
                                        <p:strVal val="visible"/>
                                      </p:to>
                                    </p:set>
                                    <p:animEffect transition="in" filter="circle(in)">
                                      <p:cBhvr>
                                        <p:cTn id="15" dur="2000"/>
                                        <p:tgtEl>
                                          <p:spTgt spid="2867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8682"/>
                                        </p:tgtEl>
                                        <p:attrNameLst>
                                          <p:attrName>style.visibility</p:attrName>
                                        </p:attrNameLst>
                                      </p:cBhvr>
                                      <p:to>
                                        <p:strVal val="visible"/>
                                      </p:to>
                                    </p:set>
                                    <p:animEffect transition="in" filter="circle(in)">
                                      <p:cBhvr>
                                        <p:cTn id="23" dur="2000"/>
                                        <p:tgtEl>
                                          <p:spTgt spid="2868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04664"/>
            <a:ext cx="8784976" cy="6494085"/>
          </a:xfrm>
          <a:prstGeom prst="rect">
            <a:avLst/>
          </a:prstGeom>
        </p:spPr>
        <p:txBody>
          <a:bodyPr wrap="square">
            <a:spAutoFit/>
          </a:bodyPr>
          <a:lstStyle/>
          <a:p>
            <a:r>
              <a:rPr lang="ru-RU" sz="2000" b="1" dirty="0" smtClean="0"/>
              <a:t>Современная официальная гипотеза придерживается той точки зрения, что </a:t>
            </a:r>
            <a:r>
              <a:rPr lang="ru-RU" sz="2400" b="1" i="1" u="sng" dirty="0" smtClean="0">
                <a:solidFill>
                  <a:srgbClr val="0000CC"/>
                </a:solidFill>
              </a:rPr>
              <a:t>внутри Земли находится </a:t>
            </a:r>
            <a:r>
              <a:rPr lang="ru-RU" sz="2400" b="1" i="1" u="sng" dirty="0" err="1" smtClean="0">
                <a:solidFill>
                  <a:srgbClr val="0000CC"/>
                </a:solidFill>
              </a:rPr>
              <a:t>многотысячеградусная</a:t>
            </a:r>
            <a:r>
              <a:rPr lang="ru-RU" sz="2400" b="1" i="1" u="sng" dirty="0" smtClean="0">
                <a:solidFill>
                  <a:srgbClr val="0000CC"/>
                </a:solidFill>
              </a:rPr>
              <a:t> плазменная температура. </a:t>
            </a:r>
            <a:r>
              <a:rPr lang="ru-RU" sz="2000" b="1" dirty="0" smtClean="0"/>
              <a:t/>
            </a:r>
            <a:br>
              <a:rPr lang="ru-RU" sz="2000" b="1" dirty="0" smtClean="0"/>
            </a:br>
            <a:r>
              <a:rPr lang="ru-RU" sz="2000" b="1" dirty="0" smtClean="0"/>
              <a:t>     Чтобы найти в этом вопросе истину, учёные СССР и США пришли к выводу о необходимости решения этого вопроса бурением Земли сверхглубокими скважинами. В СССР такие скважины были установлены на Кольском полуострове и на Урале</a:t>
            </a:r>
            <a:r>
              <a:rPr lang="ru-RU" sz="2400" b="1" i="1" u="sng" dirty="0" smtClean="0">
                <a:solidFill>
                  <a:srgbClr val="0000CC"/>
                </a:solidFill>
              </a:rPr>
              <a:t>. В конце XX в. была пробурена на Кольском полуострове скважина на глубину 12 230 м. </a:t>
            </a:r>
            <a:r>
              <a:rPr lang="ru-RU" sz="2000" b="1" dirty="0" smtClean="0"/>
              <a:t>Предполагалось, что на такой глубине должны быть базальтовые породы, но они не встретились. Были значительные смещения по глубине и других земных пород в сравнении с прогнозом. Важным открытием для геологов явилось и то, что с увеличением глубины температура внутри земной коры около 11 километров перестаёт расти, вопреки прежним представлениям</a:t>
            </a:r>
            <a:r>
              <a:rPr lang="ru-RU" sz="2400" b="1" i="1" u="sng" dirty="0" smtClean="0">
                <a:solidFill>
                  <a:srgbClr val="0000CC"/>
                </a:solidFill>
              </a:rPr>
              <a:t>. Поэтому остаётся неизвестной температурная характеристика в нижележащих (промежуточных) слоях, в ядре Земли. Остаётся неизвестным и строение ядра, его плотность и состав. </a:t>
            </a:r>
            <a:r>
              <a:rPr lang="ru-RU" sz="2000" b="1" dirty="0" smtClean="0"/>
              <a:t>В XX в. неоднократно появлялись сообщения о том, что внутри Земли ядро растёт, увеличиваясь в размерах. Выходит, что наша планета является живым гигантским организмом. </a:t>
            </a:r>
            <a:endParaRPr lang="ru-RU" sz="2000" b="1" dirty="0"/>
          </a:p>
        </p:txBody>
      </p:sp>
    </p:spTree>
  </p:cSld>
  <p:clrMapOvr>
    <a:masterClrMapping/>
  </p:clrMapOvr>
  <p:transition spd="med">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052736"/>
            <a:ext cx="8136904" cy="369332"/>
          </a:xfrm>
          <a:prstGeom prst="rect">
            <a:avLst/>
          </a:prstGeom>
          <a:noFill/>
        </p:spPr>
        <p:txBody>
          <a:bodyPr wrap="square" rtlCol="0">
            <a:spAutoFit/>
          </a:bodyPr>
          <a:lstStyle/>
          <a:p>
            <a:r>
              <a:rPr lang="en-US" dirty="0" smtClean="0"/>
              <a:t>  </a:t>
            </a:r>
            <a:endParaRPr lang="ru-RU" dirty="0"/>
          </a:p>
        </p:txBody>
      </p:sp>
      <p:sp>
        <p:nvSpPr>
          <p:cNvPr id="3" name="TextBox 2"/>
          <p:cNvSpPr txBox="1"/>
          <p:nvPr/>
        </p:nvSpPr>
        <p:spPr>
          <a:xfrm>
            <a:off x="323528" y="1844824"/>
            <a:ext cx="7920880" cy="3046988"/>
          </a:xfrm>
          <a:prstGeom prst="rect">
            <a:avLst/>
          </a:prstGeom>
          <a:noFill/>
        </p:spPr>
        <p:txBody>
          <a:bodyPr wrap="square" rtlCol="0">
            <a:spAutoFit/>
          </a:bodyPr>
          <a:lstStyle/>
          <a:p>
            <a:pPr algn="ctr"/>
            <a:r>
              <a:rPr lang="ru-RU" sz="9600" b="1" i="1" u="sng" dirty="0" smtClean="0">
                <a:solidFill>
                  <a:srgbClr val="C00000"/>
                </a:solidFill>
              </a:rPr>
              <a:t>Теория  полой  Земли</a:t>
            </a:r>
            <a:endParaRPr lang="ru-RU" sz="9600" b="1" i="1" u="sng" dirty="0">
              <a:solidFill>
                <a:srgbClr val="C00000"/>
              </a:solidFill>
            </a:endParaRPr>
          </a:p>
        </p:txBody>
      </p:sp>
    </p:spTree>
  </p:cSld>
  <p:clrMapOvr>
    <a:masterClrMapping/>
  </p:clrMapOvr>
  <p:transition spd="med">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04664"/>
            <a:ext cx="8712968" cy="6001643"/>
          </a:xfrm>
          <a:prstGeom prst="rect">
            <a:avLst/>
          </a:prstGeom>
        </p:spPr>
        <p:txBody>
          <a:bodyPr wrap="square">
            <a:spAutoFit/>
          </a:bodyPr>
          <a:lstStyle/>
          <a:p>
            <a:r>
              <a:rPr lang="ru-RU" sz="2400" b="1" dirty="0" smtClean="0"/>
              <a:t>Еще в древних источниках встречаются утверждения о том, что Земля внутри полая, и в глубине ее живут подземные обитатели. Казалось бы, это всего лишь результат раннего наивного представления об устройстве мира, когда науки находились еще в зачаточном состоянии. Древнегреческая мифология повествует о</a:t>
            </a:r>
            <a:r>
              <a:rPr lang="ru-RU" sz="2400" b="1" i="1" u="sng" dirty="0" smtClean="0">
                <a:solidFill>
                  <a:srgbClr val="0000CC"/>
                </a:solidFill>
              </a:rPr>
              <a:t> Тартаре </a:t>
            </a:r>
            <a:r>
              <a:rPr lang="ru-RU" sz="2400" b="1" dirty="0" smtClean="0"/>
              <a:t>- зловещем подземном мире. Недаром до сих пор существует поговорка - «</a:t>
            </a:r>
            <a:r>
              <a:rPr lang="ru-RU" sz="2400" b="1" i="1" u="sng" dirty="0" smtClean="0">
                <a:solidFill>
                  <a:srgbClr val="0000CC"/>
                </a:solidFill>
              </a:rPr>
              <a:t>провалиться в тартарары</a:t>
            </a:r>
            <a:r>
              <a:rPr lang="ru-RU" sz="2400" b="1" dirty="0" smtClean="0"/>
              <a:t>».</a:t>
            </a:r>
          </a:p>
          <a:p>
            <a:r>
              <a:rPr lang="ru-RU" sz="2400" b="1" i="1" u="sng" dirty="0" smtClean="0">
                <a:solidFill>
                  <a:srgbClr val="0000CC"/>
                </a:solidFill>
              </a:rPr>
              <a:t>Философ Анаксагор </a:t>
            </a:r>
            <a:r>
              <a:rPr lang="ru-RU" sz="2400" b="1" dirty="0" smtClean="0"/>
              <a:t>(V век до нашей эры) построил модель мироздания, состоящую из плоской Земли, окруженной воздушной сферой и эфирным облаком. Но в то же время он пишет о некоем параллельном мире, где есть люди, города и даже небесные светила. Если центр Вселенной - Земля, то где же живут эти люди? </a:t>
            </a:r>
            <a:r>
              <a:rPr lang="ru-RU" sz="2400" b="1" i="1" u="sng" dirty="0" smtClean="0">
                <a:solidFill>
                  <a:srgbClr val="0000CC"/>
                </a:solidFill>
              </a:rPr>
              <a:t>Может, под землей</a:t>
            </a:r>
            <a:r>
              <a:rPr lang="ru-RU" sz="2400" b="1" dirty="0" smtClean="0"/>
              <a:t>?</a:t>
            </a:r>
          </a:p>
          <a:p>
            <a:r>
              <a:rPr lang="ru-RU" sz="2400" b="1" i="1" u="sng" dirty="0" smtClean="0">
                <a:solidFill>
                  <a:srgbClr val="0000CC"/>
                </a:solidFill>
              </a:rPr>
              <a:t>Гипотезы о существовании внутри Земли полого пространства появлялись и позже. </a:t>
            </a:r>
            <a:endParaRPr lang="ru-RU" sz="2400" i="1" u="sng" dirty="0">
              <a:solidFill>
                <a:srgbClr val="0000CC"/>
              </a:solidFill>
            </a:endParaRPr>
          </a:p>
        </p:txBody>
      </p:sp>
    </p:spTree>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424936" cy="5509200"/>
          </a:xfrm>
          <a:prstGeom prst="rect">
            <a:avLst/>
          </a:prstGeom>
          <a:noFill/>
        </p:spPr>
        <p:txBody>
          <a:bodyPr wrap="square" rtlCol="0">
            <a:spAutoFit/>
          </a:bodyPr>
          <a:lstStyle/>
          <a:p>
            <a:pPr algn="ctr"/>
            <a:r>
              <a:rPr lang="ru-RU" sz="8800" b="1" i="1" u="sng" dirty="0" smtClean="0">
                <a:solidFill>
                  <a:srgbClr val="336600"/>
                </a:solidFill>
              </a:rPr>
              <a:t>Научные  теории  о  строении  Земли</a:t>
            </a:r>
            <a:endParaRPr lang="ru-RU" sz="8800" b="1" i="1" u="sng" dirty="0">
              <a:solidFill>
                <a:srgbClr val="336600"/>
              </a:solidFill>
            </a:endParaRPr>
          </a:p>
        </p:txBody>
      </p:sp>
    </p:spTree>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79512" y="50141"/>
            <a:ext cx="874948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Первым теоретиком полой земли считается </a:t>
            </a:r>
            <a:r>
              <a:rPr kumimoji="0" lang="ru-RU"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2" tooltip="Платон"/>
              </a:rPr>
              <a:t>Платон</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3" tooltip="Галлей, Эдмонд"/>
              </a:rPr>
              <a:t>Английский  астроном Эдмонд  Галлей</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 </a:t>
            </a:r>
            <a:r>
              <a:rPr kumimoji="0" lang="ru-RU"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4" tooltip="1692"/>
              </a:rPr>
              <a:t>1692</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г. отстаивал идею о том, что Земля состоит из оболочки  толщиной  примерно в 500 миль (800 км.), двух внутренних концентрических оболочек и центрального ядра с диаметрами, соответствующими Венере, Марсу и Меркурию. Оболочки разделены </a:t>
            </a:r>
            <a:r>
              <a:rPr kumimoji="0" lang="ru-RU"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5" tooltip="Атмосфера"/>
              </a:rPr>
              <a:t>атмосферами</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у каждой оболочки есть свои </a:t>
            </a:r>
            <a:r>
              <a:rPr kumimoji="0" lang="ru-RU"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6" tooltip="Магнитный полюс"/>
              </a:rPr>
              <a:t>магнитные полюса</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Сферы вращаются с разной скоростью. Галлей предложил эту схему в качестве объяснения аномальному поведению компаса. Он представлял внутреннюю атмосферу светящейся (и, возможно, обитаемой) и предполагал, что </a:t>
            </a:r>
            <a:r>
              <a:rPr lang="ru-RU" b="1" dirty="0" smtClean="0">
                <a:latin typeface="Calibri" pitchFamily="34" charset="0"/>
                <a:ea typeface="Times New Roman" pitchFamily="18" charset="0"/>
                <a:cs typeface="Times New Roman" pitchFamily="18" charset="0"/>
              </a:rPr>
              <a:t>выход  </a:t>
            </a:r>
            <a:r>
              <a:rPr lang="ru-RU" b="1" smtClean="0">
                <a:latin typeface="Calibri" pitchFamily="34" charset="0"/>
                <a:ea typeface="Times New Roman" pitchFamily="18" charset="0"/>
                <a:cs typeface="Times New Roman" pitchFamily="18" charset="0"/>
              </a:rPr>
              <a:t>на  Землю </a:t>
            </a:r>
            <a:r>
              <a:rPr kumimoji="0" lang="ru-RU"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внутренней </a:t>
            </a:r>
            <a:r>
              <a:rPr kumimoji="0" lang="ru-RU" b="1" i="0" u="none" strike="noStrike" cap="none" normalizeH="0" baseline="0" smtClean="0">
                <a:ln>
                  <a:noFill/>
                </a:ln>
                <a:solidFill>
                  <a:srgbClr val="0000FF"/>
                </a:solidFill>
                <a:effectLst/>
                <a:latin typeface="Calibri" pitchFamily="34" charset="0"/>
                <a:ea typeface="Times New Roman" pitchFamily="18" charset="0"/>
                <a:cs typeface="Times New Roman" pitchFamily="18" charset="0"/>
                <a:hlinkClick r:id="rId7" tooltip="Люминесценция"/>
              </a:rPr>
              <a:t>люминесцентной</a:t>
            </a:r>
            <a:r>
              <a:rPr kumimoji="0" lang="ru-RU"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атмосферы </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 есть причина </a:t>
            </a:r>
            <a:r>
              <a:rPr kumimoji="0" lang="ru-RU"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8" tooltip="Полярное сияние"/>
              </a:rPr>
              <a:t>северного сияния</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ru-RU" b="1" i="0" u="none" strike="noStrike" cap="none" normalizeH="0" baseline="0" dirty="0" smtClean="0">
              <a:ln>
                <a:noFill/>
              </a:ln>
              <a:solidFill>
                <a:schemeClr val="tx1"/>
              </a:solidFill>
              <a:effectLst/>
              <a:latin typeface="Arial" pitchFamily="34" charset="0"/>
            </a:endParaRPr>
          </a:p>
        </p:txBody>
      </p:sp>
      <p:pic>
        <p:nvPicPr>
          <p:cNvPr id="4" name="Picture 2"/>
          <p:cNvPicPr>
            <a:picLocks noChangeAspect="1" noChangeArrowheads="1"/>
          </p:cNvPicPr>
          <p:nvPr/>
        </p:nvPicPr>
        <p:blipFill>
          <a:blip r:embed="rId9" cstate="print"/>
          <a:srcRect/>
          <a:stretch>
            <a:fillRect/>
          </a:stretch>
        </p:blipFill>
        <p:spPr bwMode="auto">
          <a:xfrm>
            <a:off x="395536" y="3068960"/>
            <a:ext cx="3594695" cy="3594695"/>
          </a:xfrm>
          <a:prstGeom prst="rect">
            <a:avLst/>
          </a:prstGeom>
          <a:noFill/>
          <a:ln w="9525">
            <a:noFill/>
            <a:miter lim="800000"/>
            <a:headEnd/>
            <a:tailEnd/>
          </a:ln>
        </p:spPr>
      </p:pic>
      <p:pic>
        <p:nvPicPr>
          <p:cNvPr id="1026" name="Picture 2"/>
          <p:cNvPicPr>
            <a:picLocks noChangeAspect="1" noChangeArrowheads="1"/>
          </p:cNvPicPr>
          <p:nvPr/>
        </p:nvPicPr>
        <p:blipFill>
          <a:blip r:embed="rId10" cstate="print"/>
          <a:srcRect/>
          <a:stretch>
            <a:fillRect/>
          </a:stretch>
        </p:blipFill>
        <p:spPr bwMode="auto">
          <a:xfrm>
            <a:off x="5148064" y="3068960"/>
            <a:ext cx="2895774" cy="3531029"/>
          </a:xfrm>
          <a:prstGeom prst="rect">
            <a:avLst/>
          </a:prstGeom>
          <a:noFill/>
          <a:ln w="9525">
            <a:noFill/>
            <a:miter lim="800000"/>
            <a:headEnd/>
            <a:tailEnd/>
          </a:ln>
        </p:spPr>
      </p:pic>
    </p:spTree>
  </p:cSld>
  <p:clrMapOvr>
    <a:masterClrMapping/>
  </p:clrMapOvr>
  <p:transition spd="med">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548680"/>
            <a:ext cx="3816424" cy="923330"/>
          </a:xfrm>
          <a:prstGeom prst="rect">
            <a:avLst/>
          </a:prstGeom>
        </p:spPr>
        <p:txBody>
          <a:bodyPr wrap="square">
            <a:spAutoFit/>
          </a:bodyPr>
          <a:lstStyle/>
          <a:p>
            <a:pPr lvl="0" eaLnBrk="0" fontAlgn="base" hangingPunct="0">
              <a:spcBef>
                <a:spcPct val="0"/>
              </a:spcBef>
              <a:spcAft>
                <a:spcPct val="0"/>
              </a:spcAft>
            </a:pPr>
            <a:r>
              <a:rPr lang="ru-RU" b="1" dirty="0" smtClean="0">
                <a:solidFill>
                  <a:srgbClr val="0000FF"/>
                </a:solidFill>
                <a:latin typeface="Calibri" pitchFamily="34" charset="0"/>
                <a:ea typeface="Times New Roman" pitchFamily="18" charset="0"/>
                <a:cs typeface="Times New Roman" pitchFamily="18" charset="0"/>
                <a:hlinkClick r:id="rId2" tooltip="Эйлер, Леонард"/>
              </a:rPr>
              <a:t>Швейцарский  математик  Леонард Эйлер</a:t>
            </a:r>
            <a:r>
              <a:rPr lang="ru-RU" b="1" dirty="0" smtClean="0">
                <a:latin typeface="Calibri" pitchFamily="34" charset="0"/>
                <a:ea typeface="Times New Roman" pitchFamily="18" charset="0"/>
                <a:cs typeface="Times New Roman" pitchFamily="18" charset="0"/>
              </a:rPr>
              <a:t> также предлагал идею полой Земли.</a:t>
            </a:r>
            <a:endParaRPr lang="ru-RU" b="1" dirty="0" smtClean="0">
              <a:latin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539552" y="1772816"/>
            <a:ext cx="3240360" cy="4050450"/>
          </a:xfrm>
          <a:prstGeom prst="rect">
            <a:avLst/>
          </a:prstGeom>
          <a:noFill/>
          <a:ln w="9525">
            <a:noFill/>
            <a:miter lim="800000"/>
            <a:headEnd/>
            <a:tailEnd/>
          </a:ln>
        </p:spPr>
      </p:pic>
      <p:pic>
        <p:nvPicPr>
          <p:cNvPr id="4" name="Picture 2" descr="http://upload.wikimedia.org/wikipedia/commons/thumb/a/a8/Hollow_Earth_Leonhard_Euler.svg/150px-Hollow_Earth_Leonhard_Euler.svg.png"/>
          <p:cNvPicPr>
            <a:picLocks noChangeAspect="1" noChangeArrowheads="1"/>
          </p:cNvPicPr>
          <p:nvPr/>
        </p:nvPicPr>
        <p:blipFill>
          <a:blip r:embed="rId4" cstate="print"/>
          <a:srcRect/>
          <a:stretch>
            <a:fillRect/>
          </a:stretch>
        </p:blipFill>
        <p:spPr bwMode="auto">
          <a:xfrm>
            <a:off x="5220072" y="4149080"/>
            <a:ext cx="2448272" cy="2448272"/>
          </a:xfrm>
          <a:prstGeom prst="rect">
            <a:avLst/>
          </a:prstGeom>
          <a:noFill/>
        </p:spPr>
      </p:pic>
      <p:sp>
        <p:nvSpPr>
          <p:cNvPr id="5" name="Прямоугольник 4"/>
          <p:cNvSpPr/>
          <p:nvPr/>
        </p:nvSpPr>
        <p:spPr>
          <a:xfrm>
            <a:off x="4139952" y="116632"/>
            <a:ext cx="4896544" cy="3970318"/>
          </a:xfrm>
          <a:prstGeom prst="rect">
            <a:avLst/>
          </a:prstGeom>
        </p:spPr>
        <p:txBody>
          <a:bodyPr wrap="square">
            <a:spAutoFit/>
          </a:bodyPr>
          <a:lstStyle/>
          <a:p>
            <a:r>
              <a:rPr lang="ru-RU" sz="2000" b="1" dirty="0" smtClean="0"/>
              <a:t>Согласно одной из теорий Эйлера наша планета является </a:t>
            </a:r>
            <a:r>
              <a:rPr lang="ru-RU" sz="2000" b="1" i="1" u="sng" dirty="0" smtClean="0">
                <a:solidFill>
                  <a:srgbClr val="0000CC"/>
                </a:solidFill>
              </a:rPr>
              <a:t>полой</a:t>
            </a:r>
            <a:r>
              <a:rPr lang="ru-RU" sz="2000" b="1" dirty="0" smtClean="0"/>
              <a:t>, внутри нее находится еще одно </a:t>
            </a:r>
            <a:r>
              <a:rPr lang="ru-RU" sz="2000" b="1" i="1" u="sng" dirty="0" smtClean="0">
                <a:solidFill>
                  <a:srgbClr val="0000CC"/>
                </a:solidFill>
              </a:rPr>
              <a:t>солнце</a:t>
            </a:r>
            <a:r>
              <a:rPr lang="ru-RU" sz="2000" b="1" dirty="0" smtClean="0"/>
              <a:t>, которое сияет над обитаемыми материками. Он признавал существование одной полой оболочки, отделенной большим пространством от ядра. </a:t>
            </a:r>
            <a:r>
              <a:rPr lang="ru-RU" sz="2400" b="1" i="1" u="sng" dirty="0" smtClean="0">
                <a:solidFill>
                  <a:srgbClr val="0000CC"/>
                </a:solidFill>
              </a:rPr>
              <a:t>Эта оболочка, по его мнению, имеет выходы на Северном и Южном полюсах. </a:t>
            </a:r>
            <a:r>
              <a:rPr lang="ru-RU" sz="2000" b="1" dirty="0" smtClean="0"/>
              <a:t>Как считал ученый, такое устройство Земли обеспечивало бы лучшую устойчивость планеты, чем несколько оболочек.</a:t>
            </a:r>
            <a:endParaRPr lang="ru-RU" sz="2000" b="1" dirty="0"/>
          </a:p>
        </p:txBody>
      </p:sp>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1960" y="1052736"/>
            <a:ext cx="4716016" cy="4524315"/>
          </a:xfrm>
          <a:prstGeom prst="rect">
            <a:avLst/>
          </a:prstGeom>
        </p:spPr>
        <p:txBody>
          <a:bodyPr wrap="square">
            <a:spAutoFit/>
          </a:bodyPr>
          <a:lstStyle/>
          <a:p>
            <a:pPr lvl="0" eaLnBrk="0" fontAlgn="base" hangingPunct="0">
              <a:spcBef>
                <a:spcPct val="0"/>
              </a:spcBef>
              <a:spcAft>
                <a:spcPct val="0"/>
              </a:spcAft>
            </a:pPr>
            <a:r>
              <a:rPr lang="ru-RU" sz="3600" b="1" dirty="0" smtClean="0">
                <a:solidFill>
                  <a:srgbClr val="0000FF"/>
                </a:solidFill>
                <a:latin typeface="Calibri" pitchFamily="34" charset="0"/>
                <a:ea typeface="Times New Roman" pitchFamily="18" charset="0"/>
                <a:cs typeface="Times New Roman" pitchFamily="18" charset="0"/>
                <a:hlinkClick r:id="rId2" tooltip="Сэр Джон Лесли (страница отсутствует)"/>
              </a:rPr>
              <a:t>Сэр Джон </a:t>
            </a:r>
            <a:r>
              <a:rPr lang="ru-RU" sz="3600" b="1" dirty="0" err="1" smtClean="0">
                <a:solidFill>
                  <a:srgbClr val="0000FF"/>
                </a:solidFill>
                <a:latin typeface="Calibri" pitchFamily="34" charset="0"/>
                <a:ea typeface="Times New Roman" pitchFamily="18" charset="0"/>
                <a:cs typeface="Times New Roman" pitchFamily="18" charset="0"/>
                <a:hlinkClick r:id="rId2" tooltip="Сэр Джон Лесли (страница отсутствует)"/>
              </a:rPr>
              <a:t>Лесли</a:t>
            </a:r>
            <a:r>
              <a:rPr lang="ru-RU" sz="3600" b="1" dirty="0" smtClean="0">
                <a:latin typeface="Calibri" pitchFamily="34" charset="0"/>
                <a:ea typeface="Times New Roman" pitchFamily="18" charset="0"/>
                <a:cs typeface="Times New Roman" pitchFamily="18" charset="0"/>
              </a:rPr>
              <a:t>, шотландский математик, расширил идею Эйлера, предложив  не одно , а  два центральных Солнца с названиями </a:t>
            </a:r>
            <a:r>
              <a:rPr lang="ru-RU" sz="3600" b="1" i="1" u="sng" dirty="0" smtClean="0">
                <a:solidFill>
                  <a:srgbClr val="0000CC"/>
                </a:solidFill>
                <a:latin typeface="Calibri" pitchFamily="34" charset="0"/>
                <a:ea typeface="Times New Roman" pitchFamily="18" charset="0"/>
                <a:cs typeface="Times New Roman" pitchFamily="18" charset="0"/>
              </a:rPr>
              <a:t>Плутон и Прозерпина</a:t>
            </a:r>
            <a:endParaRPr lang="ru-RU" sz="3600" b="1" dirty="0" smtClean="0">
              <a:latin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65149" y="980728"/>
            <a:ext cx="3633091" cy="4608512"/>
          </a:xfrm>
          <a:prstGeom prst="rect">
            <a:avLst/>
          </a:prstGeom>
          <a:noFill/>
          <a:ln w="9525">
            <a:noFill/>
            <a:miter lim="800000"/>
            <a:headEnd/>
            <a:tailEnd/>
          </a:ln>
        </p:spPr>
      </p:pic>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332656"/>
            <a:ext cx="8640960" cy="5940088"/>
          </a:xfrm>
          <a:prstGeom prst="rect">
            <a:avLst/>
          </a:prstGeom>
        </p:spPr>
        <p:txBody>
          <a:bodyPr wrap="square">
            <a:spAutoFit/>
          </a:bodyPr>
          <a:lstStyle/>
          <a:p>
            <a:r>
              <a:rPr lang="ru-RU" sz="3200" b="1" dirty="0" smtClean="0"/>
              <a:t>1818 Бывший кавалерийский офицер </a:t>
            </a:r>
            <a:r>
              <a:rPr lang="ru-RU" sz="3600" b="1" i="1" u="sng" dirty="0" smtClean="0">
                <a:solidFill>
                  <a:srgbClr val="0000CC"/>
                </a:solidFill>
              </a:rPr>
              <a:t>Джон </a:t>
            </a:r>
            <a:r>
              <a:rPr lang="ru-RU" sz="3600" b="1" i="1" u="sng" dirty="0" err="1" smtClean="0">
                <a:solidFill>
                  <a:srgbClr val="0000CC"/>
                </a:solidFill>
              </a:rPr>
              <a:t>Кливз</a:t>
            </a:r>
            <a:r>
              <a:rPr lang="ru-RU" sz="3600" b="1" i="1" u="sng" dirty="0" smtClean="0">
                <a:solidFill>
                  <a:srgbClr val="0000CC"/>
                </a:solidFill>
              </a:rPr>
              <a:t> </a:t>
            </a:r>
            <a:r>
              <a:rPr lang="ru-RU" sz="3600" b="1" i="1" u="sng" dirty="0" err="1" smtClean="0">
                <a:solidFill>
                  <a:srgbClr val="0000CC"/>
                </a:solidFill>
              </a:rPr>
              <a:t>Симмс-младший</a:t>
            </a:r>
            <a:r>
              <a:rPr lang="ru-RU" sz="3600" b="1" i="1" u="sng" dirty="0" smtClean="0">
                <a:solidFill>
                  <a:srgbClr val="0000CC"/>
                </a:solidFill>
              </a:rPr>
              <a:t> </a:t>
            </a:r>
            <a:r>
              <a:rPr lang="ru-RU" sz="3200" b="1" dirty="0" smtClean="0"/>
              <a:t>пишет в конгресс США: «Всему миру я заявляю, что Земля пуста и населена внутри. Она содержит много твердых сфер, концентрических, лежащих одна в другой, и открыта у полюса от 12 до 16 градусов. </a:t>
            </a:r>
            <a:r>
              <a:rPr lang="ru-RU" sz="3600" b="1" i="1" u="sng" dirty="0" smtClean="0">
                <a:solidFill>
                  <a:srgbClr val="0000CC"/>
                </a:solidFill>
              </a:rPr>
              <a:t>Я обязуюсь доказать реальность выдвигаемой мною мысли и готов исследовать внутренность Земли, если мир согласится помочь мне в этом предприятии</a:t>
            </a:r>
            <a:r>
              <a:rPr lang="ru-RU" sz="3200" b="1" dirty="0" smtClean="0"/>
              <a:t>».</a:t>
            </a:r>
            <a:endParaRPr lang="ru-RU" sz="3200" b="1" dirty="0"/>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12968" cy="6740307"/>
          </a:xfrm>
          <a:prstGeom prst="rect">
            <a:avLst/>
          </a:prstGeom>
        </p:spPr>
        <p:txBody>
          <a:bodyPr wrap="square">
            <a:spAutoFit/>
          </a:bodyPr>
          <a:lstStyle/>
          <a:p>
            <a:pPr lvl="0" indent="215900" eaLnBrk="0" fontAlgn="base" hangingPunct="0">
              <a:spcBef>
                <a:spcPct val="0"/>
              </a:spcBef>
              <a:spcAft>
                <a:spcPct val="0"/>
              </a:spcAft>
            </a:pPr>
            <a:r>
              <a:rPr lang="ru-RU" sz="2400" b="1" dirty="0" smtClean="0">
                <a:latin typeface="Calibri" pitchFamily="34" charset="0"/>
                <a:ea typeface="Times New Roman" pitchFamily="18" charset="0"/>
                <a:cs typeface="Times New Roman" pitchFamily="18" charset="0"/>
              </a:rPr>
              <a:t>Главная мысль </a:t>
            </a:r>
            <a:r>
              <a:rPr lang="ru-RU" sz="2400" b="1" dirty="0" err="1" smtClean="0">
                <a:latin typeface="Calibri" pitchFamily="34" charset="0"/>
                <a:ea typeface="Times New Roman" pitchFamily="18" charset="0"/>
                <a:cs typeface="Times New Roman" pitchFamily="18" charset="0"/>
              </a:rPr>
              <a:t>Симмса</a:t>
            </a:r>
            <a:r>
              <a:rPr lang="ru-RU" sz="2400" b="1" dirty="0" smtClean="0">
                <a:latin typeface="Calibri" pitchFamily="34" charset="0"/>
                <a:ea typeface="Times New Roman" pitchFamily="18" charset="0"/>
                <a:cs typeface="Times New Roman" pitchFamily="18" charset="0"/>
              </a:rPr>
              <a:t> состояла в том, что кора Земли имеет не более тысячи миль в толщину. Она «обитаема внутри» и попасть внутрь неё можно через большие отверстия на Северном и Южном полюсах. </a:t>
            </a:r>
            <a:r>
              <a:rPr lang="ru-RU" sz="2400" b="1" dirty="0" err="1" smtClean="0">
                <a:latin typeface="Calibri" pitchFamily="34" charset="0"/>
                <a:ea typeface="Times New Roman" pitchFamily="18" charset="0"/>
                <a:cs typeface="Times New Roman" pitchFamily="18" charset="0"/>
              </a:rPr>
              <a:t>Симмс</a:t>
            </a:r>
            <a:r>
              <a:rPr lang="ru-RU" sz="2400" b="1" dirty="0" smtClean="0">
                <a:latin typeface="Calibri" pitchFamily="34" charset="0"/>
                <a:ea typeface="Times New Roman" pitchFamily="18" charset="0"/>
                <a:cs typeface="Times New Roman" pitchFamily="18" charset="0"/>
              </a:rPr>
              <a:t> пытался доказать свою теорию, отправившись во главе экспедиции к северной дыре с намерением провозгласить внутренность Земли собственностью США. </a:t>
            </a:r>
            <a:endParaRPr lang="ru-RU" sz="2400" b="1" dirty="0" smtClean="0">
              <a:latin typeface="Arial" pitchFamily="34" charset="0"/>
              <a:ea typeface="Times New Roman" pitchFamily="18" charset="0"/>
            </a:endParaRPr>
          </a:p>
          <a:p>
            <a:pPr lvl="0" indent="215900" eaLnBrk="0" fontAlgn="base" hangingPunct="0">
              <a:spcBef>
                <a:spcPct val="0"/>
              </a:spcBef>
              <a:spcAft>
                <a:spcPct val="0"/>
              </a:spcAft>
            </a:pPr>
            <a:r>
              <a:rPr lang="ru-RU" sz="2400" b="1" dirty="0" smtClean="0">
                <a:latin typeface="Arial" pitchFamily="34" charset="0"/>
                <a:ea typeface="Times New Roman" pitchFamily="18" charset="0"/>
              </a:rPr>
              <a:t>  </a:t>
            </a:r>
            <a:r>
              <a:rPr lang="ru-RU" sz="2400" b="1" i="1" u="sng" dirty="0" smtClean="0">
                <a:solidFill>
                  <a:srgbClr val="0000CC"/>
                </a:solidFill>
                <a:latin typeface="Arial" pitchFamily="34" charset="0"/>
                <a:ea typeface="Times New Roman" pitchFamily="18" charset="0"/>
              </a:rPr>
              <a:t>« Я готов прозакладывать свою жизнь за истинность этого и предлагаю исследовать эту полость, если мир согласится помочь мне в этом предприятии... Мне нужно сто смелых спутников, чтобы выступить из Сибири в конце лета с северными оленями на санях по льду Северного моря. Я обещаю, что мы найдем теплые и богатые земли, изобилующие полезными ископаемыми и животными, а может быть, и людьми, как только минуем 82 градуса северной широты. В следующую весну мы вернемся...»  </a:t>
            </a:r>
            <a:endParaRPr lang="ru-RU" sz="2400" i="1" u="sng" dirty="0">
              <a:solidFill>
                <a:srgbClr val="0000CC"/>
              </a:solidFill>
            </a:endParaRPr>
          </a:p>
        </p:txBody>
      </p:sp>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896448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ea typeface="Times New Roman" pitchFamily="18" charset="0"/>
              </a:rPr>
              <a:t>В начале двадцатого века последователь идеи полой Земли </a:t>
            </a:r>
            <a:r>
              <a:rPr kumimoji="0" lang="ru-RU" sz="2400" b="1" i="0" u="none" strike="noStrike" cap="none" normalizeH="0" baseline="0" dirty="0" smtClean="0">
                <a:ln>
                  <a:noFill/>
                </a:ln>
                <a:solidFill>
                  <a:schemeClr val="tx1"/>
                </a:solidFill>
                <a:effectLst/>
                <a:latin typeface="Arial" pitchFamily="34" charset="0"/>
                <a:ea typeface="Times New Roman" pitchFamily="18" charset="0"/>
                <a:hlinkClick r:id="rId2" tooltip="Рид, Уильям (страница отсутствует)"/>
              </a:rPr>
              <a:t>Уильям Рид</a:t>
            </a:r>
            <a:r>
              <a:rPr kumimoji="0" lang="ru-RU" sz="2400" b="1" i="0" u="none" strike="noStrike" cap="none" normalizeH="0" baseline="0" dirty="0" smtClean="0">
                <a:ln>
                  <a:noFill/>
                </a:ln>
                <a:solidFill>
                  <a:schemeClr val="tx1"/>
                </a:solidFill>
                <a:effectLst/>
                <a:latin typeface="Arial" pitchFamily="34" charset="0"/>
                <a:ea typeface="Times New Roman" pitchFamily="18" charset="0"/>
              </a:rPr>
              <a:t> написал «</a:t>
            </a:r>
            <a:r>
              <a:rPr kumimoji="0" lang="ru-RU" sz="2400" b="1" i="1" u="sng" strike="noStrike" cap="none" normalizeH="0" baseline="0" dirty="0" smtClean="0">
                <a:ln>
                  <a:noFill/>
                </a:ln>
                <a:solidFill>
                  <a:srgbClr val="0000CC"/>
                </a:solidFill>
                <a:effectLst/>
                <a:latin typeface="Arial" pitchFamily="34" charset="0"/>
                <a:ea typeface="Times New Roman" pitchFamily="18" charset="0"/>
              </a:rPr>
              <a:t>Фантом полюсов</a:t>
            </a:r>
            <a:r>
              <a:rPr kumimoji="0" lang="ru-RU" sz="2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2400" b="1" i="0" u="none" strike="noStrike" cap="none" normalizeH="0" baseline="0" dirty="0" smtClean="0">
                <a:ln>
                  <a:noFill/>
                </a:ln>
                <a:solidFill>
                  <a:schemeClr val="tx1"/>
                </a:solidFill>
                <a:effectLst/>
                <a:latin typeface="Arial" pitchFamily="34" charset="0"/>
                <a:ea typeface="Times New Roman" pitchFamily="18" charset="0"/>
                <a:hlinkClick r:id="rId3" tooltip="1906"/>
              </a:rPr>
              <a:t>1906</a:t>
            </a:r>
            <a:r>
              <a:rPr kumimoji="0" lang="ru-RU" sz="2400" b="1" i="0" u="none" strike="noStrike" cap="none" normalizeH="0" baseline="0" dirty="0" smtClean="0">
                <a:ln>
                  <a:noFill/>
                </a:ln>
                <a:solidFill>
                  <a:schemeClr val="tx1"/>
                </a:solidFill>
                <a:effectLst/>
                <a:latin typeface="Arial" pitchFamily="34" charset="0"/>
                <a:ea typeface="Times New Roman" pitchFamily="18" charset="0"/>
              </a:rPr>
              <a:t>). Он развивал идею полой Земли, но уже без внутренних сфер и </a:t>
            </a:r>
            <a:r>
              <a:rPr lang="en-US" sz="2400" b="1" dirty="0" smtClean="0">
                <a:latin typeface="Arial" pitchFamily="34" charset="0"/>
                <a:ea typeface="Times New Roman" pitchFamily="18" charset="0"/>
              </a:rPr>
              <a:t>C</a:t>
            </a:r>
            <a:r>
              <a:rPr kumimoji="0" lang="ru-RU" sz="2400" b="1" i="0" u="none" strike="noStrike" cap="none" normalizeH="0" baseline="0" dirty="0" err="1" smtClean="0">
                <a:ln>
                  <a:noFill/>
                </a:ln>
                <a:solidFill>
                  <a:schemeClr val="tx1"/>
                </a:solidFill>
                <a:effectLst/>
                <a:latin typeface="Arial" pitchFamily="34" charset="0"/>
                <a:ea typeface="Times New Roman" pitchFamily="18" charset="0"/>
              </a:rPr>
              <a:t>олнц</a:t>
            </a:r>
            <a:r>
              <a:rPr kumimoji="0" lang="ru-RU" sz="2400" b="1" i="0" u="none" strike="noStrike" cap="none" normalizeH="0" baseline="0" dirty="0" smtClean="0">
                <a:ln>
                  <a:noFill/>
                </a:ln>
                <a:solidFill>
                  <a:schemeClr val="tx1"/>
                </a:solidFill>
                <a:effectLst/>
                <a:latin typeface="Arial" pitchFamily="34" charset="0"/>
                <a:ea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ea typeface="Times New Roman" pitchFamily="18" charset="0"/>
                <a:hlinkClick r:id="rId4" tooltip="Гарднер, Маршалл (страница отсутствует)"/>
              </a:rPr>
              <a:t>Маршалл </a:t>
            </a:r>
            <a:r>
              <a:rPr kumimoji="0" lang="ru-RU" sz="2400" b="1" i="0" u="none" strike="noStrike" cap="none" normalizeH="0" baseline="0" dirty="0" err="1" smtClean="0">
                <a:ln>
                  <a:noFill/>
                </a:ln>
                <a:solidFill>
                  <a:schemeClr val="tx1"/>
                </a:solidFill>
                <a:effectLst/>
                <a:latin typeface="Arial" pitchFamily="34" charset="0"/>
                <a:ea typeface="Times New Roman" pitchFamily="18" charset="0"/>
                <a:hlinkClick r:id="rId4" tooltip="Гарднер, Маршалл (страница отсутствует)"/>
              </a:rPr>
              <a:t>Гарднер</a:t>
            </a:r>
            <a:r>
              <a:rPr kumimoji="0" lang="ru-RU" sz="2400" b="1" i="0" u="none" strike="noStrike" cap="none" normalizeH="0" baseline="0" dirty="0" smtClean="0">
                <a:ln>
                  <a:noFill/>
                </a:ln>
                <a:solidFill>
                  <a:schemeClr val="tx1"/>
                </a:solidFill>
                <a:effectLst/>
                <a:latin typeface="Arial" pitchFamily="34" charset="0"/>
                <a:ea typeface="Times New Roman" pitchFamily="18" charset="0"/>
              </a:rPr>
              <a:t> написал «Путешествие в глубь Земли» . В полой Земле он поместил внутреннее Солнце. Он даже построил рабочую модель полой Земли и запатентовал её. В это же время вышел фантастический роман </a:t>
            </a:r>
            <a:r>
              <a:rPr kumimoji="0" lang="ru-RU" sz="2400" b="1" i="0" u="none" strike="noStrike" cap="none" normalizeH="0" baseline="0" dirty="0" smtClean="0">
                <a:ln>
                  <a:noFill/>
                </a:ln>
                <a:solidFill>
                  <a:schemeClr val="tx1"/>
                </a:solidFill>
                <a:effectLst/>
                <a:latin typeface="Arial" pitchFamily="34" charset="0"/>
                <a:ea typeface="Times New Roman" pitchFamily="18" charset="0"/>
                <a:hlinkClick r:id="rId5" tooltip="Обручев, Владимир Афанасьевич"/>
              </a:rPr>
              <a:t>Владимира Обручева</a:t>
            </a:r>
            <a:r>
              <a:rPr kumimoji="0" lang="ru-RU" sz="2400" b="1" i="0" u="none" strike="noStrike" cap="none" normalizeH="0" baseline="0" dirty="0" smtClean="0">
                <a:ln>
                  <a:noFill/>
                </a:ln>
                <a:solidFill>
                  <a:schemeClr val="tx1"/>
                </a:solidFill>
                <a:effectLst/>
                <a:latin typeface="Arial" pitchFamily="34" charset="0"/>
                <a:ea typeface="Times New Roman" pitchFamily="18" charset="0"/>
              </a:rPr>
              <a:t> «Плутония», где в центре полой Земли было одно </a:t>
            </a:r>
            <a:r>
              <a:rPr kumimoji="0" lang="en-US" sz="2400" b="1" i="0" u="none" strike="noStrike" cap="none" normalizeH="0" baseline="0" dirty="0" smtClean="0">
                <a:ln>
                  <a:noFill/>
                </a:ln>
                <a:solidFill>
                  <a:schemeClr val="tx1"/>
                </a:solidFill>
                <a:effectLst/>
                <a:latin typeface="Arial" pitchFamily="34" charset="0"/>
                <a:ea typeface="Times New Roman" pitchFamily="18" charset="0"/>
              </a:rPr>
              <a:t>C</a:t>
            </a:r>
            <a:r>
              <a:rPr kumimoji="0" lang="ru-RU" sz="2400" b="1" i="0" u="none" strike="noStrike" cap="none" normalizeH="0" baseline="0" dirty="0" err="1" smtClean="0">
                <a:ln>
                  <a:noFill/>
                </a:ln>
                <a:solidFill>
                  <a:schemeClr val="tx1"/>
                </a:solidFill>
                <a:effectLst/>
                <a:latin typeface="Arial" pitchFamily="34" charset="0"/>
                <a:ea typeface="Times New Roman" pitchFamily="18" charset="0"/>
              </a:rPr>
              <a:t>олнце</a:t>
            </a:r>
            <a:r>
              <a:rPr kumimoji="0" lang="ru-RU" sz="2400" b="1" i="0" u="none" strike="noStrike" cap="none" normalizeH="0" baseline="0" dirty="0" smtClean="0">
                <a:ln>
                  <a:noFill/>
                </a:ln>
                <a:solidFill>
                  <a:schemeClr val="tx1"/>
                </a:solidFill>
                <a:effectLst/>
                <a:latin typeface="Arial" pitchFamily="34" charset="0"/>
                <a:ea typeface="Times New Roman" pitchFamily="18" charset="0"/>
              </a:rPr>
              <a:t>, а </a:t>
            </a:r>
            <a:r>
              <a:rPr lang="ru-RU" sz="2400" b="1" i="1" u="sng" dirty="0" smtClean="0">
                <a:solidFill>
                  <a:srgbClr val="0000CC"/>
                </a:solidFill>
                <a:latin typeface="Arial" pitchFamily="34" charset="0"/>
                <a:ea typeface="Times New Roman" pitchFamily="18" charset="0"/>
              </a:rPr>
              <a:t>внутренность</a:t>
            </a:r>
            <a:r>
              <a:rPr kumimoji="0" lang="ru-RU" sz="2400" b="1" i="1" u="sng" strike="noStrike" cap="none" normalizeH="0" baseline="0" dirty="0" smtClean="0">
                <a:ln>
                  <a:noFill/>
                </a:ln>
                <a:solidFill>
                  <a:srgbClr val="0000CC"/>
                </a:solidFill>
                <a:effectLst/>
                <a:latin typeface="Arial" pitchFamily="34" charset="0"/>
                <a:ea typeface="Times New Roman" pitchFamily="18" charset="0"/>
              </a:rPr>
              <a:t> Земли была населена доисторическими животными</a:t>
            </a:r>
            <a:r>
              <a:rPr kumimoji="0" lang="ru-RU" sz="2400" b="1" i="0" u="none" strike="noStrike" cap="none" normalizeH="0" baseline="0" dirty="0" smtClean="0">
                <a:ln>
                  <a:noFill/>
                </a:ln>
                <a:solidFill>
                  <a:schemeClr val="tx1"/>
                </a:solidFill>
                <a:effectLst/>
                <a:latin typeface="Arial" pitchFamily="34" charset="0"/>
                <a:ea typeface="Times New Roman" pitchFamily="18" charset="0"/>
              </a:rPr>
              <a:t>. Внутренне пространство Земли имело выход на поверхность через отверстие в </a:t>
            </a:r>
            <a:r>
              <a:rPr kumimoji="0" lang="ru-RU" sz="2400" b="1" i="0" u="none" strike="noStrike" cap="none" normalizeH="0" baseline="0" dirty="0" smtClean="0">
                <a:ln>
                  <a:noFill/>
                </a:ln>
                <a:solidFill>
                  <a:schemeClr val="tx1"/>
                </a:solidFill>
                <a:effectLst/>
                <a:latin typeface="Arial" pitchFamily="34" charset="0"/>
                <a:ea typeface="Times New Roman" pitchFamily="18" charset="0"/>
                <a:hlinkClick r:id="rId6" tooltip="Арктика"/>
              </a:rPr>
              <a:t>Арктике</a:t>
            </a:r>
            <a:r>
              <a:rPr kumimoji="0" lang="ru-RU" sz="2400" b="1" i="0" u="none" strike="noStrike" cap="none" normalizeH="0" baseline="0" dirty="0" smtClean="0">
                <a:ln>
                  <a:noFill/>
                </a:ln>
                <a:solidFill>
                  <a:schemeClr val="tx1"/>
                </a:solidFill>
                <a:effectLst/>
                <a:latin typeface="Arial" pitchFamily="34" charset="0"/>
                <a:ea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ea typeface="Times New Roman" pitchFamily="18" charset="0"/>
                <a:hlinkClick r:id="rId7" tooltip="Антарктика"/>
              </a:rPr>
              <a:t>Антарктика</a:t>
            </a:r>
            <a:r>
              <a:rPr kumimoji="0" lang="ru-RU" sz="2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2400" b="1" i="0" u="none" strike="noStrike" cap="none" normalizeH="0" baseline="0" dirty="0" smtClean="0">
                <a:ln>
                  <a:noFill/>
                </a:ln>
                <a:solidFill>
                  <a:schemeClr val="tx1"/>
                </a:solidFill>
                <a:effectLst/>
                <a:latin typeface="Arial" pitchFamily="34" charset="0"/>
                <a:ea typeface="Times New Roman" pitchFamily="18" charset="0"/>
                <a:hlinkClick r:id="rId8" tooltip="Северный полюс"/>
              </a:rPr>
              <a:t>Северный полюс</a:t>
            </a:r>
            <a:r>
              <a:rPr kumimoji="0" lang="ru-RU" sz="2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2400" b="1" i="0" u="none" strike="noStrike" cap="none" normalizeH="0" baseline="0" dirty="0" smtClean="0">
                <a:ln>
                  <a:noFill/>
                </a:ln>
                <a:solidFill>
                  <a:schemeClr val="tx1"/>
                </a:solidFill>
                <a:effectLst/>
                <a:latin typeface="Arial" pitchFamily="34" charset="0"/>
                <a:ea typeface="Times New Roman" pitchFamily="18" charset="0"/>
                <a:hlinkClick r:id="rId9" tooltip="Тибет"/>
              </a:rPr>
              <a:t>Тибет</a:t>
            </a:r>
            <a:r>
              <a:rPr kumimoji="0" lang="ru-RU" sz="2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2400" b="1" i="0" u="none" strike="noStrike" cap="none" normalizeH="0" baseline="0" dirty="0" smtClean="0">
                <a:ln>
                  <a:noFill/>
                </a:ln>
                <a:solidFill>
                  <a:schemeClr val="tx1"/>
                </a:solidFill>
                <a:effectLst/>
                <a:latin typeface="Arial" pitchFamily="34" charset="0"/>
                <a:ea typeface="Times New Roman" pitchFamily="18" charset="0"/>
                <a:hlinkClick r:id="rId10" tooltip="Перу"/>
              </a:rPr>
              <a:t>Перу</a:t>
            </a:r>
            <a:r>
              <a:rPr kumimoji="0" lang="ru-RU" sz="2400" b="1" i="0" u="none" strike="noStrike" cap="none" normalizeH="0" baseline="0" dirty="0" smtClean="0">
                <a:ln>
                  <a:noFill/>
                </a:ln>
                <a:solidFill>
                  <a:schemeClr val="tx1"/>
                </a:solidFill>
                <a:effectLst/>
                <a:latin typeface="Arial" pitchFamily="34" charset="0"/>
                <a:ea typeface="Times New Roman" pitchFamily="18" charset="0"/>
              </a:rPr>
              <a:t>, гора </a:t>
            </a:r>
            <a:r>
              <a:rPr kumimoji="0" lang="ru-RU" sz="2400" b="1" i="0" u="none" strike="noStrike" cap="none" normalizeH="0" baseline="0" dirty="0" err="1" smtClean="0">
                <a:ln>
                  <a:noFill/>
                </a:ln>
                <a:solidFill>
                  <a:schemeClr val="tx1"/>
                </a:solidFill>
                <a:effectLst/>
                <a:latin typeface="Arial" pitchFamily="34" charset="0"/>
                <a:ea typeface="Times New Roman" pitchFamily="18" charset="0"/>
                <a:hlinkClick r:id="rId11" tooltip="Шаста (гора)"/>
              </a:rPr>
              <a:t>Шаста</a:t>
            </a:r>
            <a:r>
              <a:rPr kumimoji="0" lang="ru-RU" sz="2400" b="1" i="0" u="none" strike="noStrike" cap="none" normalizeH="0" baseline="0" dirty="0" smtClean="0">
                <a:ln>
                  <a:noFill/>
                </a:ln>
                <a:solidFill>
                  <a:schemeClr val="tx1"/>
                </a:solidFill>
                <a:effectLst/>
                <a:latin typeface="Arial" pitchFamily="34" charset="0"/>
                <a:ea typeface="Times New Roman" pitchFamily="18" charset="0"/>
              </a:rPr>
              <a:t> в </a:t>
            </a:r>
            <a:r>
              <a:rPr kumimoji="0" lang="ru-RU" sz="2400" b="1" i="0" u="none" strike="noStrike" cap="none" normalizeH="0" baseline="0" dirty="0" smtClean="0">
                <a:ln>
                  <a:noFill/>
                </a:ln>
                <a:solidFill>
                  <a:schemeClr val="tx1"/>
                </a:solidFill>
                <a:effectLst/>
                <a:latin typeface="Arial" pitchFamily="34" charset="0"/>
                <a:ea typeface="Times New Roman" pitchFamily="18" charset="0"/>
                <a:hlinkClick r:id="rId12" tooltip="Калифорния"/>
              </a:rPr>
              <a:t>Калифорнии</a:t>
            </a:r>
            <a:r>
              <a:rPr kumimoji="0" lang="ru-RU" sz="2400" b="1" i="0" u="none" strike="noStrike" cap="none" normalizeH="0" baseline="0" dirty="0" smtClean="0">
                <a:ln>
                  <a:noFill/>
                </a:ln>
                <a:solidFill>
                  <a:schemeClr val="tx1"/>
                </a:solidFill>
                <a:effectLst/>
                <a:latin typeface="Arial" pitchFamily="34" charset="0"/>
                <a:ea typeface="Times New Roman" pitchFamily="18" charset="0"/>
              </a:rPr>
              <a:t> — все они объявляются разными людьми как места входа подземный мир, называемый </a:t>
            </a:r>
            <a:r>
              <a:rPr kumimoji="0" lang="ru-RU" sz="2400" b="1" i="0" u="none" strike="noStrike" cap="none" normalizeH="0" baseline="0" dirty="0" err="1" smtClean="0">
                <a:ln>
                  <a:noFill/>
                </a:ln>
                <a:solidFill>
                  <a:schemeClr val="tx1"/>
                </a:solidFill>
                <a:effectLst/>
                <a:latin typeface="Arial" pitchFamily="34" charset="0"/>
                <a:ea typeface="Times New Roman" pitchFamily="18" charset="0"/>
                <a:hlinkClick r:id="rId13" tooltip="Агарта"/>
              </a:rPr>
              <a:t>Агартой</a:t>
            </a:r>
            <a:r>
              <a:rPr kumimoji="0" lang="ru-RU" sz="2400" b="1" i="0" u="none" strike="noStrike" cap="none" normalizeH="0" baseline="0" dirty="0" smtClean="0">
                <a:ln>
                  <a:noFill/>
                </a:ln>
                <a:solidFill>
                  <a:schemeClr val="tx1"/>
                </a:solidFill>
                <a:effectLst/>
                <a:latin typeface="Arial" pitchFamily="34" charset="0"/>
                <a:ea typeface="Times New Roman" pitchFamily="18" charset="0"/>
              </a:rPr>
              <a:t>; некоторые даже утверждают, что именно оттуда и берутся </a:t>
            </a:r>
            <a:r>
              <a:rPr kumimoji="0" lang="ru-RU" sz="2400" b="1" i="0" u="none" strike="noStrike" cap="none" normalizeH="0" baseline="0" dirty="0" smtClean="0">
                <a:ln>
                  <a:noFill/>
                </a:ln>
                <a:solidFill>
                  <a:schemeClr val="tx1"/>
                </a:solidFill>
                <a:effectLst/>
                <a:latin typeface="Arial" pitchFamily="34" charset="0"/>
                <a:ea typeface="Times New Roman" pitchFamily="18" charset="0"/>
                <a:hlinkClick r:id="rId14" tooltip="НЛО"/>
              </a:rPr>
              <a:t>НЛО</a:t>
            </a:r>
            <a:r>
              <a:rPr lang="ru-RU" sz="2400" b="1" dirty="0" smtClean="0">
                <a:latin typeface="Arial" pitchFamily="34" charset="0"/>
                <a:ea typeface="Times New Roman" pitchFamily="18" charset="0"/>
              </a:rPr>
              <a:t>.</a:t>
            </a:r>
            <a:endParaRPr kumimoji="0" lang="ru-RU" sz="2400" b="1" i="0" u="none" strike="noStrike" cap="none" normalizeH="0" baseline="0" dirty="0" smtClean="0">
              <a:ln>
                <a:noFill/>
              </a:ln>
              <a:solidFill>
                <a:schemeClr val="tx1"/>
              </a:solidFill>
              <a:effectLst/>
              <a:latin typeface="Arial" pitchFamily="34" charset="0"/>
              <a:ea typeface="Times New Roman" pitchFamily="18" charset="0"/>
            </a:endParaRPr>
          </a:p>
        </p:txBody>
      </p:sp>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568952" cy="5816977"/>
          </a:xfrm>
          <a:prstGeom prst="rect">
            <a:avLst/>
          </a:prstGeom>
        </p:spPr>
        <p:txBody>
          <a:bodyPr wrap="square">
            <a:spAutoFit/>
          </a:bodyPr>
          <a:lstStyle/>
          <a:p>
            <a:pPr lvl="0" eaLnBrk="0" fontAlgn="base" hangingPunct="0">
              <a:spcBef>
                <a:spcPct val="0"/>
              </a:spcBef>
              <a:spcAft>
                <a:spcPct val="0"/>
              </a:spcAft>
            </a:pPr>
            <a:r>
              <a:rPr lang="ru-RU" sz="2000" b="1" dirty="0" err="1" smtClean="0">
                <a:latin typeface="Arial" pitchFamily="34" charset="0"/>
                <a:ea typeface="Times New Roman" pitchFamily="18" charset="0"/>
                <a:hlinkClick r:id="rId2" tooltip="Палмер, Рэймонд А."/>
              </a:rPr>
              <a:t>Рэй</a:t>
            </a:r>
            <a:r>
              <a:rPr lang="ru-RU" sz="2000" b="1" dirty="0" smtClean="0">
                <a:latin typeface="Arial" pitchFamily="34" charset="0"/>
                <a:ea typeface="Times New Roman" pitchFamily="18" charset="0"/>
                <a:hlinkClick r:id="rId2" tooltip="Палмер, Рэймонд А."/>
              </a:rPr>
              <a:t> </a:t>
            </a:r>
            <a:r>
              <a:rPr lang="ru-RU" sz="2000" b="1" dirty="0" err="1" smtClean="0">
                <a:latin typeface="Arial" pitchFamily="34" charset="0"/>
                <a:ea typeface="Times New Roman" pitchFamily="18" charset="0"/>
                <a:hlinkClick r:id="rId2" tooltip="Палмер, Рэймонд А."/>
              </a:rPr>
              <a:t>Палмер</a:t>
            </a:r>
            <a:r>
              <a:rPr lang="ru-RU" sz="2000" b="1" dirty="0" smtClean="0">
                <a:latin typeface="Arial" pitchFamily="34" charset="0"/>
                <a:ea typeface="Times New Roman" pitchFamily="18" charset="0"/>
              </a:rPr>
              <a:t>, редактор журнала популярной фантастики «</a:t>
            </a:r>
            <a:r>
              <a:rPr lang="ru-RU" sz="2000" b="1" dirty="0" err="1" smtClean="0">
                <a:latin typeface="Arial" pitchFamily="34" charset="0"/>
                <a:ea typeface="Times New Roman" pitchFamily="18" charset="0"/>
                <a:hlinkClick r:id="rId3" tooltip="Amazing Stories (журнал)"/>
              </a:rPr>
              <a:t>Amazing</a:t>
            </a:r>
            <a:r>
              <a:rPr lang="ru-RU" sz="2000" b="1" dirty="0" smtClean="0">
                <a:latin typeface="Arial" pitchFamily="34" charset="0"/>
                <a:ea typeface="Times New Roman" pitchFamily="18" charset="0"/>
                <a:hlinkClick r:id="rId3" tooltip="Amazing Stories (журнал)"/>
              </a:rPr>
              <a:t> </a:t>
            </a:r>
            <a:r>
              <a:rPr lang="ru-RU" sz="2000" b="1" dirty="0" err="1" smtClean="0">
                <a:latin typeface="Arial" pitchFamily="34" charset="0"/>
                <a:ea typeface="Times New Roman" pitchFamily="18" charset="0"/>
                <a:hlinkClick r:id="rId3" tooltip="Amazing Stories (журнал)"/>
              </a:rPr>
              <a:t>Stories</a:t>
            </a:r>
            <a:r>
              <a:rPr lang="ru-RU" sz="2000" b="1" dirty="0" smtClean="0">
                <a:latin typeface="Arial" pitchFamily="34" charset="0"/>
                <a:ea typeface="Times New Roman" pitchFamily="18" charset="0"/>
              </a:rPr>
              <a:t>», в </a:t>
            </a:r>
            <a:r>
              <a:rPr lang="ru-RU" sz="2000" b="1" dirty="0" smtClean="0">
                <a:latin typeface="Arial" pitchFamily="34" charset="0"/>
                <a:ea typeface="Times New Roman" pitchFamily="18" charset="0"/>
                <a:hlinkClick r:id="rId4" tooltip="1945"/>
              </a:rPr>
              <a:t>1945</a:t>
            </a:r>
            <a:r>
              <a:rPr lang="ru-RU" sz="2000" b="1" dirty="0" smtClean="0">
                <a:latin typeface="Arial" pitchFamily="34" charset="0"/>
                <a:ea typeface="Times New Roman" pitchFamily="18" charset="0"/>
              </a:rPr>
              <a:t>—</a:t>
            </a:r>
            <a:r>
              <a:rPr lang="ru-RU" sz="2000" b="1" dirty="0" smtClean="0">
                <a:latin typeface="Arial" pitchFamily="34" charset="0"/>
                <a:ea typeface="Times New Roman" pitchFamily="18" charset="0"/>
                <a:hlinkClick r:id="rId5" tooltip="1949"/>
              </a:rPr>
              <a:t>1949</a:t>
            </a:r>
            <a:r>
              <a:rPr lang="ru-RU" sz="2000" b="1" dirty="0" smtClean="0">
                <a:latin typeface="Arial" pitchFamily="34" charset="0"/>
                <a:ea typeface="Times New Roman" pitchFamily="18" charset="0"/>
              </a:rPr>
              <a:t> гг. публиковал цикл историй под названием «</a:t>
            </a:r>
            <a:r>
              <a:rPr lang="ru-RU" sz="2400" b="1" i="1" u="sng" dirty="0" smtClean="0">
                <a:solidFill>
                  <a:srgbClr val="0000CC"/>
                </a:solidFill>
                <a:latin typeface="Arial" pitchFamily="34" charset="0"/>
                <a:ea typeface="Times New Roman" pitchFamily="18" charset="0"/>
              </a:rPr>
              <a:t>Тайна </a:t>
            </a:r>
            <a:r>
              <a:rPr lang="ru-RU" sz="2400" b="1" i="1" u="sng" dirty="0" err="1" smtClean="0">
                <a:solidFill>
                  <a:srgbClr val="0000CC"/>
                </a:solidFill>
                <a:latin typeface="Arial" pitchFamily="34" charset="0"/>
                <a:ea typeface="Times New Roman" pitchFamily="18" charset="0"/>
              </a:rPr>
              <a:t>Шэйвера</a:t>
            </a:r>
            <a:r>
              <a:rPr lang="ru-RU" sz="2000" b="1" dirty="0" smtClean="0">
                <a:latin typeface="Arial" pitchFamily="34" charset="0"/>
                <a:ea typeface="Times New Roman" pitchFamily="18" charset="0"/>
              </a:rPr>
              <a:t>». Сами истории подавались как факты в фантастическом обрамлении. Герой  повести  </a:t>
            </a:r>
            <a:r>
              <a:rPr lang="ru-RU" sz="2400" b="1" i="1" u="sng" dirty="0" err="1" smtClean="0">
                <a:solidFill>
                  <a:srgbClr val="0000CC"/>
                </a:solidFill>
                <a:latin typeface="Arial" pitchFamily="34" charset="0"/>
                <a:ea typeface="Times New Roman" pitchFamily="18" charset="0"/>
              </a:rPr>
              <a:t>Шэйвер</a:t>
            </a:r>
            <a:r>
              <a:rPr lang="ru-RU" sz="2000" b="1" dirty="0" smtClean="0">
                <a:latin typeface="Arial" pitchFamily="34" charset="0"/>
                <a:ea typeface="Times New Roman" pitchFamily="18" charset="0"/>
              </a:rPr>
              <a:t> утверждал, что ещё в доисторические времена </a:t>
            </a:r>
            <a:r>
              <a:rPr lang="ru-RU" sz="2000" b="1" dirty="0" err="1" smtClean="0">
                <a:latin typeface="Arial" pitchFamily="34" charset="0"/>
                <a:ea typeface="Times New Roman" pitchFamily="18" charset="0"/>
                <a:hlinkClick r:id="rId6" tooltip="Сверхраса (страница отсутствует)"/>
              </a:rPr>
              <a:t>сверхраса</a:t>
            </a:r>
            <a:r>
              <a:rPr lang="ru-RU" sz="2000" b="1" dirty="0" smtClean="0">
                <a:latin typeface="Arial" pitchFamily="34" charset="0"/>
                <a:ea typeface="Times New Roman" pitchFamily="18" charset="0"/>
              </a:rPr>
              <a:t> построила целую систему подземных сооружений, похожую на гигантский улей. Их потомки, называемые «</a:t>
            </a:r>
            <a:r>
              <a:rPr lang="ru-RU" sz="2000" b="1" dirty="0" err="1" smtClean="0">
                <a:latin typeface="Arial" pitchFamily="34" charset="0"/>
                <a:ea typeface="Times New Roman" pitchFamily="18" charset="0"/>
              </a:rPr>
              <a:t>Деро</a:t>
            </a:r>
            <a:r>
              <a:rPr lang="ru-RU" sz="2000" b="1" dirty="0" smtClean="0">
                <a:latin typeface="Arial" pitchFamily="34" charset="0"/>
                <a:ea typeface="Times New Roman" pitchFamily="18" charset="0"/>
              </a:rPr>
              <a:t>», живут там до сих пор, используют покинутые их предками фантастические машины, чтобы досаждать тем, кто живёт на поверхности. В качестве примера таких издевательств</a:t>
            </a:r>
            <a:r>
              <a:rPr lang="ru-RU" sz="2400" b="1" i="1" u="sng" dirty="0" smtClean="0">
                <a:solidFill>
                  <a:srgbClr val="0000CC"/>
                </a:solidFill>
                <a:latin typeface="Arial" pitchFamily="34" charset="0"/>
                <a:ea typeface="Times New Roman" pitchFamily="18" charset="0"/>
              </a:rPr>
              <a:t> </a:t>
            </a:r>
            <a:r>
              <a:rPr lang="ru-RU" sz="2400" b="1" i="1" u="sng" dirty="0" err="1" smtClean="0">
                <a:solidFill>
                  <a:srgbClr val="0000CC"/>
                </a:solidFill>
                <a:latin typeface="Arial" pitchFamily="34" charset="0"/>
                <a:ea typeface="Times New Roman" pitchFamily="18" charset="0"/>
              </a:rPr>
              <a:t>Шэйвер</a:t>
            </a:r>
            <a:r>
              <a:rPr lang="ru-RU" sz="2400" b="1" i="1" u="sng" dirty="0" smtClean="0">
                <a:solidFill>
                  <a:srgbClr val="0000CC"/>
                </a:solidFill>
                <a:latin typeface="Arial" pitchFamily="34" charset="0"/>
                <a:ea typeface="Times New Roman" pitchFamily="18" charset="0"/>
              </a:rPr>
              <a:t> </a:t>
            </a:r>
            <a:r>
              <a:rPr lang="ru-RU" sz="2000" b="1" dirty="0" smtClean="0">
                <a:latin typeface="Arial" pitchFamily="34" charset="0"/>
                <a:ea typeface="Times New Roman" pitchFamily="18" charset="0"/>
              </a:rPr>
              <a:t>называет «</a:t>
            </a:r>
            <a:r>
              <a:rPr lang="ru-RU" sz="2400" b="1" i="1" u="sng" dirty="0" smtClean="0">
                <a:solidFill>
                  <a:srgbClr val="0000CC"/>
                </a:solidFill>
                <a:latin typeface="Arial" pitchFamily="34" charset="0"/>
                <a:ea typeface="Times New Roman" pitchFamily="18" charset="0"/>
              </a:rPr>
              <a:t>голоса из ниоткуда</a:t>
            </a:r>
            <a:r>
              <a:rPr lang="ru-RU" sz="2000" b="1" dirty="0" smtClean="0">
                <a:latin typeface="Arial" pitchFamily="34" charset="0"/>
                <a:ea typeface="Times New Roman" pitchFamily="18" charset="0"/>
              </a:rPr>
              <a:t>». Тысячи читателей журнала писали в редакцию письма, в которых подтверждали, что тоже слышали устрашающие голоса из-под земли.</a:t>
            </a:r>
          </a:p>
          <a:p>
            <a:pPr lvl="0" eaLnBrk="0" fontAlgn="base" hangingPunct="0">
              <a:spcBef>
                <a:spcPct val="0"/>
              </a:spcBef>
              <a:spcAft>
                <a:spcPct val="0"/>
              </a:spcAft>
            </a:pPr>
            <a:r>
              <a:rPr lang="ru-RU" sz="2400" b="1" i="1" u="sng" dirty="0" smtClean="0">
                <a:solidFill>
                  <a:srgbClr val="0000CC"/>
                </a:solidFill>
                <a:latin typeface="Arial" pitchFamily="34" charset="0"/>
                <a:ea typeface="Times New Roman" pitchFamily="18" charset="0"/>
              </a:rPr>
              <a:t>Ходили слухи, что </a:t>
            </a:r>
            <a:r>
              <a:rPr lang="ru-RU" sz="2400" b="1" i="1" u="sng" dirty="0" smtClean="0">
                <a:solidFill>
                  <a:srgbClr val="0000CC"/>
                </a:solidFill>
                <a:latin typeface="Arial" pitchFamily="34" charset="0"/>
                <a:ea typeface="Times New Roman" pitchFamily="18" charset="0"/>
                <a:hlinkClick r:id="rId7" tooltip="Адольф Гитлер"/>
              </a:rPr>
              <a:t>Адольф Гитлер</a:t>
            </a:r>
            <a:r>
              <a:rPr lang="ru-RU" sz="2400" b="1" i="1" u="sng" dirty="0" smtClean="0">
                <a:solidFill>
                  <a:srgbClr val="0000CC"/>
                </a:solidFill>
                <a:latin typeface="Arial" pitchFamily="34" charset="0"/>
                <a:ea typeface="Times New Roman" pitchFamily="18" charset="0"/>
              </a:rPr>
              <a:t> и некоторые из его последователей сбежали в подземный мир полой Земли через отверстие в </a:t>
            </a:r>
            <a:r>
              <a:rPr lang="ru-RU" sz="2400" b="1" i="1" u="sng" dirty="0" smtClean="0">
                <a:solidFill>
                  <a:srgbClr val="0000CC"/>
                </a:solidFill>
                <a:latin typeface="Arial" pitchFamily="34" charset="0"/>
                <a:ea typeface="Times New Roman" pitchFamily="18" charset="0"/>
                <a:hlinkClick r:id="rId8" tooltip="Антарктика"/>
              </a:rPr>
              <a:t>Антарктике</a:t>
            </a:r>
            <a:r>
              <a:rPr lang="ru-RU" sz="2400" b="1" i="1" u="sng" dirty="0" smtClean="0">
                <a:solidFill>
                  <a:srgbClr val="0000CC"/>
                </a:solidFill>
                <a:latin typeface="Arial" pitchFamily="34" charset="0"/>
                <a:ea typeface="Times New Roman" pitchFamily="18" charset="0"/>
              </a:rPr>
              <a:t> после </a:t>
            </a:r>
            <a:r>
              <a:rPr lang="ru-RU" sz="2400" b="1" i="1" u="sng" dirty="0" smtClean="0">
                <a:solidFill>
                  <a:srgbClr val="0000CC"/>
                </a:solidFill>
                <a:latin typeface="Arial" pitchFamily="34" charset="0"/>
                <a:ea typeface="Times New Roman" pitchFamily="18" charset="0"/>
                <a:hlinkClick r:id="rId9" tooltip="Вторая мировая война"/>
              </a:rPr>
              <a:t>Второй мировой войны</a:t>
            </a:r>
            <a:r>
              <a:rPr lang="ru-RU" sz="2400" b="1" i="1" u="sng" dirty="0" smtClean="0">
                <a:solidFill>
                  <a:srgbClr val="0000CC"/>
                </a:solidFill>
                <a:latin typeface="Arial" pitchFamily="34" charset="0"/>
                <a:ea typeface="Times New Roman" pitchFamily="18" charset="0"/>
              </a:rPr>
              <a:t>.</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8208912" cy="6001643"/>
          </a:xfrm>
          <a:prstGeom prst="rect">
            <a:avLst/>
          </a:prstGeom>
          <a:noFill/>
        </p:spPr>
        <p:txBody>
          <a:bodyPr wrap="square" rtlCol="0">
            <a:spAutoFit/>
          </a:bodyPr>
          <a:lstStyle/>
          <a:p>
            <a:pPr algn="ctr"/>
            <a:r>
              <a:rPr lang="en-US" dirty="0" smtClean="0"/>
              <a:t>  </a:t>
            </a:r>
            <a:r>
              <a:rPr lang="ru-RU" sz="9600" b="1" i="1" u="sng" dirty="0" smtClean="0">
                <a:solidFill>
                  <a:srgbClr val="FF0000"/>
                </a:solidFill>
              </a:rPr>
              <a:t>Мировая  литература  о  полой  Земле</a:t>
            </a:r>
            <a:endParaRPr lang="ru-RU" sz="9600" b="1" i="1" u="sng" dirty="0">
              <a:solidFill>
                <a:srgbClr val="FF0000"/>
              </a:solidFill>
            </a:endParaRP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504" y="620688"/>
            <a:ext cx="871296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2" tooltip="1735"/>
              </a:rPr>
              <a:t>1735</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роман шевалье де </a:t>
            </a:r>
            <a:r>
              <a:rPr kumimoji="0" lang="ru-RU" sz="24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Муи</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400" b="1" i="0"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3" tooltip="Ламекис"/>
              </a:rPr>
              <a:t>Ламекис</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2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 1864 г. </a:t>
            </a:r>
            <a:r>
              <a:rPr kumimoji="0" lang="ru-RU" sz="2400" b="1" i="0"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4" tooltip="Жюль Верн"/>
              </a:rPr>
              <a:t>Жюль</a:t>
            </a:r>
            <a:r>
              <a:rPr kumimoji="0" lang="ru-RU" sz="24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4" tooltip="Жюль Верн"/>
              </a:rPr>
              <a:t> Верн</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написал роман «</a:t>
            </a:r>
            <a:r>
              <a:rPr kumimoji="0" lang="ru-RU" sz="24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5" tooltip="Путешествие к центру Земли (роман)"/>
              </a:rPr>
              <a:t>Путешествие к центру Земли</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2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4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6" tooltip="Берроуз, Эдгар Райс"/>
              </a:rPr>
              <a:t>Эдгар Берроуз</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написал цикл произведений, описывающих подземный мир </a:t>
            </a:r>
            <a:r>
              <a:rPr kumimoji="0" lang="ru-RU" sz="24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Пеллусидар</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населённый доисторическими тварями, где побывал и </a:t>
            </a:r>
            <a:r>
              <a:rPr kumimoji="0" lang="ru-RU" sz="2400" b="1" i="0"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7" tooltip="Тарзан"/>
              </a:rPr>
              <a:t>Тарзан</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2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Роман «</a:t>
            </a:r>
            <a:r>
              <a:rPr kumimoji="0" lang="ru-RU" sz="24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8" tooltip="Плутония (роман)"/>
              </a:rPr>
              <a:t>Плутония</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русского геолога </a:t>
            </a:r>
            <a:r>
              <a:rPr kumimoji="0" lang="ru-RU" sz="24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9" tooltip="Обручев, Владимир Афанасьевич"/>
              </a:rPr>
              <a:t>Владимира Обручева</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написанный в </a:t>
            </a:r>
            <a:r>
              <a:rPr kumimoji="0" lang="ru-RU" sz="24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0" tooltip="1915 &#10;год"/>
              </a:rPr>
              <a:t>1915 году</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2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Могущественные подземные расы, обитающие в огромных полостях внутри Земли, встречаются в произведениях </a:t>
            </a:r>
            <a:r>
              <a:rPr kumimoji="0" lang="ru-RU" sz="24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1" tooltip="По, Эдгар Аллан"/>
              </a:rPr>
              <a:t>Эдгара По</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400" b="1" i="0"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12" tooltip="Лавкрафт, Говард Филлипс"/>
              </a:rPr>
              <a:t>Лавкрафта</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400" b="1" i="0"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13" tooltip="Бульвер-Литтон, Эдвард"/>
              </a:rPr>
              <a:t>Бульвер-Литтона</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4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4" tooltip="Сальваторе, Роберт"/>
              </a:rPr>
              <a:t>Сальваторе</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и многих других фантастов. </a:t>
            </a:r>
            <a:endParaRPr kumimoji="0" lang="ru-RU" sz="2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У </a:t>
            </a:r>
            <a:r>
              <a:rPr kumimoji="0" lang="ru-RU" sz="24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5" tooltip="Гашек, Ярослав"/>
              </a:rPr>
              <a:t>Ярослава Гашека</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 </a:t>
            </a:r>
            <a:r>
              <a:rPr kumimoji="0" lang="ru-RU" sz="24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6" tooltip="Похождения бравого солдата Швейка"/>
              </a:rPr>
              <a:t>«Похождениях бравого солдата Швейка»</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упоминается теория, согласно которой «внутри земного шара имеется другой шар, значительно больше наружного» (</a:t>
            </a:r>
            <a:endParaRPr kumimoji="0" lang="ru-RU" sz="24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836712"/>
            <a:ext cx="8784976" cy="4893647"/>
          </a:xfrm>
          <a:prstGeom prst="rect">
            <a:avLst/>
          </a:prstGeom>
        </p:spPr>
        <p:txBody>
          <a:bodyPr wrap="square">
            <a:spAutoFit/>
          </a:bodyPr>
          <a:lstStyle/>
          <a:p>
            <a:pPr lvl="0" eaLnBrk="0" fontAlgn="base" hangingPunct="0">
              <a:spcBef>
                <a:spcPct val="0"/>
              </a:spcBef>
              <a:spcAft>
                <a:spcPct val="0"/>
              </a:spcAft>
            </a:pPr>
            <a:r>
              <a:rPr lang="ru-RU" sz="2400" b="1" dirty="0" smtClean="0">
                <a:ea typeface="Times New Roman" pitchFamily="18" charset="0"/>
                <a:cs typeface="Times New Roman" pitchFamily="18" charset="0"/>
              </a:rPr>
              <a:t>·</a:t>
            </a:r>
            <a:r>
              <a:rPr lang="ru-RU" sz="2400" b="1" dirty="0" smtClean="0">
                <a:latin typeface="Calibri" pitchFamily="34" charset="0"/>
                <a:ea typeface="Times New Roman" pitchFamily="18" charset="0"/>
                <a:cs typeface="Times New Roman" pitchFamily="18" charset="0"/>
              </a:rPr>
              <a:t>  Н. Н. Носов «</a:t>
            </a:r>
            <a:r>
              <a:rPr lang="ru-RU" sz="2400" b="1" dirty="0" smtClean="0">
                <a:solidFill>
                  <a:srgbClr val="0000FF"/>
                </a:solidFill>
                <a:latin typeface="Calibri" pitchFamily="34" charset="0"/>
                <a:ea typeface="Times New Roman" pitchFamily="18" charset="0"/>
                <a:cs typeface="Times New Roman" pitchFamily="18" charset="0"/>
                <a:hlinkClick r:id="rId2" tooltip="Незнайка на Луне"/>
              </a:rPr>
              <a:t>Незнайка на Луне</a:t>
            </a:r>
            <a:r>
              <a:rPr lang="ru-RU" sz="2400" b="1" dirty="0" smtClean="0">
                <a:latin typeface="Calibri" pitchFamily="34" charset="0"/>
                <a:ea typeface="Times New Roman" pitchFamily="18" charset="0"/>
                <a:cs typeface="Times New Roman" pitchFamily="18" charset="0"/>
              </a:rPr>
              <a:t>» — после прилунения Незнайка и Пончик выходят в скафандрах на прогулку к ближайшей горе. В пещере Незнайка попадает в ледяной туннель, ведущий вниз, к внутренней полости Луны, и проваливается туда. Спустившись на парашюте, он обнаруживает на внутреннем ядре Луны цивилизацию таких же коротышек, но живущую по законам капитализма </a:t>
            </a:r>
            <a:endParaRPr lang="ru-RU" sz="2400" b="1" dirty="0" smtClean="0">
              <a:latin typeface="Arial" pitchFamily="34" charset="0"/>
            </a:endParaRPr>
          </a:p>
          <a:p>
            <a:pPr lvl="0" eaLnBrk="0" fontAlgn="base" hangingPunct="0">
              <a:spcBef>
                <a:spcPct val="0"/>
              </a:spcBef>
              <a:spcAft>
                <a:spcPct val="0"/>
              </a:spcAft>
            </a:pPr>
            <a:r>
              <a:rPr lang="ru-RU" sz="2400" b="1" dirty="0" smtClean="0">
                <a:ea typeface="Times New Roman" pitchFamily="18" charset="0"/>
                <a:cs typeface="Times New Roman" pitchFamily="18" charset="0"/>
              </a:rPr>
              <a:t>·</a:t>
            </a:r>
            <a:r>
              <a:rPr lang="ru-RU" sz="2400" b="1" dirty="0" smtClean="0">
                <a:latin typeface="Calibri" pitchFamily="34" charset="0"/>
                <a:ea typeface="Times New Roman" pitchFamily="18" charset="0"/>
                <a:cs typeface="Times New Roman" pitchFamily="18" charset="0"/>
              </a:rPr>
              <a:t>  В романе братьев Стругацких «</a:t>
            </a:r>
            <a:r>
              <a:rPr lang="ru-RU" sz="2400" b="1" dirty="0" smtClean="0">
                <a:solidFill>
                  <a:srgbClr val="0000FF"/>
                </a:solidFill>
                <a:latin typeface="Calibri" pitchFamily="34" charset="0"/>
                <a:ea typeface="Times New Roman" pitchFamily="18" charset="0"/>
                <a:cs typeface="Times New Roman" pitchFamily="18" charset="0"/>
                <a:hlinkClick r:id="rId3" tooltip="Обитаемый остров"/>
              </a:rPr>
              <a:t>Обитаемый остров</a:t>
            </a:r>
            <a:r>
              <a:rPr lang="ru-RU" sz="2400" b="1" dirty="0" smtClean="0">
                <a:latin typeface="Calibri" pitchFamily="34" charset="0"/>
                <a:ea typeface="Times New Roman" pitchFamily="18" charset="0"/>
                <a:cs typeface="Times New Roman" pitchFamily="18" charset="0"/>
              </a:rPr>
              <a:t>», жители планеты </a:t>
            </a:r>
            <a:r>
              <a:rPr lang="ru-RU" sz="2400" b="1" dirty="0" err="1" smtClean="0">
                <a:solidFill>
                  <a:srgbClr val="0000FF"/>
                </a:solidFill>
                <a:latin typeface="Calibri" pitchFamily="34" charset="0"/>
                <a:ea typeface="Times New Roman" pitchFamily="18" charset="0"/>
                <a:cs typeface="Times New Roman" pitchFamily="18" charset="0"/>
                <a:hlinkClick r:id="rId4" tooltip="Саракш"/>
              </a:rPr>
              <a:t>Саракш</a:t>
            </a:r>
            <a:r>
              <a:rPr lang="ru-RU" sz="2400" b="1" dirty="0" smtClean="0">
                <a:latin typeface="Calibri" pitchFamily="34" charset="0"/>
                <a:ea typeface="Times New Roman" pitchFamily="18" charset="0"/>
                <a:cs typeface="Times New Roman" pitchFamily="18" charset="0"/>
              </a:rPr>
              <a:t> верят, что живут на вогнутой поверхности пузыря, заключённого в бесконечную Мировую Твердь. Эта теория преобладает по причине свойств атмосферы </a:t>
            </a:r>
            <a:r>
              <a:rPr lang="ru-RU" sz="2400" b="1" dirty="0" err="1" smtClean="0">
                <a:latin typeface="Calibri" pitchFamily="34" charset="0"/>
                <a:ea typeface="Times New Roman" pitchFamily="18" charset="0"/>
                <a:cs typeface="Times New Roman" pitchFamily="18" charset="0"/>
              </a:rPr>
              <a:t>Саракша</a:t>
            </a:r>
            <a:r>
              <a:rPr lang="ru-RU" sz="2400" b="1" dirty="0" smtClean="0">
                <a:latin typeface="Calibri" pitchFamily="34" charset="0"/>
                <a:ea typeface="Times New Roman" pitchFamily="18" charset="0"/>
                <a:cs typeface="Times New Roman" pitchFamily="18" charset="0"/>
              </a:rPr>
              <a:t>: сложной рефракции, из-за которой горизонт «уходит вверх», и высокой плотности, из-за которой не видно звёзд</a:t>
            </a:r>
            <a:endParaRPr lang="ru-RU" sz="2400" b="1" dirty="0" smtClean="0">
              <a:latin typeface="Arial" pitchFamily="34" charset="0"/>
            </a:endParaRP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568952" cy="6001643"/>
          </a:xfrm>
          <a:prstGeom prst="rect">
            <a:avLst/>
          </a:prstGeom>
        </p:spPr>
        <p:txBody>
          <a:bodyPr wrap="square">
            <a:spAutoFit/>
          </a:bodyPr>
          <a:lstStyle/>
          <a:p>
            <a:r>
              <a:rPr lang="ru-RU" sz="2000" b="1" dirty="0" smtClean="0"/>
              <a:t>Основную роль в исследовании внутреннего строения Земли играют </a:t>
            </a:r>
            <a:r>
              <a:rPr lang="ru-RU" sz="2400" b="1" i="1" u="sng" dirty="0" smtClean="0">
                <a:solidFill>
                  <a:srgbClr val="0000CC"/>
                </a:solidFill>
              </a:rPr>
              <a:t>сейсмические методы</a:t>
            </a:r>
            <a:r>
              <a:rPr lang="ru-RU" sz="2000" b="1" dirty="0" smtClean="0"/>
              <a:t>, основанные на исследовании распространения в ее толще упругих волн , возникающих при сейсмических событиях при естественных землетрясениях и в результате взрывов</a:t>
            </a:r>
            <a:r>
              <a:rPr lang="ru-RU" sz="2400" b="1" i="1" u="sng" dirty="0" smtClean="0">
                <a:solidFill>
                  <a:srgbClr val="0000CC"/>
                </a:solidFill>
              </a:rPr>
              <a:t>. На основании этих исследований Землю условно разделяют на три области: кору, мантию и ядро.</a:t>
            </a:r>
          </a:p>
          <a:p>
            <a:r>
              <a:rPr lang="ru-RU" sz="2000" b="1" dirty="0" smtClean="0"/>
              <a:t>Внешний слой </a:t>
            </a:r>
            <a:r>
              <a:rPr lang="ru-RU" sz="2000" b="1" i="1" u="sng" dirty="0" smtClean="0">
                <a:solidFill>
                  <a:srgbClr val="0000CC"/>
                </a:solidFill>
              </a:rPr>
              <a:t>кора имеет среднюю толщину порядка 35 км</a:t>
            </a:r>
            <a:r>
              <a:rPr lang="ru-RU" sz="2000" b="1" dirty="0" smtClean="0"/>
              <a:t>. Основные типы земной коры </a:t>
            </a:r>
            <a:r>
              <a:rPr lang="ru-RU" sz="2000" b="1" i="1" u="sng" dirty="0" smtClean="0">
                <a:solidFill>
                  <a:srgbClr val="0000CC"/>
                </a:solidFill>
              </a:rPr>
              <a:t>континентальный (материковый) и океанический</a:t>
            </a:r>
            <a:r>
              <a:rPr lang="ru-RU" sz="2000" b="1" dirty="0" smtClean="0"/>
              <a:t>; в переходной зоне от материка к океану развита кора промежуточного типа. Толщина коры меняется в довольно широких пределах: океаническая кора (с учетом слоя воды) имеет толщину порядка 10 км, тогда как толщина материковой коры в десятки раз больше. </a:t>
            </a:r>
            <a:r>
              <a:rPr lang="ru-RU" sz="2000" b="1" i="1" u="sng" dirty="0" smtClean="0">
                <a:solidFill>
                  <a:srgbClr val="0000CC"/>
                </a:solidFill>
              </a:rPr>
              <a:t>Поверхностные отложения занимают слой толщиной около 2 км. </a:t>
            </a:r>
            <a:r>
              <a:rPr lang="ru-RU" sz="2000" b="1" u="sng" dirty="0" smtClean="0">
                <a:solidFill>
                  <a:srgbClr val="0000CC"/>
                </a:solidFill>
              </a:rPr>
              <a:t>Под ними находится гранитный слой (на континентах его толщина 20 км), а ниже примерно 14-километровый (и на континентах, и в океанах) базальтовый слой (нижняя кора). </a:t>
            </a:r>
            <a:r>
              <a:rPr lang="ru-RU" sz="2400" b="1" i="1" u="sng" dirty="0" smtClean="0">
                <a:solidFill>
                  <a:srgbClr val="C00000"/>
                </a:solidFill>
              </a:rPr>
              <a:t>Средние плотности составляют: 2,6 г/см3 у поверхности Земли, 2,67 г/см3 у гранита, 2,85 г/см3 у базальта.</a:t>
            </a:r>
            <a:endParaRPr lang="ru-RU" sz="2400" b="1" i="1" u="sng" dirty="0">
              <a:solidFill>
                <a:srgbClr val="C00000"/>
              </a:solidFill>
            </a:endParaRPr>
          </a:p>
        </p:txBody>
      </p:sp>
    </p:spTree>
  </p:cSld>
  <p:clrMapOvr>
    <a:masterClrMapping/>
  </p:clrMapOvr>
  <p:transition spd="med">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20688"/>
            <a:ext cx="8640960" cy="5386090"/>
          </a:xfrm>
          <a:prstGeom prst="rect">
            <a:avLst/>
          </a:prstGeom>
        </p:spPr>
        <p:txBody>
          <a:bodyPr wrap="square">
            <a:spAutoFit/>
          </a:bodyPr>
          <a:lstStyle/>
          <a:p>
            <a:pPr lvl="0" eaLnBrk="0" fontAlgn="base" hangingPunct="0">
              <a:spcBef>
                <a:spcPct val="0"/>
              </a:spcBef>
              <a:spcAft>
                <a:spcPct val="0"/>
              </a:spcAft>
            </a:pPr>
            <a:r>
              <a:rPr lang="ru-RU" b="1" dirty="0" smtClean="0">
                <a:ea typeface="Times New Roman" pitchFamily="18" charset="0"/>
                <a:cs typeface="Times New Roman" pitchFamily="18" charset="0"/>
              </a:rPr>
              <a:t>·</a:t>
            </a:r>
            <a:r>
              <a:rPr lang="ru-RU" b="1" dirty="0" smtClean="0">
                <a:latin typeface="Calibri" pitchFamily="34" charset="0"/>
                <a:ea typeface="Times New Roman" pitchFamily="18" charset="0"/>
                <a:cs typeface="Times New Roman" pitchFamily="18" charset="0"/>
              </a:rPr>
              <a:t>  </a:t>
            </a:r>
            <a:r>
              <a:rPr lang="ru-RU" sz="2400" b="1" dirty="0" smtClean="0">
                <a:latin typeface="Calibri" pitchFamily="34" charset="0"/>
                <a:ea typeface="Times New Roman" pitchFamily="18" charset="0"/>
                <a:cs typeface="Times New Roman" pitchFamily="18" charset="0"/>
              </a:rPr>
              <a:t>В повести </a:t>
            </a:r>
            <a:r>
              <a:rPr lang="ru-RU" sz="2400" b="1" i="1" u="sng" dirty="0" smtClean="0">
                <a:solidFill>
                  <a:srgbClr val="0000CC"/>
                </a:solidFill>
                <a:latin typeface="Calibri" pitchFamily="34" charset="0"/>
                <a:ea typeface="Times New Roman" pitchFamily="18" charset="0"/>
                <a:cs typeface="Times New Roman" pitchFamily="18" charset="0"/>
              </a:rPr>
              <a:t>Кира </a:t>
            </a:r>
            <a:r>
              <a:rPr lang="ru-RU" sz="2400" b="1" i="1" u="sng" dirty="0" err="1" smtClean="0">
                <a:solidFill>
                  <a:srgbClr val="0000CC"/>
                </a:solidFill>
                <a:latin typeface="Calibri" pitchFamily="34" charset="0"/>
                <a:ea typeface="Times New Roman" pitchFamily="18" charset="0"/>
                <a:cs typeface="Times New Roman" pitchFamily="18" charset="0"/>
              </a:rPr>
              <a:t>Булычёва</a:t>
            </a:r>
            <a:r>
              <a:rPr lang="ru-RU" sz="2400" b="1" i="1" u="sng" dirty="0" smtClean="0">
                <a:solidFill>
                  <a:srgbClr val="0000CC"/>
                </a:solidFill>
                <a:latin typeface="Calibri" pitchFamily="34" charset="0"/>
                <a:ea typeface="Times New Roman" pitchFamily="18" charset="0"/>
                <a:cs typeface="Times New Roman" pitchFamily="18" charset="0"/>
              </a:rPr>
              <a:t> </a:t>
            </a:r>
            <a:r>
              <a:rPr lang="ru-RU" sz="2400" b="1" dirty="0" smtClean="0">
                <a:latin typeface="Calibri" pitchFamily="34" charset="0"/>
                <a:ea typeface="Times New Roman" pitchFamily="18" charset="0"/>
                <a:cs typeface="Times New Roman" pitchFamily="18" charset="0"/>
              </a:rPr>
              <a:t>«</a:t>
            </a:r>
            <a:r>
              <a:rPr lang="ru-RU" sz="2400" b="1" dirty="0" smtClean="0">
                <a:solidFill>
                  <a:srgbClr val="0000FF"/>
                </a:solidFill>
                <a:latin typeface="Calibri" pitchFamily="34" charset="0"/>
                <a:ea typeface="Times New Roman" pitchFamily="18" charset="0"/>
                <a:cs typeface="Times New Roman" pitchFamily="18" charset="0"/>
                <a:hlinkClick r:id="rId2" tooltip="Лиловый шар (повесть)"/>
              </a:rPr>
              <a:t>Лиловый шар</a:t>
            </a:r>
            <a:r>
              <a:rPr lang="ru-RU" sz="2400" b="1" dirty="0" smtClean="0">
                <a:latin typeface="Calibri" pitchFamily="34" charset="0"/>
                <a:ea typeface="Times New Roman" pitchFamily="18" charset="0"/>
                <a:cs typeface="Times New Roman" pitchFamily="18" charset="0"/>
              </a:rPr>
              <a:t>» из цикла об </a:t>
            </a:r>
            <a:r>
              <a:rPr lang="ru-RU" sz="2400" b="1" dirty="0" smtClean="0">
                <a:solidFill>
                  <a:srgbClr val="0000FF"/>
                </a:solidFill>
                <a:latin typeface="Calibri" pitchFamily="34" charset="0"/>
                <a:ea typeface="Times New Roman" pitchFamily="18" charset="0"/>
                <a:cs typeface="Times New Roman" pitchFamily="18" charset="0"/>
                <a:hlinkClick r:id="rId3" tooltip="Приключения Алисы"/>
              </a:rPr>
              <a:t>Алисе Селезнёвой</a:t>
            </a:r>
            <a:r>
              <a:rPr lang="ru-RU" sz="2400" b="1" dirty="0" smtClean="0">
                <a:latin typeface="Calibri" pitchFamily="34" charset="0"/>
                <a:ea typeface="Times New Roman" pitchFamily="18" charset="0"/>
                <a:cs typeface="Times New Roman" pitchFamily="18" charset="0"/>
              </a:rPr>
              <a:t>, планета Бродяга представляет собой полую сферу с гравитацией, направленной наружу. Атмосфера и вся жизнь на планете находится внутри, за металлической оболочкой поверхности. Бродяга летит по орбите с периодом обращения 26 тыс. лет, и служила своим обитателям как звёздный ковчег. </a:t>
            </a:r>
            <a:endParaRPr lang="en-US" sz="2400" b="1" dirty="0" smtClean="0">
              <a:latin typeface="Calibri" pitchFamily="34" charset="0"/>
              <a:ea typeface="Times New Roman" pitchFamily="18" charset="0"/>
              <a:cs typeface="Times New Roman" pitchFamily="18" charset="0"/>
            </a:endParaRPr>
          </a:p>
          <a:p>
            <a:pPr lvl="0" eaLnBrk="0" fontAlgn="base" hangingPunct="0">
              <a:spcBef>
                <a:spcPct val="0"/>
              </a:spcBef>
              <a:spcAft>
                <a:spcPct val="0"/>
              </a:spcAft>
            </a:pPr>
            <a:endParaRPr lang="ru-RU" sz="2400" b="1" dirty="0" smtClean="0">
              <a:latin typeface="Arial" pitchFamily="34" charset="0"/>
            </a:endParaRPr>
          </a:p>
          <a:p>
            <a:pPr lvl="0" eaLnBrk="0" fontAlgn="base" hangingPunct="0">
              <a:spcBef>
                <a:spcPct val="0"/>
              </a:spcBef>
              <a:spcAft>
                <a:spcPct val="0"/>
              </a:spcAft>
            </a:pPr>
            <a:r>
              <a:rPr lang="ru-RU" sz="2400" b="1" dirty="0" smtClean="0">
                <a:ea typeface="Times New Roman" pitchFamily="18" charset="0"/>
                <a:cs typeface="Times New Roman" pitchFamily="18" charset="0"/>
              </a:rPr>
              <a:t>·</a:t>
            </a:r>
            <a:r>
              <a:rPr lang="ru-RU" sz="2400" b="1" dirty="0" smtClean="0">
                <a:latin typeface="Calibri" pitchFamily="34" charset="0"/>
                <a:ea typeface="Times New Roman" pitchFamily="18" charset="0"/>
                <a:cs typeface="Times New Roman" pitchFamily="18" charset="0"/>
              </a:rPr>
              <a:t>  Рассказ </a:t>
            </a:r>
            <a:r>
              <a:rPr lang="ru-RU" sz="2400" b="1" i="1" u="sng" dirty="0" smtClean="0">
                <a:solidFill>
                  <a:srgbClr val="0000CC"/>
                </a:solidFill>
                <a:latin typeface="Calibri" pitchFamily="34" charset="0"/>
                <a:ea typeface="Times New Roman" pitchFamily="18" charset="0"/>
                <a:cs typeface="Times New Roman" pitchFamily="18" charset="0"/>
              </a:rPr>
              <a:t>Фреда </a:t>
            </a:r>
            <a:r>
              <a:rPr lang="ru-RU" sz="2400" b="1" i="1" u="sng" dirty="0" err="1" smtClean="0">
                <a:solidFill>
                  <a:srgbClr val="0000CC"/>
                </a:solidFill>
                <a:latin typeface="Calibri" pitchFamily="34" charset="0"/>
                <a:ea typeface="Times New Roman" pitchFamily="18" charset="0"/>
                <a:cs typeface="Times New Roman" pitchFamily="18" charset="0"/>
              </a:rPr>
              <a:t>Саберхагена</a:t>
            </a:r>
            <a:r>
              <a:rPr lang="ru-RU" sz="2400" b="1" i="1" u="sng" dirty="0" smtClean="0">
                <a:solidFill>
                  <a:srgbClr val="0000CC"/>
                </a:solidFill>
                <a:latin typeface="Calibri" pitchFamily="34" charset="0"/>
                <a:ea typeface="Times New Roman" pitchFamily="18" charset="0"/>
                <a:cs typeface="Times New Roman" pitchFamily="18" charset="0"/>
              </a:rPr>
              <a:t> </a:t>
            </a:r>
            <a:r>
              <a:rPr lang="ru-RU" sz="2400" b="1" dirty="0" smtClean="0">
                <a:latin typeface="Calibri" pitchFamily="34" charset="0"/>
                <a:ea typeface="Times New Roman" pitchFamily="18" charset="0"/>
                <a:cs typeface="Times New Roman" pitchFamily="18" charset="0"/>
              </a:rPr>
              <a:t>«</a:t>
            </a:r>
            <a:r>
              <a:rPr lang="ru-RU" sz="2800" b="1" dirty="0" smtClean="0">
                <a:solidFill>
                  <a:srgbClr val="C00000"/>
                </a:solidFill>
                <a:latin typeface="Calibri" pitchFamily="34" charset="0"/>
                <a:ea typeface="Times New Roman" pitchFamily="18" charset="0"/>
                <a:cs typeface="Times New Roman" pitchFamily="18" charset="0"/>
              </a:rPr>
              <a:t>На радианте тамплиеров</a:t>
            </a:r>
            <a:r>
              <a:rPr lang="ru-RU" sz="2400" b="1" dirty="0" smtClean="0">
                <a:latin typeface="Calibri" pitchFamily="34" charset="0"/>
                <a:ea typeface="Times New Roman" pitchFamily="18" charset="0"/>
                <a:cs typeface="Times New Roman" pitchFamily="18" charset="0"/>
              </a:rPr>
              <a:t>» описывается рукотворная планета вокруг светящегося объекта, «радианта», с отрицательной гравитацией. </a:t>
            </a:r>
            <a:endParaRPr lang="en-US" sz="2400" b="1" dirty="0" smtClean="0">
              <a:latin typeface="Calibri" pitchFamily="34" charset="0"/>
              <a:ea typeface="Times New Roman" pitchFamily="18" charset="0"/>
              <a:cs typeface="Times New Roman" pitchFamily="18" charset="0"/>
            </a:endParaRPr>
          </a:p>
          <a:p>
            <a:pPr lvl="0" eaLnBrk="0" fontAlgn="base" hangingPunct="0">
              <a:spcBef>
                <a:spcPct val="0"/>
              </a:spcBef>
              <a:spcAft>
                <a:spcPct val="0"/>
              </a:spcAft>
            </a:pPr>
            <a:endParaRPr lang="ru-RU" sz="2400" b="1" dirty="0" smtClean="0">
              <a:latin typeface="Arial" pitchFamily="34" charset="0"/>
            </a:endParaRPr>
          </a:p>
          <a:p>
            <a:pPr lvl="0" eaLnBrk="0" fontAlgn="base" hangingPunct="0">
              <a:spcBef>
                <a:spcPct val="0"/>
              </a:spcBef>
              <a:spcAft>
                <a:spcPct val="0"/>
              </a:spcAft>
            </a:pPr>
            <a:r>
              <a:rPr lang="ru-RU" sz="2400" b="1" dirty="0" smtClean="0">
                <a:ea typeface="Times New Roman" pitchFamily="18" charset="0"/>
                <a:cs typeface="Times New Roman" pitchFamily="18" charset="0"/>
              </a:rPr>
              <a:t>·</a:t>
            </a:r>
            <a:r>
              <a:rPr lang="ru-RU" sz="2400" b="1" dirty="0" smtClean="0">
                <a:latin typeface="Calibri" pitchFamily="34" charset="0"/>
                <a:ea typeface="Times New Roman" pitchFamily="18" charset="0"/>
                <a:cs typeface="Times New Roman" pitchFamily="18" charset="0"/>
              </a:rPr>
              <a:t>  В серии повестей </a:t>
            </a:r>
            <a:r>
              <a:rPr lang="ru-RU" sz="2400" b="1" dirty="0" smtClean="0">
                <a:solidFill>
                  <a:srgbClr val="0000FF"/>
                </a:solidFill>
                <a:latin typeface="Calibri" pitchFamily="34" charset="0"/>
                <a:ea typeface="Times New Roman" pitchFamily="18" charset="0"/>
                <a:cs typeface="Times New Roman" pitchFamily="18" charset="0"/>
                <a:hlinkClick r:id="rId4" tooltip="Басов, Николай Владленович"/>
              </a:rPr>
              <a:t>Николая Басова</a:t>
            </a:r>
            <a:r>
              <a:rPr lang="ru-RU" sz="2400" b="1" dirty="0" smtClean="0">
                <a:latin typeface="Calibri" pitchFamily="34" charset="0"/>
                <a:ea typeface="Times New Roman" pitchFamily="18" charset="0"/>
                <a:cs typeface="Times New Roman" pitchFamily="18" charset="0"/>
              </a:rPr>
              <a:t> «</a:t>
            </a:r>
            <a:r>
              <a:rPr lang="ru-RU" sz="2800" b="1" dirty="0" smtClean="0">
                <a:solidFill>
                  <a:srgbClr val="C00000"/>
                </a:solidFill>
                <a:latin typeface="Calibri" pitchFamily="34" charset="0"/>
                <a:ea typeface="Times New Roman" pitchFamily="18" charset="0"/>
                <a:cs typeface="Times New Roman" pitchFamily="18" charset="0"/>
              </a:rPr>
              <a:t>Мир вечного полдня</a:t>
            </a:r>
            <a:r>
              <a:rPr lang="ru-RU" sz="2400" b="1" dirty="0" smtClean="0">
                <a:latin typeface="Calibri" pitchFamily="34" charset="0"/>
                <a:ea typeface="Times New Roman" pitchFamily="18" charset="0"/>
                <a:cs typeface="Times New Roman" pitchFamily="18" charset="0"/>
              </a:rPr>
              <a:t>» некие силы поместили внутрь огромной сферы населённые участки разных планет, в том числе советский</a:t>
            </a:r>
            <a:r>
              <a:rPr lang="en-US" sz="2400" b="1" dirty="0" smtClean="0">
                <a:latin typeface="Calibri" pitchFamily="34" charset="0"/>
                <a:ea typeface="Times New Roman" pitchFamily="18" charset="0"/>
                <a:cs typeface="Times New Roman" pitchFamily="18" charset="0"/>
              </a:rPr>
              <a:t> </a:t>
            </a:r>
            <a:r>
              <a:rPr lang="ru-RU" sz="2400" b="1" dirty="0" smtClean="0">
                <a:latin typeface="Calibri" pitchFamily="34" charset="0"/>
                <a:ea typeface="Times New Roman" pitchFamily="18" charset="0"/>
                <a:cs typeface="Times New Roman" pitchFamily="18" charset="0"/>
              </a:rPr>
              <a:t>райцентр</a:t>
            </a:r>
            <a:endParaRPr lang="ru-RU" sz="2400" b="1" dirty="0" smtClean="0">
              <a:latin typeface="Arial" pitchFamily="34" charset="0"/>
            </a:endParaRPr>
          </a:p>
        </p:txBody>
      </p:sp>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908720"/>
            <a:ext cx="7992888" cy="3785652"/>
          </a:xfrm>
          <a:prstGeom prst="rect">
            <a:avLst/>
          </a:prstGeom>
          <a:noFill/>
        </p:spPr>
        <p:txBody>
          <a:bodyPr wrap="square" rtlCol="0">
            <a:spAutoFit/>
          </a:bodyPr>
          <a:lstStyle/>
          <a:p>
            <a:pPr algn="ctr"/>
            <a:r>
              <a:rPr lang="en-US" dirty="0" smtClean="0"/>
              <a:t>  </a:t>
            </a:r>
            <a:r>
              <a:rPr lang="ru-RU" sz="8000" b="1" i="1" u="sng" dirty="0" smtClean="0">
                <a:solidFill>
                  <a:srgbClr val="FF0000"/>
                </a:solidFill>
              </a:rPr>
              <a:t>Мировой  кинематограф  о  полой  Земле</a:t>
            </a:r>
            <a:endParaRPr lang="ru-RU" sz="8000" b="1" i="1" u="sng" dirty="0">
              <a:solidFill>
                <a:srgbClr val="FF0000"/>
              </a:solidFill>
            </a:endParaRPr>
          </a:p>
        </p:txBody>
      </p:sp>
    </p:spTree>
  </p:cSld>
  <p:clrMapOvr>
    <a:masterClrMapping/>
  </p:clrMapOvr>
  <p:transition spd="med">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4345"/>
            <a:ext cx="8568952" cy="5262979"/>
          </a:xfrm>
          <a:prstGeom prst="rect">
            <a:avLst/>
          </a:prstGeom>
        </p:spPr>
        <p:txBody>
          <a:bodyPr wrap="square">
            <a:spAutoFit/>
          </a:bodyPr>
          <a:lstStyle/>
          <a:p>
            <a:r>
              <a:rPr lang="ru-RU" sz="2400" b="1" dirty="0" smtClean="0"/>
              <a:t>Многочисленные экранизации романа </a:t>
            </a:r>
            <a:r>
              <a:rPr lang="ru-RU" sz="2400" b="1" dirty="0" err="1" smtClean="0"/>
              <a:t>Жюля</a:t>
            </a:r>
            <a:r>
              <a:rPr lang="ru-RU" sz="2400" b="1" dirty="0" smtClean="0"/>
              <a:t> Верна «Путешествие к центру Земли» (1907, 1910, 1959, 1967, 1976, 1977, 1993, 1996, 1999, 2001, 2008 гг.).</a:t>
            </a:r>
          </a:p>
          <a:p>
            <a:r>
              <a:rPr lang="ru-RU" sz="2400" b="1" dirty="0" smtClean="0"/>
              <a:t>В фильме «</a:t>
            </a:r>
            <a:r>
              <a:rPr lang="ru-RU" sz="2400" b="1" dirty="0" err="1" smtClean="0">
                <a:hlinkClick r:id="rId2" tooltip="Метрополис (фильм, 1927)"/>
              </a:rPr>
              <a:t>Метрополис</a:t>
            </a:r>
            <a:r>
              <a:rPr lang="ru-RU" sz="2400" b="1" dirty="0" smtClean="0"/>
              <a:t>» </a:t>
            </a:r>
            <a:r>
              <a:rPr lang="ru-RU" sz="2400" b="1" dirty="0" smtClean="0">
                <a:hlinkClick r:id="rId3" tooltip="Фриц Ланг"/>
              </a:rPr>
              <a:t>Фрица </a:t>
            </a:r>
            <a:r>
              <a:rPr lang="ru-RU" sz="2400" b="1" dirty="0" err="1" smtClean="0">
                <a:hlinkClick r:id="rId3" tooltip="Фриц Ланг"/>
              </a:rPr>
              <a:t>Ланга</a:t>
            </a:r>
            <a:r>
              <a:rPr lang="ru-RU" sz="2400" b="1" dirty="0" smtClean="0"/>
              <a:t>, снятом в 1927 году, низший класс рабочих населяет промышленную подземную зону, обеспечивая высший класс общества, который живёт </a:t>
            </a:r>
            <a:r>
              <a:rPr lang="ru-RU" sz="2400" b="1" smtClean="0"/>
              <a:t>на поверхности.</a:t>
            </a:r>
            <a:endParaRPr lang="ru-RU" sz="2400" b="1" dirty="0" smtClean="0"/>
          </a:p>
          <a:p>
            <a:r>
              <a:rPr lang="ru-RU" sz="2400" b="1" dirty="0" smtClean="0"/>
              <a:t>В фильме «</a:t>
            </a:r>
            <a:r>
              <a:rPr lang="ru-RU" sz="2400" b="1" dirty="0" smtClean="0">
                <a:hlinkClick r:id="rId4" tooltip="Матрица (фильм)"/>
              </a:rPr>
              <a:t>Матрица</a:t>
            </a:r>
            <a:r>
              <a:rPr lang="ru-RU" sz="2400" b="1" dirty="0" smtClean="0"/>
              <a:t>» люди построили подземный город </a:t>
            </a:r>
            <a:r>
              <a:rPr lang="ru-RU" sz="2400" b="1" dirty="0" err="1" smtClean="0">
                <a:hlinkClick r:id="rId5" tooltip="Зион (Матрица)"/>
              </a:rPr>
              <a:t>Зион</a:t>
            </a:r>
            <a:r>
              <a:rPr lang="ru-RU" sz="2400" b="1" dirty="0" smtClean="0"/>
              <a:t> — последний оплот борьбы против машин.</a:t>
            </a:r>
          </a:p>
          <a:p>
            <a:r>
              <a:rPr lang="ru-RU" sz="2400" b="1" dirty="0" smtClean="0"/>
              <a:t>В мультипликационном сериале «</a:t>
            </a:r>
            <a:r>
              <a:rPr lang="ru-RU" sz="2400" b="1" dirty="0" smtClean="0">
                <a:hlinkClick r:id="rId6" tooltip="Южный парк"/>
              </a:rPr>
              <a:t>Южный парк</a:t>
            </a:r>
            <a:r>
              <a:rPr lang="ru-RU" sz="2400" b="1" dirty="0" smtClean="0"/>
              <a:t>» присутствует подземная цивилизация разумных крабов.</a:t>
            </a:r>
          </a:p>
          <a:p>
            <a:r>
              <a:rPr lang="ru-RU" sz="2400" b="1" dirty="0" smtClean="0"/>
              <a:t>В 2009 году вышел мультфильм </a:t>
            </a:r>
            <a:r>
              <a:rPr lang="ru-RU" sz="2400" b="1" dirty="0" smtClean="0">
                <a:hlinkClick r:id="rId7" tooltip="Ледниковый период 3: Эра динозавров"/>
              </a:rPr>
              <a:t>Ледниковый период 3: Эра динозавров</a:t>
            </a:r>
            <a:r>
              <a:rPr lang="ru-RU" sz="2400" b="1" dirty="0" smtClean="0"/>
              <a:t>, в котором главным местом действия является подземный тропический мир </a:t>
            </a:r>
            <a:r>
              <a:rPr lang="ru-RU" sz="2400" b="1" dirty="0" smtClean="0">
                <a:hlinkClick r:id="rId8" tooltip="Динозавры"/>
              </a:rPr>
              <a:t>динозавров</a:t>
            </a:r>
            <a:r>
              <a:rPr lang="ru-RU" sz="2400" b="1" dirty="0" smtClean="0"/>
              <a:t>.</a:t>
            </a:r>
            <a:endParaRPr lang="ru-RU" sz="2400" b="1" dirty="0"/>
          </a:p>
        </p:txBody>
      </p:sp>
    </p:spTree>
  </p:cSld>
  <p:clrMapOvr>
    <a:masterClrMapping/>
  </p:clrMapOvr>
  <p:transition spd="med">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40960" cy="6370975"/>
          </a:xfrm>
          <a:prstGeom prst="rect">
            <a:avLst/>
          </a:prstGeom>
        </p:spPr>
        <p:txBody>
          <a:bodyPr wrap="square">
            <a:spAutoFit/>
          </a:bodyPr>
          <a:lstStyle/>
          <a:p>
            <a:r>
              <a:rPr lang="ru-RU" b="1" dirty="0" smtClean="0"/>
              <a:t> </a:t>
            </a:r>
            <a:r>
              <a:rPr lang="ru-RU" sz="2400" b="1" dirty="0" smtClean="0"/>
              <a:t>К началу ХХ века уже появилась целая научная школа, последователи которой не считали зазорным рассуждать о пустотах внутри Земли</a:t>
            </a:r>
            <a:r>
              <a:rPr lang="ru-RU" sz="2400" b="1" i="1" u="sng" dirty="0" smtClean="0">
                <a:solidFill>
                  <a:srgbClr val="0000CC"/>
                </a:solidFill>
              </a:rPr>
              <a:t>. Основная теория гласила, что существуют два прохода на обратную сторону Планеты - в районах Северного и Южного полюсов. </a:t>
            </a:r>
            <a:r>
              <a:rPr lang="ru-RU" sz="2400" b="1" dirty="0" smtClean="0"/>
              <a:t>А почему бы и нет? Точных карт ни Арктики, ни Антарктиды к тому времени еще не было. Да и все путешествия вглубь Земли ограничивались копанием тоннелей для метро и фундаментом для высотных домов. Любопытную гипотезу воскресил в 1906 году Уильям Рид, написав книгу “Полюса-призраки”. Он заявил: “Я уверен, что Земля не только полая, но что все или почти все исследователи провели много времени за последней чертой Земли, заглянув тем самым в ее внутренности”. </a:t>
            </a:r>
            <a:r>
              <a:rPr lang="ru-RU" sz="2400" b="1" i="1" u="sng" dirty="0" smtClean="0">
                <a:solidFill>
                  <a:srgbClr val="0000CC"/>
                </a:solidFill>
              </a:rPr>
              <a:t>На свой вопрос, каким доказательством мы располагаем, что Земля </a:t>
            </a:r>
            <a:r>
              <a:rPr lang="ru-RU" sz="2400" b="1" i="1" u="sng" dirty="0" err="1" smtClean="0"/>
              <a:t>неполая</a:t>
            </a:r>
            <a:r>
              <a:rPr lang="ru-RU" sz="2400" b="1" i="1" u="sng" dirty="0" smtClean="0">
                <a:solidFill>
                  <a:srgbClr val="0000CC"/>
                </a:solidFill>
              </a:rPr>
              <a:t>, автор отвечает: “У нас нет доказательств — ни прямых, ни косвенных. Напротив, все указывает на то, что </a:t>
            </a:r>
            <a:r>
              <a:rPr lang="ru-RU" sz="2400" b="1" i="1" u="sng" dirty="0" smtClean="0"/>
              <a:t>она полая</a:t>
            </a:r>
            <a:r>
              <a:rPr lang="ru-RU" sz="2400" b="1" i="1" u="sng" dirty="0" smtClean="0">
                <a:solidFill>
                  <a:srgbClr val="0000CC"/>
                </a:solidFill>
              </a:rPr>
              <a:t>”. </a:t>
            </a:r>
            <a:endParaRPr lang="ru-RU" sz="2400" i="1" u="sng" dirty="0">
              <a:solidFill>
                <a:srgbClr val="0000CC"/>
              </a:solidFill>
            </a:endParaRPr>
          </a:p>
        </p:txBody>
      </p:sp>
    </p:spTree>
  </p:cSld>
  <p:clrMapOvr>
    <a:masterClrMapping/>
  </p:clrMapOvr>
  <p:transition spd="med">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48680"/>
            <a:ext cx="8208912" cy="4708981"/>
          </a:xfrm>
          <a:prstGeom prst="rect">
            <a:avLst/>
          </a:prstGeom>
          <a:noFill/>
        </p:spPr>
        <p:txBody>
          <a:bodyPr wrap="square" rtlCol="0">
            <a:spAutoFit/>
          </a:bodyPr>
          <a:lstStyle/>
          <a:p>
            <a:pPr algn="ctr"/>
            <a:r>
              <a:rPr lang="en-US" dirty="0" smtClean="0"/>
              <a:t> </a:t>
            </a:r>
            <a:r>
              <a:rPr lang="ru-RU" sz="6000" b="1" i="1" u="sng" dirty="0" smtClean="0">
                <a:solidFill>
                  <a:srgbClr val="FF0000"/>
                </a:solidFill>
              </a:rPr>
              <a:t>Достоверные  факты , которые  могут  быть  доказательством  гипотезы  полой  Земли</a:t>
            </a:r>
            <a:endParaRPr lang="ru-RU" sz="6000" b="1" i="1" u="sng"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79512" y="188640"/>
            <a:ext cx="8424936"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 древнейших времен</a:t>
            </a:r>
            <a:r>
              <a:rPr kumimoji="0" lang="ru-RU" sz="2400" b="1" i="1" u="sng"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 Север </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окутан тайнами. Туда рвались искатели приключений, ученые, авантюристы - в поисках "мирового древа", находящегося, по поверьям, на Крайнем Севере, неизведанной "земли Санникова", неизвестных островов.</a:t>
            </a:r>
            <a:endParaRPr kumimoji="0" lang="ru-RU" sz="2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По многим легендам и сказаниям, на </a:t>
            </a:r>
            <a:r>
              <a:rPr kumimoji="0" lang="ru-RU" sz="2400" b="1" i="1" u="sng"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Севере</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находился вход в подземные царства, куда ушли легендарные племена древних обитателей земли. </a:t>
            </a:r>
            <a:r>
              <a:rPr kumimoji="0" lang="ru-RU" sz="24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2"/>
              </a:rPr>
              <a:t>Мистики</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считают, что именно вблизи Северного полюса скрыты от непосвященных вход в легендарную </a:t>
            </a:r>
            <a:r>
              <a:rPr kumimoji="0" lang="ru-RU" sz="2400" b="1" i="1" u="sng"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Гиперборею</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4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3"/>
              </a:rPr>
              <a:t>Шамбалу</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и  </a:t>
            </a:r>
            <a:r>
              <a:rPr kumimoji="0" lang="ru-RU" sz="2400" b="1" i="1" u="sng"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Плутонию</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А недавно одно авторитетное издание сообщило, что "</a:t>
            </a:r>
            <a:r>
              <a:rPr kumimoji="0" lang="ru-RU" sz="24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4"/>
              </a:rPr>
              <a:t>летающие тарелки</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навещают нас не из космоса, а из-под земли, вылетая из огромных дыр на Северном полюсе. В подтверждение версии о жизни под землей приводятся факты: при приближении к полюсам воздух становится теплее, в воде плавает древесина, компас ведет себя странно.</a:t>
            </a:r>
            <a:endParaRPr kumimoji="0" lang="ru-RU" sz="2400" b="1"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92134"/>
            <a:ext cx="8784976"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rPr>
              <a:t> </a:t>
            </a:r>
            <a:endParaRPr kumimoji="0" lang="ru-RU" sz="2800" b="0" i="0" u="none" strike="noStrike" cap="none" normalizeH="0" baseline="0" dirty="0" smtClean="0">
              <a:ln>
                <a:noFill/>
              </a:ln>
              <a:solidFill>
                <a:schemeClr val="tx1"/>
              </a:solidFill>
              <a:effectLst/>
              <a:latin typeface="Arial" charset="0"/>
            </a:endParaRPr>
          </a:p>
          <a:p>
            <a:pPr marL="0" marR="0" lvl="0" indent="215900"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Arial" charset="0"/>
              </a:rPr>
              <a:t> </a:t>
            </a:r>
            <a:r>
              <a:rPr kumimoji="0" lang="ru-RU" sz="4800" b="1" i="0" u="none" strike="noStrike" cap="none" normalizeH="0" baseline="0" dirty="0" smtClean="0">
                <a:ln>
                  <a:noFill/>
                </a:ln>
                <a:solidFill>
                  <a:srgbClr val="C00000"/>
                </a:solidFill>
                <a:effectLst/>
                <a:latin typeface="Arial" charset="0"/>
              </a:rPr>
              <a:t>Сторонники версии о полой </a:t>
            </a:r>
            <a:r>
              <a:rPr lang="ru-RU" sz="5400" b="1" i="1" u="sng" dirty="0" smtClean="0">
                <a:solidFill>
                  <a:srgbClr val="0000CC"/>
                </a:solidFill>
                <a:latin typeface="Arial" charset="0"/>
              </a:rPr>
              <a:t>Земле </a:t>
            </a:r>
            <a:r>
              <a:rPr kumimoji="0" lang="ru-RU" sz="4800" b="1" i="0" u="none" strike="noStrike" cap="none" normalizeH="0" baseline="0" dirty="0" smtClean="0">
                <a:ln>
                  <a:noFill/>
                </a:ln>
                <a:solidFill>
                  <a:srgbClr val="C00000"/>
                </a:solidFill>
                <a:effectLst/>
                <a:latin typeface="Arial" charset="0"/>
              </a:rPr>
              <a:t> предъявляют  снимки из космоса, где якобы виден проход во Внутренний мир, свидетельства </a:t>
            </a:r>
            <a:r>
              <a:rPr kumimoji="0" lang="ru-RU" sz="4800" b="1" i="0" u="none" strike="noStrike" cap="none" normalizeH="0" baseline="0" dirty="0" err="1" smtClean="0">
                <a:ln>
                  <a:noFill/>
                </a:ln>
                <a:solidFill>
                  <a:srgbClr val="C00000"/>
                </a:solidFill>
                <a:effectLst/>
                <a:latin typeface="Arial" charset="0"/>
              </a:rPr>
              <a:t>людей,побывавших</a:t>
            </a:r>
            <a:r>
              <a:rPr kumimoji="0" lang="ru-RU" sz="4800" b="1" i="0" u="none" strike="noStrike" cap="none" normalizeH="0" baseline="0" dirty="0" smtClean="0">
                <a:ln>
                  <a:noFill/>
                </a:ln>
                <a:solidFill>
                  <a:srgbClr val="C00000"/>
                </a:solidFill>
                <a:effectLst/>
                <a:latin typeface="Arial" charset="0"/>
              </a:rPr>
              <a:t> внутри Земли.</a:t>
            </a:r>
            <a:endParaRPr kumimoji="0" lang="ru-RU" sz="4800" b="0" i="0" u="none" strike="noStrike" cap="none" normalizeH="0" baseline="0" dirty="0" smtClean="0">
              <a:ln>
                <a:noFill/>
              </a:ln>
              <a:solidFill>
                <a:srgbClr val="C00000"/>
              </a:solidFill>
              <a:effectLst/>
              <a:latin typeface="Arial" charset="0"/>
            </a:endParaRPr>
          </a:p>
        </p:txBody>
      </p:sp>
    </p:spTree>
  </p:cSld>
  <p:clrMapOvr>
    <a:masterClrMapping/>
  </p:clrMapOvr>
  <p:transition spd="med">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1691680" y="1196752"/>
            <a:ext cx="5418485" cy="5202460"/>
          </a:xfrm>
          <a:prstGeom prst="rect">
            <a:avLst/>
          </a:prstGeom>
          <a:noFill/>
          <a:ln w="9525">
            <a:noFill/>
            <a:miter lim="800000"/>
            <a:headEnd/>
            <a:tailEnd/>
          </a:ln>
        </p:spPr>
      </p:pic>
      <p:sp>
        <p:nvSpPr>
          <p:cNvPr id="3" name="TextBox 2"/>
          <p:cNvSpPr txBox="1"/>
          <p:nvPr/>
        </p:nvSpPr>
        <p:spPr>
          <a:xfrm>
            <a:off x="251520" y="332656"/>
            <a:ext cx="8496944" cy="584775"/>
          </a:xfrm>
          <a:prstGeom prst="rect">
            <a:avLst/>
          </a:prstGeom>
          <a:noFill/>
        </p:spPr>
        <p:txBody>
          <a:bodyPr wrap="square" rtlCol="0">
            <a:spAutoFit/>
          </a:bodyPr>
          <a:lstStyle/>
          <a:p>
            <a:r>
              <a:rPr lang="ru-RU" dirty="0" smtClean="0"/>
              <a:t>  </a:t>
            </a:r>
            <a:r>
              <a:rPr lang="ru-RU" sz="3200" b="1" i="1" u="sng" dirty="0" smtClean="0">
                <a:solidFill>
                  <a:srgbClr val="C00000"/>
                </a:solidFill>
              </a:rPr>
              <a:t>Фотография  Северного  полюса  из  космоса</a:t>
            </a:r>
            <a:endParaRPr lang="ru-RU" sz="3200" b="1" i="1" u="sng" dirty="0">
              <a:solidFill>
                <a:srgbClr val="C00000"/>
              </a:solidFill>
            </a:endParaRPr>
          </a:p>
        </p:txBody>
      </p:sp>
    </p:spTree>
  </p:cSld>
  <p:clrMapOvr>
    <a:masterClrMapping/>
  </p:clrMapOvr>
  <p:transition spd="med">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43608" y="1196752"/>
            <a:ext cx="6552728" cy="4985772"/>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31640" y="260648"/>
            <a:ext cx="5976000" cy="59760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48680"/>
            <a:ext cx="8496944" cy="4955203"/>
          </a:xfrm>
          <a:prstGeom prst="rect">
            <a:avLst/>
          </a:prstGeom>
        </p:spPr>
        <p:txBody>
          <a:bodyPr wrap="square">
            <a:spAutoFit/>
          </a:bodyPr>
          <a:lstStyle/>
          <a:p>
            <a:r>
              <a:rPr lang="ru-RU" sz="2400" b="1" i="1" u="sng" dirty="0" smtClean="0">
                <a:solidFill>
                  <a:srgbClr val="0000CC"/>
                </a:solidFill>
              </a:rPr>
              <a:t>На глубину примерно от 35 до 2885 км простирается </a:t>
            </a:r>
            <a:r>
              <a:rPr lang="ru-RU" sz="2800" b="1" i="1" u="sng" dirty="0" smtClean="0">
                <a:solidFill>
                  <a:srgbClr val="0000CC"/>
                </a:solidFill>
              </a:rPr>
              <a:t>мантия</a:t>
            </a:r>
            <a:r>
              <a:rPr lang="ru-RU" sz="2400" b="1" i="1" u="sng" dirty="0" smtClean="0">
                <a:solidFill>
                  <a:srgbClr val="0000CC"/>
                </a:solidFill>
              </a:rPr>
              <a:t> Земли</a:t>
            </a:r>
            <a:r>
              <a:rPr lang="ru-RU" sz="2400" b="1" dirty="0" smtClean="0"/>
              <a:t>, которую называют </a:t>
            </a:r>
            <a:r>
              <a:rPr lang="ru-RU" sz="2400" b="1" i="1" u="sng" dirty="0" smtClean="0">
                <a:solidFill>
                  <a:srgbClr val="0000CC"/>
                </a:solidFill>
              </a:rPr>
              <a:t>также силикатной оболочкой.</a:t>
            </a:r>
            <a:r>
              <a:rPr lang="ru-RU" sz="2400" b="1" dirty="0" smtClean="0"/>
              <a:t> Она отделяется от коры резкой границей (</a:t>
            </a:r>
            <a:r>
              <a:rPr lang="ru-RU" sz="2400" b="1" i="1" u="sng" dirty="0" smtClean="0">
                <a:solidFill>
                  <a:srgbClr val="0000CC"/>
                </a:solidFill>
              </a:rPr>
              <a:t>так называемая граница </a:t>
            </a:r>
            <a:r>
              <a:rPr lang="ru-RU" sz="2400" b="1" i="1" u="sng" dirty="0" err="1" smtClean="0">
                <a:solidFill>
                  <a:srgbClr val="0000CC"/>
                </a:solidFill>
              </a:rPr>
              <a:t>Мохоровича</a:t>
            </a:r>
            <a:r>
              <a:rPr lang="ru-RU" sz="2400" b="1" i="1" u="sng" dirty="0" smtClean="0">
                <a:solidFill>
                  <a:srgbClr val="0000CC"/>
                </a:solidFill>
              </a:rPr>
              <a:t>, или «</a:t>
            </a:r>
            <a:r>
              <a:rPr lang="ru-RU" sz="2400" b="1" i="1" u="sng" dirty="0" err="1" smtClean="0">
                <a:solidFill>
                  <a:srgbClr val="0000CC"/>
                </a:solidFill>
              </a:rPr>
              <a:t>Мохо</a:t>
            </a:r>
            <a:r>
              <a:rPr lang="ru-RU" sz="2400" b="1" i="1" u="sng" dirty="0" smtClean="0">
                <a:solidFill>
                  <a:srgbClr val="0000CC"/>
                </a:solidFill>
              </a:rPr>
              <a:t>»</a:t>
            </a:r>
            <a:r>
              <a:rPr lang="ru-RU" sz="2400" b="1" dirty="0" smtClean="0"/>
              <a:t>), глубже которой скорости как продольных, так и поперечных упругих сейсмических волн, а также механическая плотность скачкообразно возрастают</a:t>
            </a:r>
            <a:r>
              <a:rPr lang="ru-RU" sz="2400" b="1" i="1" u="sng" dirty="0" smtClean="0">
                <a:solidFill>
                  <a:srgbClr val="0000CC"/>
                </a:solidFill>
              </a:rPr>
              <a:t>. Плотности в мантии увеличиваются по мере возрастания глубины примерно от 3,3 до 9,7 г/см3. </a:t>
            </a:r>
            <a:r>
              <a:rPr lang="ru-RU" sz="2400" b="1" dirty="0" smtClean="0"/>
              <a:t>В коре и (частично) в мантии располагаются обширные </a:t>
            </a:r>
            <a:r>
              <a:rPr lang="ru-RU" sz="2400" b="1" dirty="0" err="1" smtClean="0"/>
              <a:t>литосферные</a:t>
            </a:r>
            <a:r>
              <a:rPr lang="ru-RU" sz="2400" b="1" dirty="0" smtClean="0"/>
              <a:t> плиты. Их вековые перемещения не только определяют дрейф континентов, заметно влияющий на облик Земли, но имеют отношение и к расположению сейсмических зон на планете.</a:t>
            </a:r>
            <a:r>
              <a:rPr lang="ru-RU" dirty="0" smtClean="0"/>
              <a:t> </a:t>
            </a:r>
            <a:endParaRPr lang="ru-RU" dirty="0"/>
          </a:p>
        </p:txBody>
      </p:sp>
    </p:spTree>
  </p:cSld>
  <p:clrMapOvr>
    <a:masterClrMapping/>
  </p:clrMapOvr>
  <p:transition spd="med">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712968" cy="6678751"/>
          </a:xfrm>
          <a:prstGeom prst="rect">
            <a:avLst/>
          </a:prstGeom>
        </p:spPr>
        <p:txBody>
          <a:bodyPr wrap="square">
            <a:spAutoFit/>
          </a:bodyPr>
          <a:lstStyle/>
          <a:p>
            <a:r>
              <a:rPr lang="ru-RU" sz="2000" b="1" dirty="0" smtClean="0"/>
              <a:t>Насчет «дыры» есть и более определенные свидетельства. В 1908 году вышла книжка Уиллиса Джорджа </a:t>
            </a:r>
            <a:r>
              <a:rPr lang="ru-RU" sz="2000" b="1" dirty="0" err="1" smtClean="0"/>
              <a:t>Эммерсона</a:t>
            </a:r>
            <a:r>
              <a:rPr lang="ru-RU" sz="2000" b="1" dirty="0" smtClean="0"/>
              <a:t> со странным названием «Закопченный Бог», в которой рассказывается о загадочном приключении норвежца </a:t>
            </a:r>
            <a:r>
              <a:rPr lang="ru-RU" sz="2000" b="1" dirty="0" err="1" smtClean="0"/>
              <a:t>Олафа</a:t>
            </a:r>
            <a:r>
              <a:rPr lang="ru-RU" sz="2000" b="1" dirty="0" smtClean="0"/>
              <a:t> </a:t>
            </a:r>
            <a:r>
              <a:rPr lang="ru-RU" sz="2000" b="1" dirty="0" err="1" smtClean="0"/>
              <a:t>Янсена</a:t>
            </a:r>
            <a:r>
              <a:rPr lang="ru-RU" sz="2000" b="1" dirty="0" smtClean="0"/>
              <a:t> и его отца. Они плыли на север и... провалились в дыру около Северного полюса! Незадачливые путешественники оказались в неведомом мире, где обитала высокоразвитая цивилизация. «Подземные» жители общались между собой бессловесно (телепатически) и перемещались с огромной скоростью в </a:t>
            </a:r>
            <a:r>
              <a:rPr lang="ru-RU" sz="2000" b="1" dirty="0" err="1" smtClean="0"/>
              <a:t>дискообразных</a:t>
            </a:r>
            <a:r>
              <a:rPr lang="ru-RU" sz="2000" b="1" dirty="0" smtClean="0"/>
              <a:t> летательных аппаратах. </a:t>
            </a:r>
            <a:r>
              <a:rPr lang="ru-RU" sz="2400" b="1" i="1" u="sng" dirty="0" smtClean="0">
                <a:solidFill>
                  <a:srgbClr val="0000CC"/>
                </a:solidFill>
              </a:rPr>
              <a:t>Там было и свое Солнце, расположенное в центре Земли</a:t>
            </a:r>
            <a:r>
              <a:rPr lang="ru-RU" sz="2000" b="1" dirty="0" smtClean="0"/>
              <a:t>.</a:t>
            </a:r>
            <a:br>
              <a:rPr lang="ru-RU" sz="2000" b="1" dirty="0" smtClean="0"/>
            </a:br>
            <a:r>
              <a:rPr lang="ru-RU" sz="2000" b="1" dirty="0" smtClean="0"/>
              <a:t>Отец и сын провели в «подземном» мире два года и вышли из него через дыру около Южного полюса! При выходе старший </a:t>
            </a:r>
            <a:r>
              <a:rPr lang="ru-RU" sz="2000" b="1" dirty="0" err="1" smtClean="0"/>
              <a:t>Янсен</a:t>
            </a:r>
            <a:r>
              <a:rPr lang="ru-RU" sz="2000" b="1" dirty="0" smtClean="0"/>
              <a:t> погиб, а сын выжил и каким-то образом вернулся в Европу. Своими рассказами о пребывании в неведомом мире </a:t>
            </a:r>
            <a:r>
              <a:rPr lang="ru-RU" sz="2000" b="1" dirty="0" err="1" smtClean="0"/>
              <a:t>Олаф</a:t>
            </a:r>
            <a:r>
              <a:rPr lang="ru-RU" sz="2000" b="1" dirty="0" smtClean="0"/>
              <a:t> </a:t>
            </a:r>
            <a:r>
              <a:rPr lang="ru-RU" sz="2000" b="1" dirty="0" err="1" smtClean="0"/>
              <a:t>Янсен</a:t>
            </a:r>
            <a:r>
              <a:rPr lang="ru-RU" sz="2000" b="1" dirty="0" smtClean="0"/>
              <a:t> навлек подозрения о своем здоровье и оказался в психиатрической больнице, где провел 24 года. Освободившись, переселился в США, в Калифорнию, и там встретил Уиллиса Джорджа </a:t>
            </a:r>
            <a:r>
              <a:rPr lang="ru-RU" sz="2000" b="1" dirty="0" err="1" smtClean="0"/>
              <a:t>Эмерсона</a:t>
            </a:r>
            <a:r>
              <a:rPr lang="ru-RU" sz="2000" b="1" dirty="0" smtClean="0"/>
              <a:t>, которому рассказал подробно о своем арктическо-антарктическом приключении. </a:t>
            </a:r>
            <a:r>
              <a:rPr lang="ru-RU" sz="2000" b="1" i="1" u="sng" dirty="0" smtClean="0">
                <a:solidFill>
                  <a:srgbClr val="0000CC"/>
                </a:solidFill>
              </a:rPr>
              <a:t>Свой рассказ </a:t>
            </a:r>
            <a:r>
              <a:rPr lang="ru-RU" sz="2000" b="1" i="1" u="sng" dirty="0" err="1" smtClean="0">
                <a:solidFill>
                  <a:srgbClr val="0000CC"/>
                </a:solidFill>
              </a:rPr>
              <a:t>Олаф</a:t>
            </a:r>
            <a:r>
              <a:rPr lang="ru-RU" sz="2000" b="1" i="1" u="sng" dirty="0" smtClean="0">
                <a:solidFill>
                  <a:srgbClr val="0000CC"/>
                </a:solidFill>
              </a:rPr>
              <a:t> подкрепил дневниками и картами маршрута невероятного путешествия. Датчанин до самой смерти убеждал окружающих в достоверности происшедшего с ним и его отцом.</a:t>
            </a:r>
            <a:endParaRPr lang="ru-RU" sz="2000" b="1" i="1" u="sng" dirty="0">
              <a:solidFill>
                <a:srgbClr val="0000CC"/>
              </a:solidFill>
            </a:endParaRPr>
          </a:p>
        </p:txBody>
      </p:sp>
    </p:spTree>
  </p:cSld>
  <p:clrMapOvr>
    <a:masterClrMapping/>
  </p:clrMapOvr>
  <p:transition spd="med">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7693"/>
            <a:ext cx="5472608" cy="6740307"/>
          </a:xfrm>
          <a:prstGeom prst="rect">
            <a:avLst/>
          </a:prstGeom>
        </p:spPr>
        <p:txBody>
          <a:bodyPr wrap="square">
            <a:spAutoFit/>
          </a:bodyPr>
          <a:lstStyle/>
          <a:p>
            <a:r>
              <a:rPr lang="ru-RU" sz="2400" b="1" dirty="0" smtClean="0"/>
              <a:t>Американский  писатель – фантаст  </a:t>
            </a:r>
            <a:r>
              <a:rPr lang="ru-RU" sz="2400" b="1" i="1" u="sng" dirty="0" err="1" smtClean="0">
                <a:solidFill>
                  <a:srgbClr val="0000CC"/>
                </a:solidFill>
              </a:rPr>
              <a:t>Рэй</a:t>
            </a:r>
            <a:r>
              <a:rPr lang="ru-RU" sz="2400" b="1" i="1" u="sng" dirty="0" smtClean="0">
                <a:solidFill>
                  <a:srgbClr val="0000CC"/>
                </a:solidFill>
              </a:rPr>
              <a:t> </a:t>
            </a:r>
            <a:r>
              <a:rPr lang="ru-RU" sz="2400" b="1" i="1" u="sng" dirty="0" err="1" smtClean="0">
                <a:solidFill>
                  <a:srgbClr val="0000CC"/>
                </a:solidFill>
              </a:rPr>
              <a:t>Палмер</a:t>
            </a:r>
            <a:r>
              <a:rPr lang="ru-RU" sz="2400" b="1" dirty="0" smtClean="0"/>
              <a:t>, обожающий собирать странные и спорные факты, </a:t>
            </a:r>
            <a:r>
              <a:rPr lang="ru-RU" sz="2400" b="1" u="sng" dirty="0" smtClean="0">
                <a:solidFill>
                  <a:srgbClr val="0000CC"/>
                </a:solidFill>
              </a:rPr>
              <a:t>обнаружил вот что</a:t>
            </a:r>
            <a:r>
              <a:rPr lang="ru-RU" sz="2400" b="1" dirty="0" smtClean="0"/>
              <a:t>: овцебык в зимнее время мигрирует на </a:t>
            </a:r>
            <a:r>
              <a:rPr lang="ru-RU" sz="2400" b="1" u="sng" dirty="0" smtClean="0">
                <a:solidFill>
                  <a:srgbClr val="0000CC"/>
                </a:solidFill>
              </a:rPr>
              <a:t>север</a:t>
            </a:r>
            <a:r>
              <a:rPr lang="ru-RU" sz="2400" b="1" dirty="0" smtClean="0"/>
              <a:t>; медведи тоже отправляются в </a:t>
            </a:r>
            <a:r>
              <a:rPr lang="ru-RU" sz="2400" b="1" u="sng" dirty="0" smtClean="0">
                <a:solidFill>
                  <a:srgbClr val="0000CC"/>
                </a:solidFill>
              </a:rPr>
              <a:t>северные районы</a:t>
            </a:r>
            <a:r>
              <a:rPr lang="ru-RU" sz="2400" b="1" dirty="0" smtClean="0"/>
              <a:t>, хотя там может не быть корма; даже упитанных лис часто замечали бегущими на </a:t>
            </a:r>
            <a:r>
              <a:rPr lang="ru-RU" sz="2400" b="1" u="sng" dirty="0" smtClean="0">
                <a:solidFill>
                  <a:srgbClr val="0000CC"/>
                </a:solidFill>
              </a:rPr>
              <a:t>север</a:t>
            </a:r>
            <a:r>
              <a:rPr lang="ru-RU" sz="2400" b="1" dirty="0" smtClean="0"/>
              <a:t>. Чем дальше на </a:t>
            </a:r>
            <a:r>
              <a:rPr lang="ru-RU" sz="2400" b="1" u="sng" dirty="0" smtClean="0">
                <a:solidFill>
                  <a:srgbClr val="0000CC"/>
                </a:solidFill>
              </a:rPr>
              <a:t>север</a:t>
            </a:r>
            <a:r>
              <a:rPr lang="ru-RU" sz="2400" b="1" dirty="0" smtClean="0"/>
              <a:t>, тем теплее: недалеко от </a:t>
            </a:r>
            <a:r>
              <a:rPr lang="ru-RU" sz="2400" b="1" u="sng" dirty="0" smtClean="0">
                <a:solidFill>
                  <a:srgbClr val="0000CC"/>
                </a:solidFill>
              </a:rPr>
              <a:t>Северного полюса </a:t>
            </a:r>
            <a:r>
              <a:rPr lang="ru-RU" sz="2400" b="1" dirty="0" smtClean="0"/>
              <a:t>северный ветер приносит более теплую погоду; к берегу прибиваются вечнозеленые деревья, которые дрейфуют с</a:t>
            </a:r>
            <a:r>
              <a:rPr lang="ru-RU" sz="2400" b="1" u="sng" dirty="0" smtClean="0">
                <a:solidFill>
                  <a:srgbClr val="0000CC"/>
                </a:solidFill>
              </a:rPr>
              <a:t> севера</a:t>
            </a:r>
            <a:r>
              <a:rPr lang="ru-RU" sz="2400" b="1" dirty="0" smtClean="0"/>
              <a:t>, где, казалось бы, вовсе нет растений. </a:t>
            </a:r>
            <a:r>
              <a:rPr lang="ru-RU" sz="2400" b="1" u="sng" dirty="0" smtClean="0">
                <a:solidFill>
                  <a:srgbClr val="0000CC"/>
                </a:solidFill>
              </a:rPr>
              <a:t>Бабочек и пчел видели далеко на севере, но ни разу - за тысячи километров южнее. </a:t>
            </a:r>
            <a:endParaRPr lang="ru-RU" sz="2400" u="sng" dirty="0">
              <a:solidFill>
                <a:srgbClr val="0000CC"/>
              </a:solidFill>
            </a:endParaRPr>
          </a:p>
        </p:txBody>
      </p:sp>
      <p:pic>
        <p:nvPicPr>
          <p:cNvPr id="1026" name="Picture 2"/>
          <p:cNvPicPr>
            <a:picLocks noChangeAspect="1" noChangeArrowheads="1"/>
          </p:cNvPicPr>
          <p:nvPr/>
        </p:nvPicPr>
        <p:blipFill>
          <a:blip r:embed="rId2" cstate="print"/>
          <a:srcRect/>
          <a:stretch>
            <a:fillRect/>
          </a:stretch>
        </p:blipFill>
        <p:spPr bwMode="auto">
          <a:xfrm>
            <a:off x="5867720" y="1124744"/>
            <a:ext cx="2816996" cy="3384376"/>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84976" cy="6001643"/>
          </a:xfrm>
          <a:prstGeom prst="rect">
            <a:avLst/>
          </a:prstGeom>
        </p:spPr>
        <p:txBody>
          <a:bodyPr wrap="square">
            <a:spAutoFit/>
          </a:bodyPr>
          <a:lstStyle/>
          <a:p>
            <a:r>
              <a:rPr lang="ru-RU" sz="3200" b="1" dirty="0" smtClean="0"/>
              <a:t>«На  </a:t>
            </a:r>
            <a:r>
              <a:rPr lang="ru-RU" sz="3200" b="1" i="1" u="sng" dirty="0" smtClean="0">
                <a:solidFill>
                  <a:srgbClr val="0000CC"/>
                </a:solidFill>
              </a:rPr>
              <a:t>Севере</a:t>
            </a:r>
            <a:r>
              <a:rPr lang="ru-RU" sz="3200" b="1" dirty="0" smtClean="0"/>
              <a:t>  обнаружены цветы разнообразной окраски и причудливых форм, - пишет </a:t>
            </a:r>
            <a:r>
              <a:rPr lang="ru-RU" sz="3200" b="1" dirty="0" err="1" smtClean="0"/>
              <a:t>Палмер</a:t>
            </a:r>
            <a:r>
              <a:rPr lang="ru-RU" sz="3200" b="1" dirty="0" smtClean="0"/>
              <a:t>. - Сходство здешних и наших птиц поражает, но в отличие от любых известных видов пернатых они никогда не улетают с</a:t>
            </a:r>
            <a:r>
              <a:rPr lang="ru-RU" sz="3200" b="1" i="1" u="sng" dirty="0" smtClean="0">
                <a:solidFill>
                  <a:srgbClr val="0000CC"/>
                </a:solidFill>
              </a:rPr>
              <a:t> севера</a:t>
            </a:r>
            <a:r>
              <a:rPr lang="ru-RU" sz="3200" b="1" dirty="0" smtClean="0"/>
              <a:t>. Там, где ничего не растет, очень много зайцев. Следы стоянок эскимосов всегда направлены на </a:t>
            </a:r>
            <a:r>
              <a:rPr lang="ru-RU" sz="3200" b="1" i="1" u="sng" dirty="0" smtClean="0">
                <a:solidFill>
                  <a:srgbClr val="0000CC"/>
                </a:solidFill>
              </a:rPr>
              <a:t>север</a:t>
            </a:r>
            <a:r>
              <a:rPr lang="ru-RU" sz="3200" b="1" dirty="0" smtClean="0"/>
              <a:t>, да и сами эскимосы-южане рассказывают о племенах своих сородичей, живущих на крайнем</a:t>
            </a:r>
            <a:r>
              <a:rPr lang="ru-RU" sz="3200" b="1" i="1" u="sng" dirty="0" smtClean="0">
                <a:solidFill>
                  <a:srgbClr val="0000CC"/>
                </a:solidFill>
              </a:rPr>
              <a:t> севере</a:t>
            </a:r>
            <a:r>
              <a:rPr lang="ru-RU" sz="3200" b="1" dirty="0" smtClean="0"/>
              <a:t>. Розовая чайка — обычная птица на мысе </a:t>
            </a:r>
            <a:r>
              <a:rPr lang="ru-RU" sz="3200" b="1" dirty="0" err="1" smtClean="0"/>
              <a:t>Барроу</a:t>
            </a:r>
            <a:r>
              <a:rPr lang="ru-RU" sz="3200" b="1" dirty="0" smtClean="0"/>
              <a:t>— в октябре мигрирует на </a:t>
            </a:r>
            <a:r>
              <a:rPr lang="ru-RU" sz="3200" b="1" i="1" u="sng" dirty="0" smtClean="0">
                <a:solidFill>
                  <a:srgbClr val="0000CC"/>
                </a:solidFill>
              </a:rPr>
              <a:t>север</a:t>
            </a:r>
            <a:r>
              <a:rPr lang="ru-RU" sz="3200" b="1" dirty="0" smtClean="0"/>
              <a:t>. </a:t>
            </a:r>
            <a:endParaRPr lang="ru-RU" sz="3200" dirty="0"/>
          </a:p>
        </p:txBody>
      </p:sp>
    </p:spTree>
  </p:cSld>
  <p:clrMapOvr>
    <a:masterClrMapping/>
  </p:clrMapOvr>
  <p:transition spd="med">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87197"/>
            <a:ext cx="8424936" cy="70480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l" defTabSz="914400" rtl="0" eaLnBrk="1" fontAlgn="base" latinLnBrk="0" hangingPunct="1">
              <a:lnSpc>
                <a:spcPct val="100000"/>
              </a:lnSpc>
              <a:spcBef>
                <a:spcPct val="0"/>
              </a:spcBef>
              <a:spcAft>
                <a:spcPct val="0"/>
              </a:spcAft>
              <a:buClrTx/>
              <a:buSzTx/>
              <a:buFontTx/>
              <a:buNone/>
              <a:tabLst/>
            </a:pPr>
            <a:r>
              <a:rPr kumimoji="0" lang="ru-RU" sz="2000" b="1" i="0" strike="noStrike" cap="none" normalizeH="0" baseline="0" dirty="0" smtClean="0">
                <a:ln>
                  <a:noFill/>
                </a:ln>
                <a:effectLst/>
                <a:latin typeface="Calibri" pitchFamily="34" charset="0"/>
                <a:ea typeface="Times New Roman" pitchFamily="18" charset="0"/>
                <a:cs typeface="Times New Roman" pitchFamily="18" charset="0"/>
              </a:rPr>
              <a:t>В декабрьском выпуске журнала «Летающие тарелки» (1959 г.) </a:t>
            </a:r>
            <a:r>
              <a:rPr kumimoji="0" lang="ru-RU" sz="2000" b="1" i="0" strike="noStrike" cap="none" normalizeH="0" baseline="0" dirty="0" err="1" smtClean="0">
                <a:ln>
                  <a:noFill/>
                </a:ln>
                <a:effectLst/>
                <a:latin typeface="Calibri" pitchFamily="34" charset="0"/>
                <a:ea typeface="Times New Roman" pitchFamily="18" charset="0"/>
                <a:cs typeface="Times New Roman" pitchFamily="18" charset="0"/>
              </a:rPr>
              <a:t>Палмер</a:t>
            </a:r>
            <a:r>
              <a:rPr kumimoji="0" lang="ru-RU" sz="2000" b="1" i="0" strike="noStrike" cap="none" normalizeH="0" baseline="0" dirty="0" smtClean="0">
                <a:ln>
                  <a:noFill/>
                </a:ln>
                <a:effectLst/>
                <a:latin typeface="Calibri" pitchFamily="34" charset="0"/>
                <a:ea typeface="Times New Roman" pitchFamily="18" charset="0"/>
                <a:cs typeface="Times New Roman" pitchFamily="18" charset="0"/>
              </a:rPr>
              <a:t> отказался от своего убеждения о внеземном происхождении НЛО: исследователь предположил, что они прибывают из «неведомых обширных мест» — вполне возможно, это </a:t>
            </a:r>
            <a:r>
              <a:rPr kumimoji="0" lang="ru-RU" sz="2400" b="1" i="1" u="sng"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«таинственная земля за полюсом». </a:t>
            </a:r>
            <a:r>
              <a:rPr kumimoji="0" lang="ru-RU" sz="2000" b="1" i="0" strike="noStrike" cap="none" normalizeH="0" baseline="0" dirty="0" smtClean="0">
                <a:ln>
                  <a:noFill/>
                </a:ln>
                <a:effectLst/>
                <a:latin typeface="Calibri" pitchFamily="34" charset="0"/>
                <a:ea typeface="Times New Roman" pitchFamily="18" charset="0"/>
                <a:cs typeface="Times New Roman" pitchFamily="18" charset="0"/>
              </a:rPr>
              <a:t/>
            </a:r>
            <a:br>
              <a:rPr kumimoji="0" lang="ru-RU" sz="2000" b="1" i="0" strike="noStrike" cap="none" normalizeH="0" baseline="0" dirty="0" smtClean="0">
                <a:ln>
                  <a:noFill/>
                </a:ln>
                <a:effectLst/>
                <a:latin typeface="Calibri" pitchFamily="34" charset="0"/>
                <a:ea typeface="Times New Roman" pitchFamily="18" charset="0"/>
                <a:cs typeface="Times New Roman" pitchFamily="18" charset="0"/>
              </a:rPr>
            </a:br>
            <a:r>
              <a:rPr kumimoji="0" lang="ru-RU" sz="2000" b="1" i="0" strike="noStrike" cap="none" normalizeH="0" baseline="0" dirty="0" smtClean="0">
                <a:ln>
                  <a:noFill/>
                </a:ln>
                <a:effectLst/>
                <a:latin typeface="Calibri" pitchFamily="34" charset="0"/>
                <a:ea typeface="Times New Roman" pitchFamily="18" charset="0"/>
                <a:cs typeface="Times New Roman" pitchFamily="18" charset="0"/>
              </a:rPr>
              <a:t>   В то же время </a:t>
            </a:r>
            <a:r>
              <a:rPr kumimoji="0" lang="ru-RU" sz="2000" b="1" i="0" strike="noStrike" cap="none" normalizeH="0" baseline="0" dirty="0" err="1" smtClean="0">
                <a:ln>
                  <a:noFill/>
                </a:ln>
                <a:effectLst/>
                <a:latin typeface="Calibri" pitchFamily="34" charset="0"/>
                <a:ea typeface="Times New Roman" pitchFamily="18" charset="0"/>
                <a:cs typeface="Times New Roman" pitchFamily="18" charset="0"/>
              </a:rPr>
              <a:t>Палмер</a:t>
            </a:r>
            <a:r>
              <a:rPr kumimoji="0" lang="ru-RU" sz="2000" b="1" i="0" strike="noStrike" cap="none" normalizeH="0" baseline="0" dirty="0" smtClean="0">
                <a:ln>
                  <a:noFill/>
                </a:ln>
                <a:effectLst/>
                <a:latin typeface="Calibri" pitchFamily="34" charset="0"/>
                <a:ea typeface="Times New Roman" pitchFamily="18" charset="0"/>
                <a:cs typeface="Times New Roman" pitchFamily="18" charset="0"/>
              </a:rPr>
              <a:t> предложил </a:t>
            </a:r>
            <a:r>
              <a:rPr kumimoji="0" lang="ru-RU" sz="2000" b="1" i="0" strike="noStrike" cap="none" normalizeH="0" baseline="0" dirty="0" err="1" smtClean="0">
                <a:ln>
                  <a:noFill/>
                </a:ln>
                <a:effectLst/>
                <a:latin typeface="Calibri" pitchFamily="34" charset="0"/>
                <a:ea typeface="Times New Roman" pitchFamily="18" charset="0"/>
                <a:cs typeface="Times New Roman" pitchFamily="18" charset="0"/>
              </a:rPr>
              <a:t>уфологам</a:t>
            </a:r>
            <a:r>
              <a:rPr kumimoji="0" lang="ru-RU" sz="2000" b="1" i="0" strike="noStrike" cap="none" normalizeH="0" baseline="0" dirty="0" smtClean="0">
                <a:ln>
                  <a:noFill/>
                </a:ln>
                <a:effectLst/>
                <a:latin typeface="Calibri" pitchFamily="34" charset="0"/>
                <a:ea typeface="Times New Roman" pitchFamily="18" charset="0"/>
                <a:cs typeface="Times New Roman" pitchFamily="18" charset="0"/>
              </a:rPr>
              <a:t> изучать летающие тарелки с точки зрения теории Полой Земли и призвал их собирать любые, даже очень противоречивые факты. «Теперь, когда мы определили самое логичное место происхождения летающих тарелок, мы считаем, что НЛО вылетают из нашей собственной Земли... Если внутри Земля населена высокообразованной и прогрессивной расой, мы должны установить с ее представителями контакт; кроме того, если у них есть большой научный потенциал, который включает и военную составляющую, — мы не должны делать из них врагов...  Летающая тарелка — это наиболее важный исторический факт... </a:t>
            </a:r>
            <a:r>
              <a:rPr kumimoji="0" lang="ru-RU" sz="2400" b="1" i="1" u="sng"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Адмирал Берд нашел новую таинственную землю — центр «Великого Неизвестного», — которая стала самым значимым открытием всех времен. Мы получили его от человека, честность которого всегда была несомненной, а ум — одним из самых блестящих умов современности».</a:t>
            </a:r>
            <a:endParaRPr kumimoji="0" lang="ru-RU" sz="2400" b="0" i="1" u="sng" strike="noStrike" cap="none" normalizeH="0" baseline="0" dirty="0" smtClean="0">
              <a:ln>
                <a:noFill/>
              </a:ln>
              <a:solidFill>
                <a:srgbClr val="0000CC"/>
              </a:solidFill>
              <a:effectLst/>
              <a:latin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pPr>
            <a:endParaRPr kumimoji="0" lang="ru-RU" sz="2000" b="0" i="0" strike="noStrike" cap="none" normalizeH="0" baseline="0" dirty="0" smtClean="0">
              <a:ln>
                <a:noFill/>
              </a:ln>
              <a:effectLst/>
              <a:latin typeface="Arial" pitchFamily="34" charset="0"/>
            </a:endParaRPr>
          </a:p>
        </p:txBody>
      </p:sp>
    </p:spTree>
  </p:cSld>
  <p:clrMapOvr>
    <a:masterClrMapping/>
  </p:clrMapOvr>
  <p:transition spd="med">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1520" y="436023"/>
            <a:ext cx="8892480"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b="1" dirty="0" smtClean="0">
                <a:latin typeface="Arial" charset="0"/>
              </a:rPr>
              <a:t>Н</a:t>
            </a:r>
            <a:r>
              <a:rPr kumimoji="0" lang="ru-RU" b="1" i="0" u="none" strike="noStrike" cap="none" normalizeH="0" baseline="0" dirty="0" smtClean="0">
                <a:ln>
                  <a:noFill/>
                </a:ln>
                <a:solidFill>
                  <a:schemeClr val="tx1"/>
                </a:solidFill>
                <a:effectLst/>
                <a:latin typeface="Arial" charset="0"/>
              </a:rPr>
              <a:t>ацисты весьма бережно культивировали два учения — </a:t>
            </a:r>
            <a:r>
              <a:rPr kumimoji="0" lang="ru-RU" b="1" i="0" u="none" strike="noStrike" cap="none" normalizeH="0" baseline="0" dirty="0" smtClean="0">
                <a:ln>
                  <a:noFill/>
                </a:ln>
                <a:solidFill>
                  <a:schemeClr val="tx1"/>
                </a:solidFill>
                <a:effectLst/>
                <a:latin typeface="Arial" charset="0"/>
                <a:hlinkClick r:id="rId2"/>
              </a:rPr>
              <a:t>теорию ледяного мира</a:t>
            </a:r>
            <a:r>
              <a:rPr kumimoji="0" lang="ru-RU" b="1" i="0" u="none" strike="noStrike" cap="none" normalizeH="0" baseline="0" dirty="0" smtClean="0">
                <a:ln>
                  <a:noFill/>
                </a:ln>
                <a:solidFill>
                  <a:schemeClr val="tx1"/>
                </a:solidFill>
                <a:effectLst/>
                <a:latin typeface="Arial" charset="0"/>
              </a:rPr>
              <a:t> и теорию полой Земли. и, несомненно, способствовали финальной катастрофе.</a:t>
            </a:r>
            <a:br>
              <a:rPr kumimoji="0" lang="ru-RU" b="1" i="0" u="none" strike="noStrike" cap="none" normalizeH="0" baseline="0" dirty="0" smtClean="0">
                <a:ln>
                  <a:noFill/>
                </a:ln>
                <a:solidFill>
                  <a:schemeClr val="tx1"/>
                </a:solidFill>
                <a:effectLst/>
                <a:latin typeface="Arial" charset="0"/>
              </a:rPr>
            </a:br>
            <a:r>
              <a:rPr kumimoji="0" lang="ru-RU" b="1" i="0" u="none" strike="noStrike" cap="none" normalizeH="0" baseline="0" dirty="0" smtClean="0">
                <a:ln>
                  <a:noFill/>
                </a:ln>
                <a:solidFill>
                  <a:schemeClr val="tx1"/>
                </a:solidFill>
                <a:effectLst/>
                <a:latin typeface="Arial" charset="0"/>
              </a:rPr>
              <a:t>Теоретиком же доктрины вечного льда был </a:t>
            </a:r>
            <a:r>
              <a:rPr kumimoji="0" lang="ru-RU" b="1" i="0" u="none" strike="noStrike" cap="none" normalizeH="0" baseline="0" dirty="0" err="1" smtClean="0">
                <a:ln>
                  <a:noFill/>
                </a:ln>
                <a:solidFill>
                  <a:schemeClr val="tx1"/>
                </a:solidFill>
                <a:effectLst/>
                <a:latin typeface="Arial" charset="0"/>
                <a:hlinkClick r:id="rId3"/>
              </a:rPr>
              <a:t>Ганс</a:t>
            </a:r>
            <a:r>
              <a:rPr kumimoji="0" lang="ru-RU" b="1" i="0" u="none" strike="noStrike" cap="none" normalizeH="0" baseline="0" dirty="0" smtClean="0">
                <a:ln>
                  <a:noFill/>
                </a:ln>
                <a:solidFill>
                  <a:schemeClr val="tx1"/>
                </a:solidFill>
                <a:effectLst/>
                <a:latin typeface="Arial" charset="0"/>
                <a:hlinkClick r:id="rId3"/>
              </a:rPr>
              <a:t> </a:t>
            </a:r>
            <a:r>
              <a:rPr kumimoji="0" lang="ru-RU" b="1" i="0" u="none" strike="noStrike" cap="none" normalizeH="0" baseline="0" dirty="0" err="1" smtClean="0">
                <a:ln>
                  <a:noFill/>
                </a:ln>
                <a:solidFill>
                  <a:schemeClr val="tx1"/>
                </a:solidFill>
                <a:effectLst/>
                <a:latin typeface="Arial" charset="0"/>
                <a:hlinkClick r:id="rId3"/>
              </a:rPr>
              <a:t>Гербигер</a:t>
            </a:r>
            <a:r>
              <a:rPr kumimoji="0" lang="ru-RU" b="1" i="0" u="none" strike="noStrike" cap="none" normalizeH="0" baseline="0" dirty="0" smtClean="0">
                <a:ln>
                  <a:noFill/>
                </a:ln>
                <a:solidFill>
                  <a:schemeClr val="tx1"/>
                </a:solidFill>
                <a:effectLst/>
                <a:latin typeface="Arial" charset="0"/>
                <a:hlinkClick r:id="rId3"/>
              </a:rPr>
              <a:t>  </a:t>
            </a:r>
            <a:r>
              <a:rPr kumimoji="0" lang="ru-RU" b="1" i="0" u="none" strike="noStrike" cap="none" normalizeH="0" baseline="0" dirty="0" smtClean="0">
                <a:ln>
                  <a:noFill/>
                </a:ln>
                <a:solidFill>
                  <a:schemeClr val="tx1"/>
                </a:solidFill>
                <a:effectLst/>
                <a:latin typeface="Arial" charset="0"/>
              </a:rPr>
              <a:t>, </a:t>
            </a:r>
            <a:r>
              <a:rPr lang="ru-RU" b="1" dirty="0" smtClean="0">
                <a:latin typeface="Arial" charset="0"/>
              </a:rPr>
              <a:t>которого  поддерживал </a:t>
            </a:r>
            <a:r>
              <a:rPr lang="ru-RU" b="1" i="1" u="sng" dirty="0" smtClean="0">
                <a:solidFill>
                  <a:srgbClr val="0000CC"/>
                </a:solidFill>
                <a:latin typeface="Arial" charset="0"/>
              </a:rPr>
              <a:t> Гитлер</a:t>
            </a:r>
            <a:r>
              <a:rPr lang="ru-RU" b="1" dirty="0" smtClean="0">
                <a:latin typeface="Arial" charset="0"/>
              </a:rPr>
              <a:t>. </a:t>
            </a:r>
            <a:r>
              <a:rPr kumimoji="0" lang="ru-RU" b="1" i="0" u="none" strike="noStrike" cap="none" normalizeH="0" baseline="0" dirty="0" smtClean="0">
                <a:ln>
                  <a:noFill/>
                </a:ln>
                <a:solidFill>
                  <a:schemeClr val="tx1"/>
                </a:solidFill>
                <a:effectLst/>
                <a:latin typeface="Arial" charset="0"/>
              </a:rPr>
              <a:t>Луна, согласно доктрине </a:t>
            </a:r>
            <a:r>
              <a:rPr kumimoji="0" lang="ru-RU" b="1" i="0" u="none" strike="noStrike" cap="none" normalizeH="0" baseline="0" dirty="0" err="1" smtClean="0">
                <a:ln>
                  <a:noFill/>
                </a:ln>
                <a:solidFill>
                  <a:schemeClr val="tx1"/>
                </a:solidFill>
                <a:effectLst/>
                <a:latin typeface="Arial" charset="0"/>
              </a:rPr>
              <a:t>Гербигера</a:t>
            </a:r>
            <a:r>
              <a:rPr kumimoji="0" lang="ru-RU" b="1" i="0" u="none" strike="noStrike" cap="none" normalizeH="0" baseline="0" dirty="0" smtClean="0">
                <a:ln>
                  <a:noFill/>
                </a:ln>
                <a:solidFill>
                  <a:schemeClr val="tx1"/>
                </a:solidFill>
                <a:effectLst/>
                <a:latin typeface="Arial" charset="0"/>
              </a:rPr>
              <a:t>, несомненно, упадет на Землю. </a:t>
            </a:r>
            <a:r>
              <a:rPr lang="ru-RU" b="1" dirty="0" smtClean="0">
                <a:latin typeface="Arial" charset="0"/>
              </a:rPr>
              <a:t>П</a:t>
            </a:r>
            <a:r>
              <a:rPr kumimoji="0" lang="ru-RU" b="1" i="0" u="none" strike="noStrike" cap="none" normalizeH="0" baseline="0" dirty="0" smtClean="0">
                <a:ln>
                  <a:noFill/>
                </a:ln>
                <a:solidFill>
                  <a:schemeClr val="tx1"/>
                </a:solidFill>
                <a:effectLst/>
                <a:latin typeface="Arial" charset="0"/>
              </a:rPr>
              <a:t>остепенно Луна приближается к Земле. В связи с этим сила гравитации увеличится. Тогда воды океанов Земли соединятся в постоянные цунами, они поднимутся, покроют сушу, затопят тропики и окружат самые высокие </a:t>
            </a:r>
            <a:r>
              <a:rPr kumimoji="0" lang="ru-RU" b="1" i="0" u="none" strike="noStrike" cap="none" normalizeH="0" baseline="0" dirty="0" err="1" smtClean="0">
                <a:ln>
                  <a:noFill/>
                </a:ln>
                <a:solidFill>
                  <a:schemeClr val="tx1"/>
                </a:solidFill>
                <a:effectLst/>
                <a:latin typeface="Arial" charset="0"/>
              </a:rPr>
              <a:t>горы.Все</a:t>
            </a:r>
            <a:r>
              <a:rPr kumimoji="0" lang="ru-RU" b="1" i="0" u="none" strike="noStrike" cap="none" normalizeH="0" baseline="0" dirty="0" smtClean="0">
                <a:ln>
                  <a:noFill/>
                </a:ln>
                <a:solidFill>
                  <a:schemeClr val="tx1"/>
                </a:solidFill>
                <a:effectLst/>
                <a:latin typeface="Arial" charset="0"/>
              </a:rPr>
              <a:t> живые существа постепенно станут легче и увеличатся в размерах. Космические силы станут более мощными. Действуя на хромосомы и гены, они создадут мутации. Появятся новые расы, животные и растения, гигантские леса. Затем, приблизившись, Луна взорвется от большой скорости вращения и станет кольцом из скал, воды и газа. Это кольцо станет вращаться все быстрее и быстрее и наконец обрушится на Землю. Тогда произойдет «Падение», предсказанное Апокалипсисом. Выживут только самые лучшие, сильные, избранные люди. </a:t>
            </a:r>
            <a:r>
              <a:rPr kumimoji="0" lang="ru-RU" b="1" i="1" u="none" strike="noStrike" cap="none" normalizeH="0" baseline="0" dirty="0" smtClean="0">
                <a:ln>
                  <a:noFill/>
                </a:ln>
                <a:solidFill>
                  <a:srgbClr val="0000CC"/>
                </a:solidFill>
                <a:effectLst/>
                <a:latin typeface="Arial" charset="0"/>
              </a:rPr>
              <a:t>И переждать все катаклизмы они смогут, укрывшись внутри Земли. </a:t>
            </a:r>
            <a:r>
              <a:rPr kumimoji="0" lang="ru-RU" b="1" i="0" u="none" strike="noStrike" cap="none" normalizeH="0" baseline="0" dirty="0" smtClean="0">
                <a:ln>
                  <a:noFill/>
                </a:ln>
                <a:solidFill>
                  <a:schemeClr val="tx1"/>
                </a:solidFill>
                <a:effectLst/>
                <a:latin typeface="Arial" charset="0"/>
              </a:rPr>
              <a:t>Она ведь, как рассчитал один из сподвижников </a:t>
            </a:r>
            <a:r>
              <a:rPr kumimoji="0" lang="ru-RU" b="1" i="0" u="none" strike="noStrike" cap="none" normalizeH="0" baseline="0" dirty="0" err="1" smtClean="0">
                <a:ln>
                  <a:noFill/>
                </a:ln>
                <a:solidFill>
                  <a:schemeClr val="tx1"/>
                </a:solidFill>
                <a:effectLst/>
                <a:latin typeface="Arial" charset="0"/>
              </a:rPr>
              <a:t>Гербигера</a:t>
            </a:r>
            <a:r>
              <a:rPr kumimoji="0" lang="ru-RU" b="1" i="0" u="none" strike="noStrike" cap="none" normalizeH="0" baseline="0" dirty="0" smtClean="0">
                <a:ln>
                  <a:noFill/>
                </a:ln>
                <a:solidFill>
                  <a:schemeClr val="tx1"/>
                </a:solidFill>
                <a:effectLst/>
                <a:latin typeface="Arial" charset="0"/>
              </a:rPr>
              <a:t>, внутри полая.</a:t>
            </a:r>
            <a:br>
              <a:rPr kumimoji="0" lang="ru-RU" b="1" i="0" u="none" strike="noStrike" cap="none" normalizeH="0" baseline="0" dirty="0" smtClean="0">
                <a:ln>
                  <a:noFill/>
                </a:ln>
                <a:solidFill>
                  <a:schemeClr val="tx1"/>
                </a:solidFill>
                <a:effectLst/>
                <a:latin typeface="Arial" charset="0"/>
              </a:rPr>
            </a:br>
            <a:r>
              <a:rPr kumimoji="0" lang="ru-RU" b="1" i="0" u="none" strike="noStrike" cap="none" normalizeH="0" baseline="0" dirty="0" smtClean="0">
                <a:ln>
                  <a:noFill/>
                </a:ln>
                <a:solidFill>
                  <a:schemeClr val="tx1"/>
                </a:solidFill>
                <a:effectLst/>
                <a:latin typeface="Arial" charset="0"/>
              </a:rPr>
              <a:t>В 1932 году </a:t>
            </a:r>
            <a:r>
              <a:rPr kumimoji="0" lang="ru-RU" b="1" i="0" u="none" strike="noStrike" cap="none" normalizeH="0" baseline="0" dirty="0" err="1" smtClean="0">
                <a:ln>
                  <a:noFill/>
                </a:ln>
                <a:solidFill>
                  <a:schemeClr val="tx1"/>
                </a:solidFill>
                <a:effectLst/>
                <a:latin typeface="Arial" charset="0"/>
              </a:rPr>
              <a:t>Ганс</a:t>
            </a:r>
            <a:r>
              <a:rPr kumimoji="0" lang="ru-RU" b="1" i="0" u="none" strike="noStrike" cap="none" normalizeH="0" baseline="0" dirty="0" smtClean="0">
                <a:ln>
                  <a:noFill/>
                </a:ln>
                <a:solidFill>
                  <a:schemeClr val="tx1"/>
                </a:solidFill>
                <a:effectLst/>
                <a:latin typeface="Arial" charset="0"/>
              </a:rPr>
              <a:t> </a:t>
            </a:r>
            <a:r>
              <a:rPr kumimoji="0" lang="ru-RU" b="1" i="0" u="none" strike="noStrike" cap="none" normalizeH="0" baseline="0" dirty="0" err="1" smtClean="0">
                <a:ln>
                  <a:noFill/>
                </a:ln>
                <a:solidFill>
                  <a:schemeClr val="tx1"/>
                </a:solidFill>
                <a:effectLst/>
                <a:latin typeface="Arial" charset="0"/>
              </a:rPr>
              <a:t>Гербигер</a:t>
            </a:r>
            <a:r>
              <a:rPr kumimoji="0" lang="ru-RU" b="1" i="0" u="none" strike="noStrike" cap="none" normalizeH="0" baseline="0" dirty="0" smtClean="0">
                <a:ln>
                  <a:noFill/>
                </a:ln>
                <a:solidFill>
                  <a:schemeClr val="tx1"/>
                </a:solidFill>
                <a:effectLst/>
                <a:latin typeface="Arial" charset="0"/>
              </a:rPr>
              <a:t> скончался. </a:t>
            </a:r>
            <a:r>
              <a:rPr kumimoji="0" lang="ru-RU" sz="2000" b="1" i="1" u="sng" strike="noStrike" cap="none" normalizeH="0" baseline="0" dirty="0" smtClean="0">
                <a:ln>
                  <a:noFill/>
                </a:ln>
                <a:solidFill>
                  <a:srgbClr val="0000CC"/>
                </a:solidFill>
                <a:effectLst/>
                <a:latin typeface="Arial" charset="0"/>
              </a:rPr>
              <a:t>Однако его учение не умерло вместе с «ледовым пророком». Став, если хотите, едва ли не официальной религией, оно привело к ряду практических шагов. </a:t>
            </a:r>
          </a:p>
        </p:txBody>
      </p:sp>
      <p:pic>
        <p:nvPicPr>
          <p:cNvPr id="1026" name="Picture 2" descr="http://istinaodna.com/images/ns.gif">
            <a:hlinkClick r:id="rId3"/>
          </p:cNvPr>
          <p:cNvPicPr>
            <a:picLocks noChangeAspect="1" noChangeArrowheads="1"/>
          </p:cNvPicPr>
          <p:nvPr/>
        </p:nvPicPr>
        <p:blipFill>
          <a:blip r:embed="rId4" cstate="print"/>
          <a:srcRect/>
          <a:stretch>
            <a:fillRect/>
          </a:stretch>
        </p:blipFill>
        <p:spPr bwMode="auto">
          <a:xfrm>
            <a:off x="6394450" y="-823913"/>
            <a:ext cx="104775" cy="104775"/>
          </a:xfrm>
          <a:prstGeom prst="rect">
            <a:avLst/>
          </a:prstGeom>
          <a:noFill/>
        </p:spPr>
      </p:pic>
    </p:spTree>
  </p:cSld>
  <p:clrMapOvr>
    <a:masterClrMapping/>
  </p:clrMapOvr>
  <p:transition spd="med">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1520" y="14427"/>
            <a:ext cx="8533456"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Тогда же, в 30-е годы, правители Третьего рейха стали проявлять повышенный интерес </a:t>
            </a:r>
            <a:r>
              <a:rPr kumimoji="0" lang="ru-RU" sz="2000" b="1" i="1" u="sng" strike="noStrike" cap="none" normalizeH="0" baseline="0" dirty="0" smtClean="0">
                <a:ln>
                  <a:noFill/>
                </a:ln>
                <a:solidFill>
                  <a:srgbClr val="0000CC"/>
                </a:solidFill>
                <a:effectLst/>
                <a:latin typeface="Calibri" pitchFamily="34" charset="0"/>
                <a:ea typeface="Calibri" pitchFamily="34" charset="0"/>
                <a:cs typeface="Times New Roman" pitchFamily="18" charset="0"/>
              </a:rPr>
              <a:t>к Антарктиде</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В течение 1938—1939 годов нацисты осуществили две антарктические экспедиции. Их самолеты произвели детальное фотографирование территории, ранее совершенно неизученной, и сбросили там несколько тысяч металлических вымпелов со знаком свастики</a:t>
            </a:r>
            <a:r>
              <a:rPr kumimoji="0" lang="ru-RU" sz="2400" b="1" i="1" u="sng" strike="noStrike" cap="none" normalizeH="0" baseline="0" dirty="0" smtClean="0">
                <a:ln>
                  <a:noFill/>
                </a:ln>
                <a:solidFill>
                  <a:srgbClr val="0000CC"/>
                </a:solidFill>
                <a:effectLst/>
                <a:latin typeface="Calibri" pitchFamily="34" charset="0"/>
                <a:ea typeface="Calibri" pitchFamily="34" charset="0"/>
                <a:cs typeface="Times New Roman" pitchFamily="18" charset="0"/>
              </a:rPr>
              <a:t>. Впоследствии вся обследованная территория получила название «Новой Швабии» и стала считаться частью нового рейха.</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Командир одной из экспедиций капитан </a:t>
            </a:r>
            <a:r>
              <a:rPr kumimoji="0" lang="ru-RU" sz="2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Ритшер</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вернувшись в Гамбург 2 апреля 1939 года, доложил о выполнении миссии, возложенной на него фельдмаршалом Герингом. «Каждые 25 километров наши самолеты сбрасывали вымпелы. Мы покрыли зону приблизительно 8600 тысяч квадратных метров. Из них 350 тысяч квадратных метров были сфотографированы».</a:t>
            </a:r>
            <a:b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ru-RU" sz="2000" b="1" i="1" u="sng" strike="noStrike" cap="none" normalizeH="0" baseline="0" dirty="0" smtClean="0">
                <a:ln>
                  <a:noFill/>
                </a:ln>
                <a:solidFill>
                  <a:srgbClr val="0000CC"/>
                </a:solidFill>
                <a:effectLst/>
                <a:latin typeface="Calibri" pitchFamily="34" charset="0"/>
                <a:ea typeface="Calibri" pitchFamily="34" charset="0"/>
                <a:cs typeface="Times New Roman" pitchFamily="18" charset="0"/>
              </a:rPr>
              <a:t>В 1943 году гросс-адмирал Карл </a:t>
            </a:r>
            <a:r>
              <a:rPr kumimoji="0" lang="ru-RU" sz="2000" b="1" i="1" u="sng" strike="noStrike" cap="none" normalizeH="0" baseline="0" dirty="0" err="1" smtClean="0">
                <a:ln>
                  <a:noFill/>
                </a:ln>
                <a:solidFill>
                  <a:srgbClr val="0000CC"/>
                </a:solidFill>
                <a:effectLst/>
                <a:latin typeface="Calibri" pitchFamily="34" charset="0"/>
                <a:ea typeface="Calibri" pitchFamily="34" charset="0"/>
                <a:cs typeface="Times New Roman" pitchFamily="18" charset="0"/>
              </a:rPr>
              <a:t>Дениц</a:t>
            </a:r>
            <a:r>
              <a:rPr kumimoji="0" lang="ru-RU" sz="2000" b="1" i="1" u="sng" strike="noStrike" cap="none" normalizeH="0" baseline="0" dirty="0" smtClean="0">
                <a:ln>
                  <a:noFill/>
                </a:ln>
                <a:solidFill>
                  <a:srgbClr val="0000CC"/>
                </a:solidFill>
                <a:effectLst/>
                <a:latin typeface="Calibri" pitchFamily="34" charset="0"/>
                <a:ea typeface="Calibri" pitchFamily="34" charset="0"/>
                <a:cs typeface="Times New Roman" pitchFamily="18" charset="0"/>
              </a:rPr>
              <a:t> обронил весьма примечательную фразу: «Германский подводный флот гордится тем, что на другом конце света создал для фюрера неприступную крепость». Похоже, что с 1938-го по 1943 год нацистами в Антарктиде возводилась секретная база. Для транспортировки грузов использовались в основном подводные лодки.</a:t>
            </a:r>
            <a:endParaRPr kumimoji="0" lang="ru-RU" sz="2000" b="1" i="1" u="sng" strike="noStrike" cap="none" normalizeH="0" baseline="0" dirty="0" smtClean="0">
              <a:ln>
                <a:noFill/>
              </a:ln>
              <a:solidFill>
                <a:srgbClr val="0000CC"/>
              </a:solidFill>
              <a:effectLst/>
              <a:latin typeface="Arial" pitchFamily="34" charset="0"/>
            </a:endParaRPr>
          </a:p>
        </p:txBody>
      </p:sp>
    </p:spTree>
  </p:cSld>
  <p:clrMapOvr>
    <a:masterClrMapping/>
  </p:clrMapOvr>
  <p:transition spd="med">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88640"/>
            <a:ext cx="889248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tx1"/>
                </a:solidFill>
                <a:effectLst/>
                <a:latin typeface="Arial" charset="0"/>
              </a:rPr>
              <a:t>Существовало совершенно секретное соединение германских подводных лодок «</a:t>
            </a:r>
            <a:r>
              <a:rPr kumimoji="0" lang="ru-RU" sz="2800" b="1" i="1" u="none" strike="noStrike" cap="none" normalizeH="0" baseline="0" dirty="0" smtClean="0">
                <a:ln>
                  <a:noFill/>
                </a:ln>
                <a:solidFill>
                  <a:schemeClr val="tx1"/>
                </a:solidFill>
                <a:effectLst/>
                <a:latin typeface="Arial" charset="0"/>
                <a:hlinkClick r:id="rId2"/>
              </a:rPr>
              <a:t>Конвой фюрера  </a:t>
            </a:r>
            <a:r>
              <a:rPr kumimoji="0" lang="ru-RU" sz="2800" b="1" i="1" u="none" strike="noStrike" cap="none" normalizeH="0" baseline="0" dirty="0" smtClean="0">
                <a:ln>
                  <a:noFill/>
                </a:ln>
                <a:solidFill>
                  <a:schemeClr val="tx1"/>
                </a:solidFill>
                <a:effectLst/>
                <a:latin typeface="Arial" charset="0"/>
              </a:rPr>
              <a:t>». В него входило 35 субмарин. </a:t>
            </a:r>
            <a:r>
              <a:rPr kumimoji="0" lang="ru-RU" sz="2800" b="1" u="sng" strike="noStrike" cap="none" normalizeH="0" baseline="0" dirty="0" smtClean="0">
                <a:ln>
                  <a:noFill/>
                </a:ln>
                <a:solidFill>
                  <a:srgbClr val="0000CC"/>
                </a:solidFill>
                <a:effectLst/>
                <a:latin typeface="Arial" charset="0"/>
              </a:rPr>
              <a:t>В самом конце войны в порту Киля с них сняли торпедное вооружение и загрузили контейнерами с различными грузами</a:t>
            </a:r>
            <a:r>
              <a:rPr kumimoji="0" lang="ru-RU" sz="2800" b="1" i="1" u="none" strike="noStrike" cap="none" normalizeH="0" baseline="0" dirty="0" smtClean="0">
                <a:ln>
                  <a:noFill/>
                </a:ln>
                <a:solidFill>
                  <a:schemeClr val="tx1"/>
                </a:solidFill>
                <a:effectLst/>
                <a:latin typeface="Arial" charset="0"/>
              </a:rPr>
              <a:t>. В Киле субмарины приняли таинственных пассажиров, чьи лица были скрыты хирургическими повязками.</a:t>
            </a:r>
            <a:br>
              <a:rPr kumimoji="0" lang="ru-RU" sz="2800" b="1" i="1" u="none" strike="noStrike" cap="none" normalizeH="0" baseline="0" dirty="0" smtClean="0">
                <a:ln>
                  <a:noFill/>
                </a:ln>
                <a:solidFill>
                  <a:schemeClr val="tx1"/>
                </a:solidFill>
                <a:effectLst/>
                <a:latin typeface="Arial" charset="0"/>
              </a:rPr>
            </a:br>
            <a:r>
              <a:rPr kumimoji="0" lang="ru-RU" sz="2800" b="1" i="1" u="none" strike="noStrike" cap="none" normalizeH="0" baseline="0" dirty="0" smtClean="0">
                <a:ln>
                  <a:noFill/>
                </a:ln>
                <a:solidFill>
                  <a:schemeClr val="tx1"/>
                </a:solidFill>
                <a:effectLst/>
                <a:latin typeface="Arial" charset="0"/>
              </a:rPr>
              <a:t>Многие, наверное, уже слышали о том, что окончанием расследования деятельности сил Третьего рейха в Антарктиде стала операция «Высокий прыжок», проведенная в январе 1947 года Военно-морскими силами США под командованием адмирала </a:t>
            </a:r>
            <a:r>
              <a:rPr kumimoji="0" lang="ru-RU" sz="2800" b="1" u="sng" strike="noStrike" cap="none" normalizeH="0" baseline="0" dirty="0" smtClean="0">
                <a:ln>
                  <a:noFill/>
                </a:ln>
                <a:solidFill>
                  <a:srgbClr val="0000CC"/>
                </a:solidFill>
                <a:effectLst/>
                <a:latin typeface="Arial" charset="0"/>
              </a:rPr>
              <a:t>Ричарда Берда</a:t>
            </a:r>
            <a:r>
              <a:rPr kumimoji="0" lang="ru-RU" sz="2800" b="1" i="1" u="none" strike="noStrike" cap="none" normalizeH="0" baseline="0" dirty="0" smtClean="0">
                <a:ln>
                  <a:noFill/>
                </a:ln>
                <a:solidFill>
                  <a:schemeClr val="tx1"/>
                </a:solidFill>
                <a:effectLst/>
                <a:latin typeface="Arial" charset="0"/>
              </a:rPr>
              <a:t>. </a:t>
            </a:r>
          </a:p>
        </p:txBody>
      </p:sp>
      <p:pic>
        <p:nvPicPr>
          <p:cNvPr id="1026" name="Picture 2" descr="http://istinaodna.com/images/ns.gif">
            <a:hlinkClick r:id="rId2"/>
          </p:cNvPr>
          <p:cNvPicPr>
            <a:picLocks noChangeAspect="1" noChangeArrowheads="1"/>
          </p:cNvPicPr>
          <p:nvPr/>
        </p:nvPicPr>
        <p:blipFill>
          <a:blip r:embed="rId3" cstate="print"/>
          <a:srcRect/>
          <a:stretch>
            <a:fillRect/>
          </a:stretch>
        </p:blipFill>
        <p:spPr bwMode="auto">
          <a:xfrm>
            <a:off x="10645775" y="-823913"/>
            <a:ext cx="104775" cy="104775"/>
          </a:xfrm>
          <a:prstGeom prst="rect">
            <a:avLst/>
          </a:prstGeom>
          <a:noFill/>
        </p:spPr>
      </p:pic>
    </p:spTree>
  </p:cSld>
  <p:clrMapOvr>
    <a:masterClrMapping/>
  </p:clrMapOvr>
  <p:transition spd="med">
    <p:split orient="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43464"/>
            <a:ext cx="864096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6000" b="1" i="1" u="sng" strike="noStrike" cap="none" normalizeH="0" baseline="0" dirty="0" smtClean="0">
                <a:ln>
                  <a:noFill/>
                </a:ln>
                <a:solidFill>
                  <a:srgbClr val="FF0000"/>
                </a:solidFill>
                <a:effectLst/>
                <a:latin typeface="Arial" charset="0"/>
              </a:rPr>
              <a:t>Тайная миссия адмирала Берда</a:t>
            </a:r>
            <a:endParaRPr kumimoji="0" lang="en-US" sz="6000" b="1" i="1" u="sng" strike="noStrike" cap="none" normalizeH="0" baseline="0" dirty="0" smtClean="0">
              <a:ln>
                <a:noFill/>
              </a:ln>
              <a:solidFill>
                <a:srgbClr val="FF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charset="0"/>
              </a:rPr>
              <a:t/>
            </a:r>
            <a:br>
              <a:rPr kumimoji="0" lang="ru-RU" sz="2000" b="1" i="0" u="none" strike="noStrike" cap="none" normalizeH="0" baseline="0" dirty="0" smtClean="0">
                <a:ln>
                  <a:noFill/>
                </a:ln>
                <a:solidFill>
                  <a:schemeClr val="tx1"/>
                </a:solidFill>
                <a:effectLst/>
                <a:latin typeface="Arial" charset="0"/>
              </a:rPr>
            </a:br>
            <a:r>
              <a:rPr kumimoji="0" lang="ru-RU" sz="2000" b="1" i="1" u="sng" strike="noStrike" cap="none" normalizeH="0" baseline="0" dirty="0" smtClean="0">
                <a:ln>
                  <a:noFill/>
                </a:ln>
                <a:solidFill>
                  <a:srgbClr val="0000CC"/>
                </a:solidFill>
                <a:effectLst/>
                <a:latin typeface="Arial" charset="0"/>
              </a:rPr>
              <a:t>Автор: Александр ВОЛОДЕВ Статья опубликована в журнале НЛО № 4 (2005) Размещение на сайте – апрель 2005 г. </a:t>
            </a:r>
            <a:br>
              <a:rPr kumimoji="0" lang="ru-RU" sz="2000" b="1" i="1" u="sng" strike="noStrike" cap="none" normalizeH="0" baseline="0" dirty="0" smtClean="0">
                <a:ln>
                  <a:noFill/>
                </a:ln>
                <a:solidFill>
                  <a:srgbClr val="0000CC"/>
                </a:solidFill>
                <a:effectLst/>
                <a:latin typeface="Arial" charset="0"/>
              </a:rPr>
            </a:br>
            <a:r>
              <a:rPr kumimoji="0" lang="ru-RU" sz="2000" b="1" i="0" u="none" strike="noStrike" cap="none" normalizeH="0" baseline="0" dirty="0" smtClean="0">
                <a:ln>
                  <a:noFill/>
                </a:ln>
                <a:solidFill>
                  <a:schemeClr val="tx1"/>
                </a:solidFill>
                <a:effectLst/>
                <a:latin typeface="Arial" charset="0"/>
              </a:rPr>
              <a:t/>
            </a:r>
            <a:br>
              <a:rPr kumimoji="0" lang="ru-RU" sz="2000" b="1" i="0" u="none" strike="noStrike" cap="none" normalizeH="0" baseline="0" dirty="0" smtClean="0">
                <a:ln>
                  <a:noFill/>
                </a:ln>
                <a:solidFill>
                  <a:schemeClr val="tx1"/>
                </a:solidFill>
                <a:effectLst/>
                <a:latin typeface="Arial" charset="0"/>
              </a:rPr>
            </a:br>
            <a:r>
              <a:rPr kumimoji="0" lang="ru-RU" sz="2000" b="1" i="0" u="none" strike="noStrike" cap="none" normalizeH="0" baseline="0" dirty="0" smtClean="0">
                <a:ln>
                  <a:noFill/>
                </a:ln>
                <a:solidFill>
                  <a:schemeClr val="tx1"/>
                </a:solidFill>
                <a:effectLst/>
                <a:latin typeface="Arial" charset="0"/>
              </a:rPr>
              <a:t>Среди исследователей ледовых континентов первой половины минувшего века </a:t>
            </a:r>
            <a:r>
              <a:rPr kumimoji="0" lang="ru-RU" sz="2000" b="1" i="1" u="sng" strike="noStrike" cap="none" normalizeH="0" baseline="0" dirty="0" smtClean="0">
                <a:ln>
                  <a:noFill/>
                </a:ln>
                <a:solidFill>
                  <a:srgbClr val="0000CC"/>
                </a:solidFill>
                <a:effectLst/>
                <a:latin typeface="Arial" charset="0"/>
              </a:rPr>
              <a:t>американский адмирал Ричард Берд </a:t>
            </a:r>
            <a:r>
              <a:rPr kumimoji="0" lang="ru-RU" sz="2000" b="1" i="0" u="none" strike="noStrike" cap="none" normalizeH="0" baseline="0" dirty="0" smtClean="0">
                <a:ln>
                  <a:noFill/>
                </a:ln>
                <a:solidFill>
                  <a:schemeClr val="tx1"/>
                </a:solidFill>
                <a:effectLst/>
                <a:latin typeface="Arial" charset="0"/>
              </a:rPr>
              <a:t>занимает особое место. Но совсем не потому, что в 1928 году впервые в мире осуществил с борта дирижабля аэрофотосъемку обширных площадей Антарктики, а потому, что в январе 1947-го и в феврале 1953 года возглавил туда две совершенно секретные, далеко не научные экспедиции, </a:t>
            </a:r>
            <a:r>
              <a:rPr kumimoji="0" lang="ru-RU" sz="2000" b="1" i="1" u="sng" strike="noStrike" cap="none" normalizeH="0" baseline="0" dirty="0" smtClean="0">
                <a:ln>
                  <a:noFill/>
                </a:ln>
                <a:solidFill>
                  <a:srgbClr val="0000CC"/>
                </a:solidFill>
                <a:effectLst/>
                <a:latin typeface="Arial" charset="0"/>
              </a:rPr>
              <a:t>повлекшие за собой локальные военные конфликты с авиацией и подводным флотом фашистской Германии, государства, потерпевшего поражение во Второй мировой войне, следовательно, не существующего. </a:t>
            </a:r>
          </a:p>
        </p:txBody>
      </p:sp>
    </p:spTree>
  </p:cSld>
  <p:clrMapOvr>
    <a:masterClrMapping/>
  </p:clrMapOvr>
  <p:transition spd="med">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568952" cy="5632311"/>
          </a:xfrm>
          <a:prstGeom prst="rect">
            <a:avLst/>
          </a:prstGeom>
        </p:spPr>
        <p:txBody>
          <a:bodyPr wrap="square">
            <a:spAutoFit/>
          </a:bodyPr>
          <a:lstStyle/>
          <a:p>
            <a:r>
              <a:rPr lang="ru-RU" sz="3600" b="1" dirty="0" smtClean="0"/>
              <a:t>В результате  похода 1947 года  были потеряны два боевых корабля, шесть самолетов, 68 матросов и офицеров, Берд ограничился единственной фразой: </a:t>
            </a:r>
            <a:r>
              <a:rPr lang="ru-RU" sz="3600" b="1" i="1" u="sng" dirty="0" smtClean="0">
                <a:solidFill>
                  <a:srgbClr val="0000CC"/>
                </a:solidFill>
              </a:rPr>
              <a:t>«Там, откуда нам посчастливилось вырваться, воздух пропитан тленом, кровью и предательством</a:t>
            </a:r>
            <a:r>
              <a:rPr lang="ru-RU" sz="3600" b="1" dirty="0" smtClean="0"/>
              <a:t>». </a:t>
            </a:r>
            <a:r>
              <a:rPr lang="ru-RU" sz="3600" b="1" i="1" u="sng" dirty="0" smtClean="0"/>
              <a:t>Три дня спустя адмирал стоял навытяжку перед членами чрезвычайной следственной комиссии Конгресса США. </a:t>
            </a:r>
            <a:endParaRPr lang="ru-RU" sz="3600" b="1" i="1" u="sng" dirty="0"/>
          </a:p>
        </p:txBody>
      </p:sp>
    </p:spTree>
  </p:cSld>
  <p:clrMapOvr>
    <a:masterClrMapping/>
  </p:clrMapOvr>
  <p:transition spd="med">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4345"/>
            <a:ext cx="8424936" cy="5632311"/>
          </a:xfrm>
          <a:prstGeom prst="rect">
            <a:avLst/>
          </a:prstGeom>
        </p:spPr>
        <p:txBody>
          <a:bodyPr wrap="square">
            <a:spAutoFit/>
          </a:bodyPr>
          <a:lstStyle/>
          <a:p>
            <a:r>
              <a:rPr lang="ru-RU" sz="2400" b="1" dirty="0" smtClean="0"/>
              <a:t>Один из фрагментов недавно рассекреченной стенограммы его показаний изумляет: </a:t>
            </a:r>
            <a:r>
              <a:rPr lang="ru-RU" sz="2400" b="1" i="1" u="sng" dirty="0" smtClean="0"/>
              <a:t>«</a:t>
            </a:r>
            <a:r>
              <a:rPr lang="ru-RU" sz="2400" b="1" i="1" u="sng" dirty="0" smtClean="0">
                <a:solidFill>
                  <a:srgbClr val="0000CC"/>
                </a:solidFill>
              </a:rPr>
              <a:t>Нам необходима защита от скоростных и высокоманевренных истребителей немцев, активно действующих в полярных широтах. Такие самолеты не нуждаются в многократных дозаправках, чтобы поражать цели в любых точках планеты. Эти машины, нанесшие урон нашей экспедиции, полностью, начиная с выплавки металла и до последнего винтика, производятся подо льдами, в заводских корпусах, обустроенных в полостях естественного происхождения. </a:t>
            </a:r>
            <a:r>
              <a:rPr lang="ru-RU" sz="2400" b="1" dirty="0" smtClean="0"/>
              <a:t>Опережая резонные вопросы об источниках энергии, скажу, что там действует атомная электростанция. Переброску специалистов, продовольствия, всего необходимого для налаживания производства и быта немцы осуществляли с 1935 по 1945 год. </a:t>
            </a:r>
            <a:r>
              <a:rPr lang="ru-RU" sz="2400" b="1" i="1" u="sng" dirty="0" smtClean="0">
                <a:solidFill>
                  <a:srgbClr val="0000CC"/>
                </a:solidFill>
              </a:rPr>
              <a:t>Нас туда не пустили</a:t>
            </a:r>
            <a:r>
              <a:rPr lang="ru-RU" sz="2400" b="1" dirty="0" smtClean="0"/>
              <a:t>». </a:t>
            </a:r>
            <a:endParaRPr lang="ru-RU" sz="2400" b="1" dirty="0"/>
          </a:p>
        </p:txBody>
      </p:sp>
    </p:spTree>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836712"/>
            <a:ext cx="8496944" cy="5262979"/>
          </a:xfrm>
          <a:prstGeom prst="rect">
            <a:avLst/>
          </a:prstGeom>
        </p:spPr>
        <p:txBody>
          <a:bodyPr wrap="square">
            <a:spAutoFit/>
          </a:bodyPr>
          <a:lstStyle/>
          <a:p>
            <a:r>
              <a:rPr lang="ru-RU" sz="2400" b="1" dirty="0" smtClean="0"/>
              <a:t>Еще одна обнаруженная сейсмическими методами граница (</a:t>
            </a:r>
            <a:r>
              <a:rPr lang="ru-RU" sz="2400" b="1" i="1" u="sng" dirty="0" err="1" smtClean="0">
                <a:solidFill>
                  <a:srgbClr val="0000CC"/>
                </a:solidFill>
              </a:rPr>
              <a:t>граница</a:t>
            </a:r>
            <a:r>
              <a:rPr lang="ru-RU" sz="2400" b="1" i="1" u="sng" dirty="0" smtClean="0">
                <a:solidFill>
                  <a:srgbClr val="0000CC"/>
                </a:solidFill>
              </a:rPr>
              <a:t> </a:t>
            </a:r>
            <a:r>
              <a:rPr lang="ru-RU" sz="2400" b="1" i="1" u="sng" dirty="0" err="1" smtClean="0">
                <a:solidFill>
                  <a:srgbClr val="0000CC"/>
                </a:solidFill>
              </a:rPr>
              <a:t>Гутенберга</a:t>
            </a:r>
            <a:r>
              <a:rPr lang="ru-RU" sz="2400" b="1" dirty="0" smtClean="0"/>
              <a:t>) между мантией и внешним ядром располагается на глубине 2775 км. На ней скорость продольных волн падает от 13,6 км/с (в мантии) до 8,1 км/с (в ядре), а скорость поперечных волн уменьшается от 7,3 км/с до нуля. </a:t>
            </a:r>
            <a:r>
              <a:rPr lang="ru-RU" sz="2400" b="1" i="1" u="sng" dirty="0" smtClean="0">
                <a:solidFill>
                  <a:srgbClr val="0000CC"/>
                </a:solidFill>
              </a:rPr>
              <a:t>Последнее означает, что внешнее ядро является жидким</a:t>
            </a:r>
            <a:r>
              <a:rPr lang="en-US" sz="2400" b="1" i="1" u="sng" dirty="0" smtClean="0">
                <a:solidFill>
                  <a:srgbClr val="0000CC"/>
                </a:solidFill>
              </a:rPr>
              <a:t> </a:t>
            </a:r>
            <a:r>
              <a:rPr lang="ru-RU" sz="2400" b="1" i="1" u="sng" dirty="0" smtClean="0">
                <a:solidFill>
                  <a:srgbClr val="0000CC"/>
                </a:solidFill>
              </a:rPr>
              <a:t>(поперечные  волны  распространяются  только  в  твердых  телах)</a:t>
            </a:r>
            <a:r>
              <a:rPr lang="ru-RU" sz="2400" b="1" dirty="0" smtClean="0"/>
              <a:t>. По современным представлениям внешнее ядро состоит из </a:t>
            </a:r>
            <a:r>
              <a:rPr lang="ru-RU" sz="2400" b="1" i="1" u="sng" dirty="0" smtClean="0">
                <a:solidFill>
                  <a:srgbClr val="0000CC"/>
                </a:solidFill>
              </a:rPr>
              <a:t>серы </a:t>
            </a:r>
            <a:r>
              <a:rPr lang="ru-RU" sz="2400" b="1" dirty="0" smtClean="0"/>
              <a:t>(12%) и </a:t>
            </a:r>
            <a:r>
              <a:rPr lang="ru-RU" sz="2400" b="1" i="1" u="sng" dirty="0" smtClean="0">
                <a:solidFill>
                  <a:srgbClr val="0000CC"/>
                </a:solidFill>
              </a:rPr>
              <a:t>железа</a:t>
            </a:r>
            <a:r>
              <a:rPr lang="ru-RU" sz="2400" b="1" dirty="0" smtClean="0"/>
              <a:t> (88%). Наконец, на глубинах свыше 5120 км сейсмические методы обнаруживают наличие твердого внутреннего ядра, на долю которого приходится 1,7% массы Земли. Предположительно, это </a:t>
            </a:r>
            <a:r>
              <a:rPr lang="ru-RU" sz="2400" b="1" i="1" u="sng" dirty="0" err="1" smtClean="0">
                <a:solidFill>
                  <a:srgbClr val="0000CC"/>
                </a:solidFill>
              </a:rPr>
              <a:t>железо-никелевый</a:t>
            </a:r>
            <a:r>
              <a:rPr lang="ru-RU" sz="2400" b="1" i="1" u="sng" dirty="0" smtClean="0">
                <a:solidFill>
                  <a:srgbClr val="0000CC"/>
                </a:solidFill>
              </a:rPr>
              <a:t> сплав </a:t>
            </a:r>
            <a:r>
              <a:rPr lang="ru-RU" sz="2400" b="1" dirty="0" smtClean="0"/>
              <a:t>(80% </a:t>
            </a:r>
            <a:r>
              <a:rPr lang="ru-RU" sz="2400" b="1" dirty="0" err="1" smtClean="0"/>
              <a:t>Fe</a:t>
            </a:r>
            <a:r>
              <a:rPr lang="ru-RU" sz="2400" b="1" dirty="0" smtClean="0"/>
              <a:t>, 20% </a:t>
            </a:r>
            <a:r>
              <a:rPr lang="ru-RU" sz="2400" b="1" dirty="0" err="1" smtClean="0"/>
              <a:t>Ni</a:t>
            </a:r>
            <a:r>
              <a:rPr lang="ru-RU" sz="2400" b="1" dirty="0" smtClean="0"/>
              <a:t>).</a:t>
            </a:r>
            <a:endParaRPr lang="ru-RU" sz="2400" b="1" dirty="0"/>
          </a:p>
        </p:txBody>
      </p:sp>
    </p:spTree>
  </p:cSld>
  <p:clrMapOvr>
    <a:masterClrMapping/>
  </p:clrMapOvr>
  <p:transition spd="med">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04664"/>
            <a:ext cx="8856984" cy="6740307"/>
          </a:xfrm>
          <a:prstGeom prst="rect">
            <a:avLst/>
          </a:prstGeom>
        </p:spPr>
        <p:txBody>
          <a:bodyPr wrap="square">
            <a:spAutoFit/>
          </a:bodyPr>
          <a:lstStyle/>
          <a:p>
            <a:r>
              <a:rPr lang="ru-RU" sz="3600" b="1" dirty="0" smtClean="0"/>
              <a:t>И месяца не прошло, как В Америке объявили траур. Средства массовой информации сообщили, что великий полярник скончался от обширного инфаркта, которому предшествовало душевное расстройство. Погребение на Арлингтонском кладбище прошло скромно, потому что... </a:t>
            </a:r>
            <a:r>
              <a:rPr lang="ru-RU" sz="3600" b="1" i="1" u="sng" dirty="0" smtClean="0">
                <a:solidFill>
                  <a:srgbClr val="0000CC"/>
                </a:solidFill>
              </a:rPr>
              <a:t>Берд был не только жив и полон оптимизма, но готовил вторую экспедицию  к Антарктиде!</a:t>
            </a:r>
            <a:br>
              <a:rPr lang="ru-RU" sz="3600" b="1" i="1" u="sng" dirty="0" smtClean="0">
                <a:solidFill>
                  <a:srgbClr val="0000CC"/>
                </a:solidFill>
              </a:rPr>
            </a:br>
            <a:endParaRPr lang="ru-RU" sz="3600" b="1" i="1" u="sng" dirty="0">
              <a:solidFill>
                <a:srgbClr val="0000CC"/>
              </a:solidFill>
            </a:endParaRPr>
          </a:p>
        </p:txBody>
      </p:sp>
    </p:spTree>
  </p:cSld>
  <p:clrMapOvr>
    <a:masterClrMapping/>
  </p:clrMapOvr>
  <p:transition spd="med">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784976" cy="6370975"/>
          </a:xfrm>
          <a:prstGeom prst="rect">
            <a:avLst/>
          </a:prstGeom>
        </p:spPr>
        <p:txBody>
          <a:bodyPr wrap="square">
            <a:spAutoFit/>
          </a:bodyPr>
          <a:lstStyle/>
          <a:p>
            <a:r>
              <a:rPr lang="ru-RU" sz="2400" b="1" dirty="0" smtClean="0"/>
              <a:t>В том, что у добровольных изгнанников, немцев, есть то, о чем другие и не мечтают, американцы были уверены. Показания Берда, изрядно «пощипанного» в первой экспедиции, подтверждали то, о чем рассказали сдавшиеся на милость разведке ВМФ США командиры германских субмарин U-530 и U-977 </a:t>
            </a:r>
            <a:r>
              <a:rPr lang="ru-RU" sz="2400" b="1" dirty="0" err="1" smtClean="0"/>
              <a:t>Вермаут</a:t>
            </a:r>
            <a:r>
              <a:rPr lang="ru-RU" sz="2400" b="1" dirty="0" smtClean="0"/>
              <a:t> и Шеффер. От них стало известно, что многие годы отряды </a:t>
            </a:r>
            <a:r>
              <a:rPr lang="en-US" sz="2400" b="1" dirty="0" smtClean="0"/>
              <a:t> </a:t>
            </a:r>
            <a:r>
              <a:rPr lang="ru-RU" sz="2400" b="1" dirty="0" smtClean="0"/>
              <a:t>немецких подводных кораблей доставляли в северные широты руду, станки, продовольствие, технический персонал. Они также раскрыли главную тайну: персонал обладает интеллектом - способностью познания и понимания. </a:t>
            </a:r>
            <a:r>
              <a:rPr lang="ru-RU" sz="2400" b="1" i="1" u="sng" dirty="0" smtClean="0">
                <a:solidFill>
                  <a:srgbClr val="0000CC"/>
                </a:solidFill>
              </a:rPr>
              <a:t>Творческий импульс интеллекту ученых и инженеров задает полковник Максимилиан Гартман, в 25-летнем возрасте назначенный самим Гитлером протектором копья святого </a:t>
            </a:r>
            <a:r>
              <a:rPr lang="ru-RU" sz="2400" b="1" i="1" u="sng" dirty="0" err="1" smtClean="0">
                <a:solidFill>
                  <a:srgbClr val="0000CC"/>
                </a:solidFill>
              </a:rPr>
              <a:t>Кассиуса</a:t>
            </a:r>
            <a:r>
              <a:rPr lang="ru-RU" sz="2400" b="1" i="1" u="sng" dirty="0" smtClean="0">
                <a:solidFill>
                  <a:srgbClr val="0000CC"/>
                </a:solidFill>
              </a:rPr>
              <a:t> </a:t>
            </a:r>
            <a:r>
              <a:rPr lang="ru-RU" sz="2400" b="1" i="1" u="sng" dirty="0" err="1" smtClean="0">
                <a:solidFill>
                  <a:srgbClr val="0000CC"/>
                </a:solidFill>
              </a:rPr>
              <a:t>Лонгина</a:t>
            </a:r>
            <a:r>
              <a:rPr lang="ru-RU" sz="2400" b="1" i="1" u="sng" dirty="0" smtClean="0">
                <a:solidFill>
                  <a:srgbClr val="0000CC"/>
                </a:solidFill>
              </a:rPr>
              <a:t>.</a:t>
            </a:r>
            <a:r>
              <a:rPr lang="ru-RU" sz="2400" b="1" dirty="0" smtClean="0"/>
              <a:t> Что это значит? Из второго похода Берд привез документ, адресованный лично президенту США и американскому правительству. </a:t>
            </a:r>
            <a:r>
              <a:rPr lang="ru-RU" sz="2400" b="1" i="1" u="sng" dirty="0" smtClean="0">
                <a:solidFill>
                  <a:srgbClr val="0000CC"/>
                </a:solidFill>
              </a:rPr>
              <a:t>Назывался он «Намерение о сотрудничестве» и был подписан Гартманом. </a:t>
            </a:r>
            <a:endParaRPr lang="ru-RU" sz="2400" b="1" i="1" u="sng" dirty="0">
              <a:solidFill>
                <a:srgbClr val="0000CC"/>
              </a:solidFill>
            </a:endParaRPr>
          </a:p>
        </p:txBody>
      </p:sp>
    </p:spTree>
  </p:cSld>
  <p:clrMapOvr>
    <a:masterClrMapping/>
  </p:clrMapOvr>
  <p:transition spd="med">
    <p:split orient="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12845"/>
            <a:ext cx="8640960" cy="5386090"/>
          </a:xfrm>
          <a:prstGeom prst="rect">
            <a:avLst/>
          </a:prstGeom>
        </p:spPr>
        <p:txBody>
          <a:bodyPr wrap="square">
            <a:spAutoFit/>
          </a:bodyPr>
          <a:lstStyle/>
          <a:p>
            <a:r>
              <a:rPr lang="ru-RU" sz="2400" b="1" dirty="0" smtClean="0"/>
              <a:t>Последний разъяснял, что его </a:t>
            </a:r>
            <a:r>
              <a:rPr lang="ru-RU" sz="2400" b="1" i="1" u="sng" dirty="0" err="1" smtClean="0">
                <a:solidFill>
                  <a:srgbClr val="0000CC"/>
                </a:solidFill>
              </a:rPr>
              <a:t>протекторство</a:t>
            </a:r>
            <a:r>
              <a:rPr lang="ru-RU" sz="2400" b="1" dirty="0" smtClean="0"/>
              <a:t> - это исключительные полномочия, необходимые для того, чтобы в случае военной неудачи специально подготовленным подводным конвоем </a:t>
            </a:r>
            <a:r>
              <a:rPr lang="ru-RU" sz="2800" b="1" i="1" u="sng" dirty="0" smtClean="0">
                <a:solidFill>
                  <a:srgbClr val="0000CC"/>
                </a:solidFill>
              </a:rPr>
              <a:t>вывезти Гитлера и нацистских бонз в антарктическую ставку, </a:t>
            </a:r>
            <a:r>
              <a:rPr lang="ru-RU" sz="2400" b="1" dirty="0" smtClean="0"/>
              <a:t>на которой замкнуты высокотехнологичные производства, призванные обеспечить реванш в будущих войнах. Чтобы продемонстрировать американцам искренность своих намерений, </a:t>
            </a:r>
            <a:r>
              <a:rPr lang="ru-RU" sz="2400" b="1" i="1" u="sng" dirty="0" smtClean="0">
                <a:solidFill>
                  <a:srgbClr val="0000CC"/>
                </a:solidFill>
              </a:rPr>
              <a:t>Гартман гарантировал передачу технической документации новейшего, при достижении определенных скоростей становящегося невидимым для людей и локаторов летательного аппарата,</a:t>
            </a:r>
            <a:r>
              <a:rPr lang="ru-RU" sz="2400" b="1" dirty="0" smtClean="0"/>
              <a:t> у которого был единственный недостаток: запас топлива позволял держаться в воздухе лишь полчаса. </a:t>
            </a:r>
            <a:endParaRPr lang="ru-RU" sz="2400" b="1" dirty="0"/>
          </a:p>
        </p:txBody>
      </p:sp>
    </p:spTree>
  </p:cSld>
  <p:clrMapOvr>
    <a:masterClrMapping/>
  </p:clrMapOvr>
  <p:transition spd="med">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208912" cy="6124754"/>
          </a:xfrm>
          <a:prstGeom prst="rect">
            <a:avLst/>
          </a:prstGeom>
        </p:spPr>
        <p:txBody>
          <a:bodyPr wrap="square">
            <a:spAutoFit/>
          </a:bodyPr>
          <a:lstStyle/>
          <a:p>
            <a:r>
              <a:rPr lang="ru-RU" sz="2000" b="1" dirty="0" smtClean="0"/>
              <a:t>Берд доставил </a:t>
            </a:r>
            <a:r>
              <a:rPr lang="ru-RU" sz="2400" b="1" i="1" u="sng" dirty="0" smtClean="0">
                <a:solidFill>
                  <a:srgbClr val="0000CC"/>
                </a:solidFill>
              </a:rPr>
              <a:t>чудо-машину</a:t>
            </a:r>
            <a:r>
              <a:rPr lang="ru-RU" sz="2000" b="1" dirty="0" smtClean="0"/>
              <a:t> в Америку. Внешне она походила на распластанную камбалу. В первые минуты полета испускала ослепительный свет. Потом исчезала из поля зрения и, становясь неуязвимой, легко поражала любую цель. Вот с этим-то коварным самолетом и столкнулись летчики, взлетавшие с авианосца первой экспедиции адмирала. Потому во втором походе американская армада подходила к ледовой обители немцев, предусмотрительно подняв белые полотнища мира. И все же короткого боя, доказавшего полное превосходство немцев, избежать не удалось. После чего, в свою очередь, подняли белый флаг обитатели льдов. Берд вместе с ближайшими сподвижниками перешел на борт германской подлодки, доставившей гостей в ставку. Но почему немцы пошли на это? </a:t>
            </a:r>
            <a:r>
              <a:rPr lang="ru-RU" sz="2400" b="1" i="1" u="sng" dirty="0" smtClean="0">
                <a:solidFill>
                  <a:srgbClr val="0000CC"/>
                </a:solidFill>
              </a:rPr>
              <a:t>«У нас нет единства власти, нет единства нации, нет будущего, - сказал Гартман адмиралу, - и, чтобы не деградировать в изоляции, мы должны с вашей помощью вернуться в цивилизацию. В искусственном мире, где мы находимся, остановилось время, и это пытка. Здесь в живых телах мертвеют души».</a:t>
            </a:r>
            <a:endParaRPr lang="ru-RU" sz="2400" b="1" i="1" u="sng" dirty="0">
              <a:solidFill>
                <a:srgbClr val="0000CC"/>
              </a:solidFill>
            </a:endParaRPr>
          </a:p>
        </p:txBody>
      </p:sp>
    </p:spTree>
  </p:cSld>
  <p:clrMapOvr>
    <a:masterClrMapping/>
  </p:clrMapOvr>
  <p:transition spd="med">
    <p:split orient="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04664"/>
            <a:ext cx="8784976" cy="5632311"/>
          </a:xfrm>
          <a:prstGeom prst="rect">
            <a:avLst/>
          </a:prstGeom>
        </p:spPr>
        <p:txBody>
          <a:bodyPr wrap="square">
            <a:spAutoFit/>
          </a:bodyPr>
          <a:lstStyle/>
          <a:p>
            <a:r>
              <a:rPr lang="ru-RU" sz="4000" b="1" dirty="0" smtClean="0"/>
              <a:t>Берд пропал без вести в третьем походе </a:t>
            </a:r>
            <a:r>
              <a:rPr lang="ru-RU" sz="4000" b="1" dirty="0" err="1" smtClean="0"/>
              <a:t>кАнктартиде</a:t>
            </a:r>
            <a:r>
              <a:rPr lang="ru-RU" sz="4000" b="1" dirty="0" smtClean="0"/>
              <a:t>. Отправился туда престарелый адмирал на одной из первых </a:t>
            </a:r>
            <a:r>
              <a:rPr lang="ru-RU" sz="4000" b="1" i="1" u="sng" dirty="0" smtClean="0">
                <a:solidFill>
                  <a:srgbClr val="0000CC"/>
                </a:solidFill>
              </a:rPr>
              <a:t>атомных субмарин</a:t>
            </a:r>
            <a:r>
              <a:rPr lang="ru-RU" sz="4000" b="1" dirty="0" smtClean="0"/>
              <a:t>. Муссируются слухи, будто гибель подлодки – диверсия, организованная сторонниками Гартмана, чтобы навсегда закрыть человечеству доступ к некоему </a:t>
            </a:r>
            <a:r>
              <a:rPr lang="ru-RU" sz="4000" b="1" i="1" u="sng" dirty="0" smtClean="0">
                <a:solidFill>
                  <a:srgbClr val="0000CC"/>
                </a:solidFill>
              </a:rPr>
              <a:t>абсолютному оружию!</a:t>
            </a:r>
            <a:endParaRPr lang="ru-RU" sz="4000" b="1" i="1" u="sng" dirty="0">
              <a:solidFill>
                <a:srgbClr val="0000CC"/>
              </a:solidFill>
            </a:endParaRPr>
          </a:p>
        </p:txBody>
      </p:sp>
    </p:spTree>
  </p:cSld>
  <p:clrMapOvr>
    <a:masterClrMapping/>
  </p:clrMapOvr>
  <p:transition spd="med">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784976" cy="6001643"/>
          </a:xfrm>
          <a:prstGeom prst="rect">
            <a:avLst/>
          </a:prstGeom>
        </p:spPr>
        <p:txBody>
          <a:bodyPr wrap="square">
            <a:spAutoFit/>
          </a:bodyPr>
          <a:lstStyle/>
          <a:p>
            <a:r>
              <a:rPr lang="ru-RU" sz="3200" b="1" dirty="0" smtClean="0"/>
              <a:t>В своей книге «Путешествие внутри Земли» (1920 г.) Маршалл Б. </a:t>
            </a:r>
            <a:r>
              <a:rPr lang="ru-RU" sz="3200" b="1" dirty="0" err="1" smtClean="0"/>
              <a:t>Гарднер</a:t>
            </a:r>
            <a:r>
              <a:rPr lang="ru-RU" sz="3200" b="1" dirty="0" smtClean="0"/>
              <a:t> с помощью пресноводного состава айсберга доказывает теорию, согласно которой </a:t>
            </a:r>
            <a:r>
              <a:rPr lang="ru-RU" sz="3200" b="1" i="1" u="sng" dirty="0" smtClean="0">
                <a:solidFill>
                  <a:srgbClr val="0000CC"/>
                </a:solidFill>
              </a:rPr>
              <a:t>мамонты и другие доисторические животные </a:t>
            </a:r>
            <a:r>
              <a:rPr lang="ru-RU" sz="3200" b="1" dirty="0" smtClean="0"/>
              <a:t>(подобные тем, чьи останки были найдены в толще льда) </a:t>
            </a:r>
            <a:r>
              <a:rPr lang="ru-RU" sz="3200" b="1" i="1" u="sng" dirty="0" smtClean="0">
                <a:solidFill>
                  <a:srgbClr val="0000CC"/>
                </a:solidFill>
              </a:rPr>
              <a:t>продолжают жить в теплом климате внутренней поверхности Земли</a:t>
            </a:r>
            <a:r>
              <a:rPr lang="ru-RU" sz="3200" b="1" dirty="0" smtClean="0"/>
              <a:t>. По мнению </a:t>
            </a:r>
            <a:r>
              <a:rPr lang="ru-RU" sz="3200" b="1" dirty="0" err="1" smtClean="0"/>
              <a:t>Гарднера</a:t>
            </a:r>
            <a:r>
              <a:rPr lang="ru-RU" sz="3200" b="1" dirty="0" smtClean="0"/>
              <a:t>, эти животные попадают на поверхность Земли благодаря течению пресноводных рек, в которых они и замерзают, когда вода на полюсе превращается в лед. </a:t>
            </a:r>
            <a:endParaRPr lang="ru-RU" sz="3200" b="1" dirty="0"/>
          </a:p>
        </p:txBody>
      </p:sp>
    </p:spTree>
  </p:cSld>
  <p:clrMapOvr>
    <a:masterClrMapping/>
  </p:clrMapOvr>
  <p:transition spd="med">
    <p:split orient="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4664"/>
            <a:ext cx="8568952" cy="5262979"/>
          </a:xfrm>
          <a:prstGeom prst="rect">
            <a:avLst/>
          </a:prstGeom>
        </p:spPr>
        <p:txBody>
          <a:bodyPr wrap="square">
            <a:spAutoFit/>
          </a:bodyPr>
          <a:lstStyle/>
          <a:p>
            <a:r>
              <a:rPr lang="ru-RU" sz="2800" b="1" dirty="0" smtClean="0"/>
              <a:t>В связи </a:t>
            </a:r>
            <a:r>
              <a:rPr lang="ru-RU" sz="2800" b="1" i="1" u="sng" dirty="0" smtClean="0">
                <a:solidFill>
                  <a:srgbClr val="0000CC"/>
                </a:solidFill>
              </a:rPr>
              <a:t>с находкой замороженных мамонтов в зоне Арктики </a:t>
            </a:r>
            <a:r>
              <a:rPr lang="ru-RU" sz="2800" b="1" dirty="0" smtClean="0"/>
              <a:t>возникает множество интересных вопросов независимо от нашей веры в то, что эти гигантские животные все еще бродят в джунглях Внутренней Земли. Например, </a:t>
            </a:r>
            <a:r>
              <a:rPr lang="ru-RU" sz="2800" b="1" i="1" u="sng" dirty="0" smtClean="0">
                <a:solidFill>
                  <a:srgbClr val="0000CC"/>
                </a:solidFill>
              </a:rPr>
              <a:t>в желудке одного мамонта были обнаружены </a:t>
            </a:r>
            <a:r>
              <a:rPr lang="ru-RU" sz="2800" b="1" i="1" u="sng" dirty="0" err="1" smtClean="0">
                <a:solidFill>
                  <a:srgbClr val="0000CC"/>
                </a:solidFill>
              </a:rPr>
              <a:t>непереваренные</a:t>
            </a:r>
            <a:r>
              <a:rPr lang="ru-RU" sz="2800" b="1" i="1" u="sng" dirty="0" smtClean="0">
                <a:solidFill>
                  <a:srgbClr val="0000CC"/>
                </a:solidFill>
              </a:rPr>
              <a:t> кусочки папоротника и других тропических растений — а это невозможно в арктическом климате</a:t>
            </a:r>
            <a:r>
              <a:rPr lang="ru-RU" sz="2800" b="1" dirty="0" smtClean="0"/>
              <a:t>. И конечно же, преувеличением является теория ледникового периода, который наступил так стремительно, что огромные лохматые мамонты замерзли, не успев доесть свой завтрак. </a:t>
            </a:r>
            <a:endParaRPr lang="ru-RU" sz="2800" dirty="0"/>
          </a:p>
        </p:txBody>
      </p:sp>
    </p:spTree>
  </p:cSld>
  <p:clrMapOvr>
    <a:masterClrMapping/>
  </p:clrMapOvr>
  <p:transition spd="med">
    <p:split orient="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751344"/>
            <a:ext cx="8712968" cy="4770537"/>
          </a:xfrm>
          <a:prstGeom prst="rect">
            <a:avLst/>
          </a:prstGeom>
        </p:spPr>
        <p:txBody>
          <a:bodyPr wrap="square">
            <a:spAutoFit/>
          </a:bodyPr>
          <a:lstStyle/>
          <a:p>
            <a:r>
              <a:rPr lang="ru-RU" sz="2400" b="1" dirty="0" smtClean="0"/>
              <a:t>Насчет замороженных останков арктических мамонтов </a:t>
            </a:r>
            <a:r>
              <a:rPr lang="ru-RU" sz="2800" b="1" i="1" u="sng" dirty="0" err="1" smtClean="0">
                <a:solidFill>
                  <a:srgbClr val="0000CC"/>
                </a:solidFill>
              </a:rPr>
              <a:t>Рэй</a:t>
            </a:r>
            <a:r>
              <a:rPr lang="ru-RU" sz="2800" b="1" i="1" u="sng" dirty="0" smtClean="0">
                <a:solidFill>
                  <a:srgbClr val="0000CC"/>
                </a:solidFill>
              </a:rPr>
              <a:t> </a:t>
            </a:r>
            <a:r>
              <a:rPr lang="ru-RU" sz="2800" b="1" i="1" u="sng" dirty="0" err="1" smtClean="0">
                <a:solidFill>
                  <a:srgbClr val="0000CC"/>
                </a:solidFill>
              </a:rPr>
              <a:t>Палмер</a:t>
            </a:r>
            <a:r>
              <a:rPr lang="ru-RU" sz="2800" b="1" i="1" u="sng" dirty="0" smtClean="0">
                <a:solidFill>
                  <a:srgbClr val="0000CC"/>
                </a:solidFill>
              </a:rPr>
              <a:t> </a:t>
            </a:r>
            <a:r>
              <a:rPr lang="ru-RU" sz="2400" b="1" dirty="0" smtClean="0"/>
              <a:t>говорит так: «Действительно, смерть, должно быть, наступила внезапно, но не потому, что Арктика сначала была зоной тропиков, а потом здесь резко изменился климат и все замерзло. Неожиданное наступление ледникового периода не было причиной гибели животных: в их смерти виновата природа самой Арктики, и эта трагедия могла произойти в любое время. С наступлением ледникового периода мамонты вымерли только в нашем мире, а в таинственных землях за полярным кругом их действительно видели живыми члены экспедиции Берда. (</a:t>
            </a:r>
            <a:r>
              <a:rPr lang="ru-RU" sz="2800" b="1" i="1" u="sng" dirty="0" smtClean="0">
                <a:solidFill>
                  <a:srgbClr val="0000CC"/>
                </a:solidFill>
              </a:rPr>
              <a:t>экспедиция Берда обнаружила огромное косматое животное, неизвестное науке). </a:t>
            </a:r>
            <a:endParaRPr lang="ru-RU" sz="2800" i="1" u="sng" dirty="0">
              <a:solidFill>
                <a:srgbClr val="0000CC"/>
              </a:solidFill>
            </a:endParaRPr>
          </a:p>
        </p:txBody>
      </p:sp>
    </p:spTree>
  </p:cSld>
  <p:clrMapOvr>
    <a:masterClrMapping/>
  </p:clrMapOvr>
  <p:transition spd="med">
    <p:split orient="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466800"/>
            <a:ext cx="878497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charset="0"/>
              </a:rPr>
              <a:t>«Наши предки — то ли сами, то ли с чьей-то помощью — издавна строили города в подземелье,— полагает известный писатель-эзотерик, один из основателей Эзотерического общества Грузии </a:t>
            </a:r>
            <a:r>
              <a:rPr kumimoji="0" lang="ru-RU" sz="2000" b="1" i="0" u="none" strike="noStrike" cap="none" normalizeH="0" baseline="0" dirty="0" err="1" smtClean="0">
                <a:ln>
                  <a:noFill/>
                </a:ln>
                <a:solidFill>
                  <a:schemeClr val="tx1"/>
                </a:solidFill>
                <a:effectLst/>
                <a:latin typeface="Arial" charset="0"/>
              </a:rPr>
              <a:t>Гиви</a:t>
            </a:r>
            <a:r>
              <a:rPr kumimoji="0" lang="ru-RU" sz="2000" b="1" i="0" u="none" strike="noStrike" cap="none" normalizeH="0" baseline="0" dirty="0" smtClean="0">
                <a:ln>
                  <a:noFill/>
                </a:ln>
                <a:solidFill>
                  <a:schemeClr val="tx1"/>
                </a:solidFill>
                <a:effectLst/>
                <a:latin typeface="Arial" charset="0"/>
              </a:rPr>
              <a:t> </a:t>
            </a:r>
            <a:r>
              <a:rPr kumimoji="0" lang="ru-RU" sz="2000" b="1" i="0" u="none" strike="noStrike" cap="none" normalizeH="0" baseline="0" dirty="0" err="1" smtClean="0">
                <a:ln>
                  <a:noFill/>
                </a:ln>
                <a:solidFill>
                  <a:schemeClr val="tx1"/>
                </a:solidFill>
                <a:effectLst/>
                <a:latin typeface="Arial" charset="0"/>
              </a:rPr>
              <a:t>Алазнис</a:t>
            </a:r>
            <a:r>
              <a:rPr kumimoji="0" lang="ru-RU" sz="2000" b="1" i="0" u="none" strike="noStrike" cap="none" normalizeH="0" baseline="0" dirty="0" smtClean="0">
                <a:ln>
                  <a:noFill/>
                </a:ln>
                <a:solidFill>
                  <a:schemeClr val="tx1"/>
                </a:solidFill>
                <a:effectLst/>
                <a:latin typeface="Arial" charset="0"/>
              </a:rPr>
              <a:t> </a:t>
            </a:r>
            <a:r>
              <a:rPr kumimoji="0" lang="ru-RU" sz="2000" b="1" i="0" u="none" strike="noStrike" cap="none" normalizeH="0" baseline="0" dirty="0" err="1" smtClean="0">
                <a:ln>
                  <a:noFill/>
                </a:ln>
                <a:solidFill>
                  <a:schemeClr val="tx1"/>
                </a:solidFill>
                <a:effectLst/>
                <a:latin typeface="Arial" charset="0"/>
              </a:rPr>
              <a:t>Пирели</a:t>
            </a:r>
            <a:r>
              <a:rPr kumimoji="0" lang="ru-RU" sz="2000" b="1" i="0" u="none" strike="noStrike" cap="none" normalizeH="0" baseline="0" dirty="0" smtClean="0">
                <a:ln>
                  <a:noFill/>
                </a:ln>
                <a:solidFill>
                  <a:schemeClr val="tx1"/>
                </a:solidFill>
                <a:effectLst/>
                <a:latin typeface="Arial" charset="0"/>
              </a:rPr>
              <a:t>. — Это были необычные города и необычное подземелье, — говорит он. — В Ветхом Завете Моисей сообщает, что некогда люди строили Вавилонскую башню, но нигде никто не смог найти ее остатков. Почему? Да потому, что само это строительство могло вестись внутри полой земли, а вовсе не на ее поверхности». Кроме того, он приводит еще несколько свидетельств того, что на Кавказе может находиться вход в гигантскую полость. Тому есть подтверждение также в книге Жака Бержье и Луи </a:t>
            </a:r>
            <a:r>
              <a:rPr kumimoji="0" lang="ru-RU" sz="2000" b="1" i="0" u="none" strike="noStrike" cap="none" normalizeH="0" baseline="0" dirty="0" err="1" smtClean="0">
                <a:ln>
                  <a:noFill/>
                </a:ln>
                <a:solidFill>
                  <a:schemeClr val="tx1"/>
                </a:solidFill>
                <a:effectLst/>
                <a:latin typeface="Arial" charset="0"/>
              </a:rPr>
              <a:t>Повеля</a:t>
            </a:r>
            <a:r>
              <a:rPr kumimoji="0" lang="ru-RU" sz="2000" b="1" i="0" u="none" strike="noStrike" cap="none" normalizeH="0" baseline="0" dirty="0" smtClean="0">
                <a:ln>
                  <a:noFill/>
                </a:ln>
                <a:solidFill>
                  <a:schemeClr val="tx1"/>
                </a:solidFill>
                <a:effectLst/>
                <a:latin typeface="Arial" charset="0"/>
              </a:rPr>
              <a:t> </a:t>
            </a:r>
            <a:r>
              <a:rPr kumimoji="0" lang="ru-RU" sz="2000" b="1" i="0" u="none" strike="noStrike" cap="none" normalizeH="0" baseline="0" dirty="0" smtClean="0">
                <a:ln>
                  <a:noFill/>
                </a:ln>
                <a:solidFill>
                  <a:schemeClr val="tx1"/>
                </a:solidFill>
                <a:effectLst/>
                <a:latin typeface="Arial" charset="0"/>
                <a:hlinkClick r:id="rId2"/>
              </a:rPr>
              <a:t>«Утро магов»  </a:t>
            </a:r>
            <a:r>
              <a:rPr kumimoji="0" lang="ru-RU" sz="2000" b="1" i="0" u="none" strike="noStrike" cap="none" normalizeH="0" baseline="0" dirty="0" smtClean="0">
                <a:ln>
                  <a:noFill/>
                </a:ln>
                <a:solidFill>
                  <a:schemeClr val="tx1"/>
                </a:solidFill>
                <a:effectLst/>
                <a:latin typeface="Arial" charset="0"/>
              </a:rPr>
              <a:t>. Там прямо указывается: «</a:t>
            </a:r>
            <a:r>
              <a:rPr kumimoji="0" lang="ru-RU" sz="2000" b="1" i="1" u="sng" strike="noStrike" cap="none" normalizeH="0" baseline="0" dirty="0" smtClean="0">
                <a:ln>
                  <a:noFill/>
                </a:ln>
                <a:solidFill>
                  <a:srgbClr val="0000CC"/>
                </a:solidFill>
                <a:effectLst/>
                <a:latin typeface="Arial" charset="0"/>
              </a:rPr>
              <a:t>Гитлер верил, что под землей есть жизненное пространство</a:t>
            </a:r>
            <a:r>
              <a:rPr kumimoji="0" lang="ru-RU" sz="2000" b="1" i="0" u="none" strike="noStrike" cap="none" normalizeH="0" baseline="0" dirty="0" smtClean="0">
                <a:ln>
                  <a:noFill/>
                </a:ln>
                <a:solidFill>
                  <a:schemeClr val="tx1"/>
                </a:solidFill>
                <a:effectLst/>
                <a:latin typeface="Arial" charset="0"/>
              </a:rPr>
              <a:t>. И потому так рвался на Кавказ. Он хотел не только захватить </a:t>
            </a:r>
            <a:r>
              <a:rPr kumimoji="0" lang="ru-RU" sz="2000" b="1" i="0" u="none" strike="noStrike" cap="none" normalizeH="0" baseline="0" dirty="0" err="1" smtClean="0">
                <a:ln>
                  <a:noFill/>
                </a:ln>
                <a:solidFill>
                  <a:schemeClr val="tx1"/>
                </a:solidFill>
                <a:effectLst/>
                <a:latin typeface="Arial" charset="0"/>
              </a:rPr>
              <a:t>бакинскую</a:t>
            </a:r>
            <a:r>
              <a:rPr kumimoji="0" lang="ru-RU" sz="2000" b="1" i="0" u="none" strike="noStrike" cap="none" normalizeH="0" baseline="0" dirty="0" smtClean="0">
                <a:ln>
                  <a:noFill/>
                </a:ln>
                <a:solidFill>
                  <a:schemeClr val="tx1"/>
                </a:solidFill>
                <a:effectLst/>
                <a:latin typeface="Arial" charset="0"/>
              </a:rPr>
              <a:t> нефть, но и проникнуть в секреты кавказских подземелий. Самое интересное, что о существовании такой полости он, скорее всего, узнал от </a:t>
            </a:r>
            <a:r>
              <a:rPr kumimoji="0" lang="ru-RU" sz="2000" b="1" i="0" u="none" strike="noStrike" cap="none" normalizeH="0" baseline="0" dirty="0" err="1" smtClean="0">
                <a:ln>
                  <a:noFill/>
                </a:ln>
                <a:solidFill>
                  <a:schemeClr val="tx1"/>
                </a:solidFill>
                <a:effectLst/>
                <a:latin typeface="Arial" charset="0"/>
              </a:rPr>
              <a:t>оккультиста</a:t>
            </a:r>
            <a:r>
              <a:rPr kumimoji="0" lang="ru-RU" sz="2000" b="1" i="0" u="none" strike="noStrike" cap="none" normalizeH="0" baseline="0" dirty="0" smtClean="0">
                <a:ln>
                  <a:noFill/>
                </a:ln>
                <a:solidFill>
                  <a:schemeClr val="tx1"/>
                </a:solidFill>
                <a:effectLst/>
                <a:latin typeface="Arial" charset="0"/>
              </a:rPr>
              <a:t> </a:t>
            </a:r>
            <a:r>
              <a:rPr kumimoji="0" lang="ru-RU" sz="2000" b="1" i="0" u="none" strike="noStrike" cap="none" normalizeH="0" baseline="0" dirty="0" smtClean="0">
                <a:ln>
                  <a:noFill/>
                </a:ln>
                <a:solidFill>
                  <a:schemeClr val="tx1"/>
                </a:solidFill>
                <a:effectLst/>
                <a:latin typeface="Arial" charset="0"/>
                <a:hlinkClick r:id="rId3"/>
              </a:rPr>
              <a:t>Георгия </a:t>
            </a:r>
            <a:r>
              <a:rPr kumimoji="0" lang="ru-RU" sz="2000" b="1" i="0" u="none" strike="noStrike" cap="none" normalizeH="0" baseline="0" dirty="0" err="1" smtClean="0">
                <a:ln>
                  <a:noFill/>
                </a:ln>
                <a:solidFill>
                  <a:schemeClr val="tx1"/>
                </a:solidFill>
                <a:effectLst/>
                <a:latin typeface="Arial" charset="0"/>
                <a:hlinkClick r:id="rId3"/>
              </a:rPr>
              <a:t>Гурджиева</a:t>
            </a:r>
            <a:r>
              <a:rPr kumimoji="0" lang="ru-RU" sz="2000" b="1" i="0" u="none" strike="noStrike" cap="none" normalizeH="0" baseline="0" dirty="0" smtClean="0">
                <a:ln>
                  <a:noFill/>
                </a:ln>
                <a:solidFill>
                  <a:schemeClr val="tx1"/>
                </a:solidFill>
                <a:effectLst/>
                <a:latin typeface="Arial" charset="0"/>
                <a:hlinkClick r:id="rId3"/>
              </a:rPr>
              <a:t>  </a:t>
            </a:r>
            <a:r>
              <a:rPr kumimoji="0" lang="ru-RU" sz="2000" b="1" i="0" u="none" strike="noStrike" cap="none" normalizeH="0" baseline="0" dirty="0" smtClean="0">
                <a:ln>
                  <a:noFill/>
                </a:ln>
                <a:solidFill>
                  <a:schemeClr val="tx1"/>
                </a:solidFill>
                <a:effectLst/>
                <a:latin typeface="Arial" charset="0"/>
              </a:rPr>
              <a:t>, эмигрировавшего после революции из России на Запад. </a:t>
            </a:r>
          </a:p>
        </p:txBody>
      </p:sp>
      <p:pic>
        <p:nvPicPr>
          <p:cNvPr id="1026" name="Picture 2" descr="http://istinaodna.com/images/ns.gif">
            <a:hlinkClick r:id="rId2"/>
          </p:cNvPr>
          <p:cNvPicPr>
            <a:picLocks noChangeAspect="1" noChangeArrowheads="1"/>
          </p:cNvPicPr>
          <p:nvPr/>
        </p:nvPicPr>
        <p:blipFill>
          <a:blip r:embed="rId4" cstate="print"/>
          <a:srcRect/>
          <a:stretch>
            <a:fillRect/>
          </a:stretch>
        </p:blipFill>
        <p:spPr bwMode="auto">
          <a:xfrm>
            <a:off x="7808913" y="-1098550"/>
            <a:ext cx="104775" cy="104775"/>
          </a:xfrm>
          <a:prstGeom prst="rect">
            <a:avLst/>
          </a:prstGeom>
          <a:noFill/>
        </p:spPr>
      </p:pic>
      <p:pic>
        <p:nvPicPr>
          <p:cNvPr id="1027" name="Picture 3" descr="http://istinaodna.com/images/ns.gif">
            <a:hlinkClick r:id="rId3"/>
          </p:cNvPr>
          <p:cNvPicPr>
            <a:picLocks noChangeAspect="1" noChangeArrowheads="1"/>
          </p:cNvPicPr>
          <p:nvPr/>
        </p:nvPicPr>
        <p:blipFill>
          <a:blip r:embed="rId4" cstate="print"/>
          <a:srcRect/>
          <a:stretch>
            <a:fillRect/>
          </a:stretch>
        </p:blipFill>
        <p:spPr bwMode="auto">
          <a:xfrm>
            <a:off x="7302500" y="-549275"/>
            <a:ext cx="104775" cy="104775"/>
          </a:xfrm>
          <a:prstGeom prst="rect">
            <a:avLst/>
          </a:prstGeom>
          <a:noFill/>
        </p:spPr>
      </p:pic>
      <p:pic>
        <p:nvPicPr>
          <p:cNvPr id="1028" name="Picture 4" descr="http://istinaodna.com/images/ns.gif">
            <a:hlinkClick r:id="rId5"/>
          </p:cNvPr>
          <p:cNvPicPr>
            <a:picLocks noChangeAspect="1" noChangeArrowheads="1"/>
          </p:cNvPicPr>
          <p:nvPr/>
        </p:nvPicPr>
        <p:blipFill>
          <a:blip r:embed="rId4" cstate="print"/>
          <a:srcRect/>
          <a:stretch>
            <a:fillRect/>
          </a:stretch>
        </p:blipFill>
        <p:spPr bwMode="auto">
          <a:xfrm>
            <a:off x="13092113" y="0"/>
            <a:ext cx="104775" cy="104775"/>
          </a:xfrm>
          <a:prstGeom prst="rect">
            <a:avLst/>
          </a:prstGeom>
          <a:noFill/>
        </p:spPr>
      </p:pic>
    </p:spTree>
  </p:cSld>
  <p:clrMapOvr>
    <a:masterClrMapping/>
  </p:clrMapOvr>
  <p:transition spd="med">
    <p:split orient="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764704"/>
            <a:ext cx="8712968" cy="5478423"/>
          </a:xfrm>
          <a:prstGeom prst="rect">
            <a:avLst/>
          </a:prstGeom>
        </p:spPr>
        <p:txBody>
          <a:bodyPr wrap="square">
            <a:spAutoFit/>
          </a:bodyPr>
          <a:lstStyle/>
          <a:p>
            <a:pPr lvl="0" fontAlgn="base">
              <a:spcBef>
                <a:spcPct val="0"/>
              </a:spcBef>
              <a:spcAft>
                <a:spcPct val="0"/>
              </a:spcAft>
            </a:pPr>
            <a:r>
              <a:rPr lang="ru-RU" b="1" dirty="0" smtClean="0">
                <a:latin typeface="Arial" charset="0"/>
              </a:rPr>
              <a:t>В свою очередь, с </a:t>
            </a:r>
            <a:r>
              <a:rPr lang="ru-RU" b="1" dirty="0" err="1" smtClean="0">
                <a:latin typeface="Arial" charset="0"/>
              </a:rPr>
              <a:t>Гурджиевым</a:t>
            </a:r>
            <a:r>
              <a:rPr lang="ru-RU" b="1" dirty="0" smtClean="0">
                <a:latin typeface="Arial" charset="0"/>
              </a:rPr>
              <a:t> некогда в одной семинарии учился </a:t>
            </a:r>
            <a:r>
              <a:rPr lang="ru-RU" sz="2000" b="1" i="1" u="sng" dirty="0" smtClean="0">
                <a:solidFill>
                  <a:srgbClr val="0000CC"/>
                </a:solidFill>
                <a:latin typeface="Arial" charset="0"/>
              </a:rPr>
              <a:t>Иосиф Джугашвили-Сталин</a:t>
            </a:r>
            <a:r>
              <a:rPr lang="ru-RU" b="1" dirty="0" smtClean="0">
                <a:latin typeface="Arial" charset="0"/>
              </a:rPr>
              <a:t>. Так что вполне возможно, и </a:t>
            </a:r>
            <a:r>
              <a:rPr lang="en-US" b="1" dirty="0" smtClean="0">
                <a:latin typeface="Arial" charset="0"/>
              </a:rPr>
              <a:t> </a:t>
            </a:r>
            <a:r>
              <a:rPr lang="ru-RU" b="1" dirty="0" smtClean="0">
                <a:latin typeface="Arial" charset="0"/>
              </a:rPr>
              <a:t>Сталин знал о существовании такого подземелья». Во всяком случае, старожилы вспоминают, что Сталин в начале XX века несколько раз появлялся в окрестностях местечка </a:t>
            </a:r>
            <a:r>
              <a:rPr lang="ru-RU" b="1" dirty="0" err="1" smtClean="0">
                <a:latin typeface="Arial" charset="0"/>
                <a:hlinkClick r:id="rId2"/>
              </a:rPr>
              <a:t>Нуниси</a:t>
            </a:r>
            <a:r>
              <a:rPr lang="ru-RU" b="1" dirty="0" smtClean="0">
                <a:latin typeface="Arial" charset="0"/>
                <a:hlinkClick r:id="rId2"/>
              </a:rPr>
              <a:t>  </a:t>
            </a:r>
            <a:r>
              <a:rPr lang="ru-RU" b="1" dirty="0" smtClean="0">
                <a:latin typeface="Arial" charset="0"/>
              </a:rPr>
              <a:t>, где, по некоторым данным, находится вход в подземелье, причем сопровождал его человек с огромными усами — именно такие носил </a:t>
            </a:r>
            <a:r>
              <a:rPr lang="ru-RU" b="1" dirty="0" err="1" smtClean="0">
                <a:latin typeface="Arial" charset="0"/>
              </a:rPr>
              <a:t>Гурджиев</a:t>
            </a:r>
            <a:r>
              <a:rPr lang="ru-RU" b="1" dirty="0" smtClean="0">
                <a:latin typeface="Arial" charset="0"/>
              </a:rPr>
              <a:t>.</a:t>
            </a:r>
            <a:br>
              <a:rPr lang="ru-RU" b="1" dirty="0" smtClean="0">
                <a:latin typeface="Arial" charset="0"/>
              </a:rPr>
            </a:br>
            <a:r>
              <a:rPr lang="ru-RU" b="1" dirty="0" smtClean="0">
                <a:latin typeface="Arial" charset="0"/>
              </a:rPr>
              <a:t>Не исключено также, что </a:t>
            </a:r>
            <a:r>
              <a:rPr lang="ru-RU" b="1" i="1" u="sng" dirty="0" smtClean="0">
                <a:solidFill>
                  <a:srgbClr val="0000CC"/>
                </a:solidFill>
                <a:latin typeface="Arial" charset="0"/>
              </a:rPr>
              <a:t>Сталин</a:t>
            </a:r>
            <a:r>
              <a:rPr lang="ru-RU" b="1" dirty="0" smtClean="0">
                <a:latin typeface="Arial" charset="0"/>
              </a:rPr>
              <a:t> неоднократно использовал горные пещеры в качестве тайных хранилищ для снаряжения и добычи, которую он получал при многочисленных экспроприациях и налетах на банки. Во всяком случае, в последующие годы Сталин ни разу не упоминал о кавказских пещерах даже в разговорах с самыми доверенными людьми.</a:t>
            </a:r>
            <a:br>
              <a:rPr lang="ru-RU" b="1" dirty="0" smtClean="0">
                <a:latin typeface="Arial" charset="0"/>
              </a:rPr>
            </a:br>
            <a:r>
              <a:rPr lang="ru-RU" b="1" dirty="0" smtClean="0">
                <a:latin typeface="Arial" charset="0"/>
              </a:rPr>
              <a:t>А вот </a:t>
            </a:r>
            <a:r>
              <a:rPr lang="ru-RU" b="1" i="1" u="sng" dirty="0" smtClean="0">
                <a:solidFill>
                  <a:srgbClr val="0000CC"/>
                </a:solidFill>
                <a:latin typeface="Arial" charset="0"/>
              </a:rPr>
              <a:t>Гитлер</a:t>
            </a:r>
            <a:r>
              <a:rPr lang="ru-RU" b="1" dirty="0" smtClean="0">
                <a:latin typeface="Arial" charset="0"/>
              </a:rPr>
              <a:t>, напротив, неоднократно вспоминал о грузинской тайне. В частности, в книге Михаила </a:t>
            </a:r>
            <a:r>
              <a:rPr lang="ru-RU" b="1" dirty="0" err="1" smtClean="0">
                <a:latin typeface="Arial" charset="0"/>
              </a:rPr>
              <a:t>Квеселава</a:t>
            </a:r>
            <a:r>
              <a:rPr lang="ru-RU" b="1" dirty="0" smtClean="0">
                <a:latin typeface="Arial" charset="0"/>
              </a:rPr>
              <a:t> «Дни потопа» прямо указано: </a:t>
            </a:r>
            <a:r>
              <a:rPr lang="ru-RU" sz="2400" b="1" i="1" u="sng" dirty="0" smtClean="0">
                <a:solidFill>
                  <a:srgbClr val="0000CC"/>
                </a:solidFill>
                <a:latin typeface="Arial" charset="0"/>
              </a:rPr>
              <a:t>«Гитлер говорил, что «на Востоке есть объятый тайной скрытый сакральный город»». Гитлер также верил, что «теория пустотелости Земли стоит гораздо ближе к истине, чем бредни Эйнштейна». </a:t>
            </a: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31640" y="404664"/>
            <a:ext cx="5478735" cy="5956667"/>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8712968" cy="6309420"/>
          </a:xfrm>
          <a:prstGeom prst="rect">
            <a:avLst/>
          </a:prstGeom>
        </p:spPr>
        <p:txBody>
          <a:bodyPr wrap="square">
            <a:spAutoFit/>
          </a:bodyPr>
          <a:lstStyle/>
          <a:p>
            <a:r>
              <a:rPr lang="ru-RU" sz="2000" b="1" dirty="0" smtClean="0"/>
              <a:t>Но предположим, что под Землей действительно кто-то живет. Как выглядят эти существа? Возможно, это те странные сущности, которых мы принимаем за потусторонних чудовищ. Так, в 1972 году в американской прессе появились сообщения о чудище холма </a:t>
            </a:r>
            <a:r>
              <a:rPr lang="ru-RU" sz="2000" b="1" dirty="0" err="1" smtClean="0"/>
              <a:t>Марпольф</a:t>
            </a:r>
            <a:r>
              <a:rPr lang="ru-RU" sz="2000" b="1" dirty="0" smtClean="0"/>
              <a:t>. Это существо видели в штате Луизиана вблизи холма </a:t>
            </a:r>
            <a:r>
              <a:rPr lang="ru-RU" sz="2000" b="1" dirty="0" err="1" smtClean="0"/>
              <a:t>Марпольф</a:t>
            </a:r>
            <a:r>
              <a:rPr lang="ru-RU" sz="2000" b="1" dirty="0" smtClean="0"/>
              <a:t>. Оно было гигантских размеров, с головой, похожей на тыкву. Чудовище на глазах у очевидцев, издавая рычание, поднималось на холм.</a:t>
            </a:r>
          </a:p>
          <a:p>
            <a:r>
              <a:rPr lang="ru-RU" sz="2000" b="1" dirty="0" smtClean="0"/>
              <a:t>Некоторые уверяли, что у загадочного монстра были руки, в которых он держал что-то красное. Поднявшись на вершину холма, монстр исчезал, словно растворяясь в воздухе. Пытаясь отыскать его следы, полиция прочесала все вокруг, но ничего не обнаружила, кроме участка земли, где трава оказалась как бы опаленной огнем.</a:t>
            </a:r>
          </a:p>
          <a:p>
            <a:r>
              <a:rPr lang="ru-RU" sz="2000" b="1" dirty="0" smtClean="0"/>
              <a:t>Согласно одной из распространенных гипотез, подобные явления имеют плазменное происхождение. Но «черные собаки» ведут себя скорее именно как живые существа, а не неодушевленные объекты. И потом - теоретически уже доказано, что некоторые формы жизни могут зарождаться и из плазмы</a:t>
            </a:r>
            <a:r>
              <a:rPr lang="ru-RU" sz="2800" b="1" i="1" u="sng" dirty="0" smtClean="0">
                <a:solidFill>
                  <a:srgbClr val="0000CC"/>
                </a:solidFill>
              </a:rPr>
              <a:t>. Может, предания об огнедышащих драконах и чертях - вовсе не вымысел, как кажется на первый взгляд?   </a:t>
            </a:r>
            <a:endParaRPr lang="ru-RU" sz="2800" b="1" i="1" u="sng" dirty="0">
              <a:solidFill>
                <a:srgbClr val="0000CC"/>
              </a:solidFill>
            </a:endParaRPr>
          </a:p>
        </p:txBody>
      </p:sp>
    </p:spTree>
  </p:cSld>
  <p:clrMapOvr>
    <a:masterClrMapping/>
  </p:clrMapOvr>
  <p:transition spd="med">
    <p:split orient="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48680"/>
            <a:ext cx="8064896" cy="4524315"/>
          </a:xfrm>
          <a:prstGeom prst="rect">
            <a:avLst/>
          </a:prstGeom>
          <a:noFill/>
        </p:spPr>
        <p:txBody>
          <a:bodyPr wrap="square" rtlCol="0">
            <a:spAutoFit/>
          </a:bodyPr>
          <a:lstStyle/>
          <a:p>
            <a:pPr algn="ctr"/>
            <a:r>
              <a:rPr lang="ru-RU" sz="9600" b="1" i="1" dirty="0" smtClean="0">
                <a:solidFill>
                  <a:srgbClr val="C00000"/>
                </a:solidFill>
              </a:rPr>
              <a:t>Недостатки  теории  полой  Земли</a:t>
            </a:r>
            <a:endParaRPr lang="ru-RU" sz="9600" b="1" i="1" dirty="0">
              <a:solidFill>
                <a:srgbClr val="C00000"/>
              </a:solidFill>
            </a:endParaRPr>
          </a:p>
        </p:txBody>
      </p:sp>
    </p:spTree>
  </p:cSld>
  <p:clrMapOvr>
    <a:masterClrMapping/>
  </p:clrMapOvr>
  <p:transition spd="med">
    <p:split orient="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548680"/>
            <a:ext cx="8784976"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«Теория полой Земли» не согласуется с результатами наблюдений прохождения сейсмических волн через толщу Земли. Продольные волны, возникающие при крупных </a:t>
            </a:r>
            <a:r>
              <a:rPr kumimoji="0" lang="ru-RU"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2" tooltip="Землетрясение"/>
              </a:rPr>
              <a:t>землетрясениях</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проходят в направлении любой из воображаемых хорд, включая диаметр, соединяющих </a:t>
            </a:r>
            <a:r>
              <a:rPr kumimoji="0" lang="ru-RU"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3" tooltip="Гипоцентр"/>
              </a:rPr>
              <a:t>гипоцентр</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2" tooltip="Землетрясение"/>
              </a:rPr>
              <a:t>землетрясения</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и </a:t>
            </a:r>
            <a:r>
              <a:rPr kumimoji="0" lang="ru-RU"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4" tooltip="Сейсмические станции (страница отсутствует)"/>
              </a:rPr>
              <a:t>сейсмические станции</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Построенные модели распространения сейсмических волн во время крупных землетрясений полностью совпадают с </a:t>
            </a:r>
            <a:r>
              <a:rPr kumimoji="0" lang="ru-RU"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результами</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наблюдения. При наличии полости внутри Земли такое было бы невозможно.</a:t>
            </a:r>
            <a:endPar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Средняя плотность Земли — отношение полной массы к объёму, ограниченному наружной поверхностью Земной коры, составляет 5520 кг/м³. Эти данные, полученные астрономами (масса Земли, на основании теории движения Луны) и геодезистами (объём Земли), хорошо согласуются с данными, полученными химиками и геологами о химическом составе и плотности земной коры и мантии, а также с теорией железного </a:t>
            </a:r>
            <a:r>
              <a:rPr kumimoji="0" lang="ru-RU"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5" tooltip="Ядро Земли"/>
              </a:rPr>
              <a:t>ядра Земли</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подтверждаемой сейсмологическими наблюдениями и наличием земного </a:t>
            </a:r>
            <a:r>
              <a:rPr kumimoji="0" lang="ru-RU"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6" tooltip="Магнетизм"/>
              </a:rPr>
              <a:t>магнетизма</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Если принимать «теорию полой Земли», то следует признать, что вся масса Земли сосредоточена в земной коре и её плотность должна превышать 30000 кг/м³ — то есть быть больше плотности самых тяжелых химических элементов, существующих в природе.</a:t>
            </a:r>
            <a:endPar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Прочность пород земной коры недостаточна для удержания полого свода столь больших размеров.</a:t>
            </a:r>
            <a:endPar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spTree>
  </p:cSld>
  <p:clrMapOvr>
    <a:masterClrMapping/>
  </p:clrMapOvr>
  <p:transition spd="med">
    <p:split orient="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48680"/>
            <a:ext cx="8640960" cy="5909310"/>
          </a:xfrm>
          <a:prstGeom prst="rect">
            <a:avLst/>
          </a:prstGeom>
        </p:spPr>
        <p:txBody>
          <a:bodyPr wrap="square">
            <a:spAutoFit/>
          </a:bodyPr>
          <a:lstStyle/>
          <a:p>
            <a:pPr lvl="0" eaLnBrk="0" fontAlgn="base" hangingPunct="0">
              <a:spcBef>
                <a:spcPct val="0"/>
              </a:spcBef>
              <a:spcAft>
                <a:spcPct val="0"/>
              </a:spcAft>
              <a:buFontTx/>
              <a:buChar char="•"/>
            </a:pPr>
            <a:r>
              <a:rPr lang="ru-RU" b="1" dirty="0" smtClean="0">
                <a:latin typeface="Calibri" pitchFamily="34" charset="0"/>
                <a:ea typeface="Times New Roman" pitchFamily="18" charset="0"/>
                <a:cs typeface="Times New Roman" pitchFamily="18" charset="0"/>
              </a:rPr>
              <a:t>«Теория полой Земли» противоречит современным научным представлениям о зарождении планет путём сгущения газопылевого облака. На Земле присутствует большое количество химических элементов тяжелее </a:t>
            </a:r>
            <a:r>
              <a:rPr lang="ru-RU" b="1" dirty="0" smtClean="0">
                <a:solidFill>
                  <a:srgbClr val="0000FF"/>
                </a:solidFill>
                <a:latin typeface="Calibri" pitchFamily="34" charset="0"/>
                <a:ea typeface="Times New Roman" pitchFamily="18" charset="0"/>
                <a:cs typeface="Times New Roman" pitchFamily="18" charset="0"/>
                <a:hlinkClick r:id="rId2" tooltip="Железо"/>
              </a:rPr>
              <a:t>железа</a:t>
            </a:r>
            <a:r>
              <a:rPr lang="ru-RU" b="1" dirty="0" smtClean="0">
                <a:latin typeface="Calibri" pitchFamily="34" charset="0"/>
                <a:ea typeface="Times New Roman" pitchFamily="18" charset="0"/>
                <a:cs typeface="Times New Roman" pitchFamily="18" charset="0"/>
              </a:rPr>
              <a:t>, что подтверждает современные гипотезы формирования Земли.</a:t>
            </a:r>
            <a:endParaRPr lang="ru-RU" b="1" dirty="0" smtClean="0">
              <a:latin typeface="Calibri" pitchFamily="34" charset="0"/>
              <a:ea typeface="Calibri" pitchFamily="34" charset="0"/>
              <a:cs typeface="Times New Roman" pitchFamily="18" charset="0"/>
            </a:endParaRPr>
          </a:p>
          <a:p>
            <a:pPr lvl="0" eaLnBrk="0" fontAlgn="base" hangingPunct="0">
              <a:spcBef>
                <a:spcPct val="0"/>
              </a:spcBef>
              <a:spcAft>
                <a:spcPct val="0"/>
              </a:spcAft>
              <a:buFontTx/>
              <a:buChar char="•"/>
            </a:pPr>
            <a:r>
              <a:rPr lang="ru-RU" b="1" dirty="0" smtClean="0">
                <a:latin typeface="Calibri" pitchFamily="34" charset="0"/>
                <a:ea typeface="Times New Roman" pitchFamily="18" charset="0"/>
                <a:cs typeface="Times New Roman" pitchFamily="18" charset="0"/>
              </a:rPr>
              <a:t>На сегодняшний день отсутствует теория и модель зарождения как полых планет, так и полых планет со звездой внутри.</a:t>
            </a:r>
            <a:endParaRPr lang="ru-RU" b="1" dirty="0" smtClean="0">
              <a:latin typeface="Calibri" pitchFamily="34" charset="0"/>
              <a:ea typeface="Calibri" pitchFamily="34" charset="0"/>
              <a:cs typeface="Times New Roman" pitchFamily="18" charset="0"/>
            </a:endParaRPr>
          </a:p>
          <a:p>
            <a:pPr lvl="0" eaLnBrk="0" fontAlgn="base" hangingPunct="0">
              <a:spcBef>
                <a:spcPct val="0"/>
              </a:spcBef>
              <a:spcAft>
                <a:spcPct val="0"/>
              </a:spcAft>
              <a:buFontTx/>
              <a:buChar char="•"/>
            </a:pPr>
            <a:r>
              <a:rPr lang="ru-RU" b="1" dirty="0" smtClean="0">
                <a:latin typeface="Calibri" pitchFamily="34" charset="0"/>
                <a:ea typeface="Times New Roman" pitchFamily="18" charset="0"/>
                <a:cs typeface="Times New Roman" pitchFamily="18" charset="0"/>
              </a:rPr>
              <a:t>«Теория полой Земли» не в состоянии объяснить простейшие наблюдаемые эффекты. Например, </a:t>
            </a:r>
            <a:r>
              <a:rPr lang="ru-RU" b="1" dirty="0" smtClean="0">
                <a:solidFill>
                  <a:srgbClr val="0000FF"/>
                </a:solidFill>
                <a:latin typeface="Calibri" pitchFamily="34" charset="0"/>
                <a:ea typeface="Times New Roman" pitchFamily="18" charset="0"/>
                <a:cs typeface="Times New Roman" pitchFamily="18" charset="0"/>
                <a:hlinkClick r:id="rId3" tooltip="Тектоника плит"/>
              </a:rPr>
              <a:t>движение тектонических плит</a:t>
            </a:r>
            <a:r>
              <a:rPr lang="ru-RU" b="1" dirty="0" smtClean="0">
                <a:latin typeface="Calibri" pitchFamily="34" charset="0"/>
                <a:ea typeface="Times New Roman" pitchFamily="18" charset="0"/>
                <a:cs typeface="Times New Roman" pitchFamily="18" charset="0"/>
              </a:rPr>
              <a:t> происходит в результате течения конвективных потоков </a:t>
            </a:r>
            <a:r>
              <a:rPr lang="ru-RU" b="1" dirty="0" smtClean="0">
                <a:solidFill>
                  <a:srgbClr val="0000FF"/>
                </a:solidFill>
                <a:latin typeface="Calibri" pitchFamily="34" charset="0"/>
                <a:ea typeface="Times New Roman" pitchFamily="18" charset="0"/>
                <a:cs typeface="Times New Roman" pitchFamily="18" charset="0"/>
                <a:hlinkClick r:id="rId4" tooltip="Магма"/>
              </a:rPr>
              <a:t>магмы</a:t>
            </a:r>
            <a:r>
              <a:rPr lang="ru-RU" b="1" dirty="0" smtClean="0">
                <a:latin typeface="Calibri" pitchFamily="34" charset="0"/>
                <a:ea typeface="Times New Roman" pitchFamily="18" charset="0"/>
                <a:cs typeface="Times New Roman" pitchFamily="18" charset="0"/>
              </a:rPr>
              <a:t> от горячего ядра планеты к её коре, в «Теории полой Земли» это невозможно, поскольку «внутренняя» кора холоднее магмы и не способна создать конвективных течений.</a:t>
            </a:r>
            <a:endParaRPr lang="ru-RU" b="1" dirty="0" smtClean="0">
              <a:latin typeface="Arial" pitchFamily="34" charset="0"/>
            </a:endParaRPr>
          </a:p>
          <a:p>
            <a:pPr lvl="0" eaLnBrk="0" fontAlgn="base" hangingPunct="0">
              <a:spcBef>
                <a:spcPct val="0"/>
              </a:spcBef>
              <a:spcAft>
                <a:spcPct val="0"/>
              </a:spcAft>
            </a:pPr>
            <a:r>
              <a:rPr lang="ru-RU" b="1" dirty="0" smtClean="0">
                <a:latin typeface="Calibri" pitchFamily="34" charset="0"/>
                <a:ea typeface="Times New Roman" pitchFamily="18" charset="0"/>
                <a:cs typeface="Times New Roman" pitchFamily="18" charset="0"/>
              </a:rPr>
              <a:t>«Теория полой Земли» предусматривает наличие внутри Земли внутренней звезды, однако это опровергается следующими фактами:</a:t>
            </a:r>
            <a:endParaRPr lang="ru-RU" b="1" dirty="0" smtClean="0">
              <a:latin typeface="Arial" pitchFamily="34" charset="0"/>
            </a:endParaRPr>
          </a:p>
          <a:p>
            <a:pPr lvl="0" eaLnBrk="0" fontAlgn="base" hangingPunct="0">
              <a:spcBef>
                <a:spcPct val="0"/>
              </a:spcBef>
              <a:spcAft>
                <a:spcPct val="0"/>
              </a:spcAft>
              <a:buFontTx/>
              <a:buChar char="•"/>
            </a:pPr>
            <a:r>
              <a:rPr lang="ru-RU" b="1" dirty="0" smtClean="0">
                <a:latin typeface="Calibri" pitchFamily="34" charset="0"/>
                <a:ea typeface="Times New Roman" pitchFamily="18" charset="0"/>
                <a:cs typeface="Times New Roman" pitchFamily="18" charset="0"/>
              </a:rPr>
              <a:t>Для зарождения звезды необходима масса, на несколько порядков превышающая массу Земли и сравнимая с массой Солнца. Самые лёгкие из обнаруженных на сегодня звёзд имеют массу в сотни раз превышающие массу всей Земли.</a:t>
            </a:r>
            <a:endParaRPr lang="ru-RU" b="1" dirty="0" smtClean="0">
              <a:latin typeface="Calibri" pitchFamily="34" charset="0"/>
              <a:ea typeface="Calibri" pitchFamily="34" charset="0"/>
              <a:cs typeface="Times New Roman" pitchFamily="18" charset="0"/>
            </a:endParaRPr>
          </a:p>
          <a:p>
            <a:pPr lvl="0" eaLnBrk="0" fontAlgn="base" hangingPunct="0">
              <a:spcBef>
                <a:spcPct val="0"/>
              </a:spcBef>
              <a:spcAft>
                <a:spcPct val="0"/>
              </a:spcAft>
              <a:buFontTx/>
              <a:buChar char="•"/>
            </a:pPr>
            <a:r>
              <a:rPr lang="ru-RU" b="1" dirty="0" smtClean="0">
                <a:latin typeface="Calibri" pitchFamily="34" charset="0"/>
                <a:ea typeface="Times New Roman" pitchFamily="18" charset="0"/>
                <a:cs typeface="Times New Roman" pitchFamily="18" charset="0"/>
              </a:rPr>
              <a:t>Любая звезда выделяет огромное количество энергии и излучений. Если бы внутри Земли существовала звезда, то в силу её близости к поверхности Земли, влияние её тепловой энергии было бы значительно большим, нежели Солнечной, что привело к отсутствию смены времён года.</a:t>
            </a:r>
            <a:endParaRPr lang="ru-RU" b="1" dirty="0" smtClean="0">
              <a:latin typeface="Calibri" pitchFamily="34" charset="0"/>
              <a:ea typeface="Calibri" pitchFamily="34" charset="0"/>
              <a:cs typeface="Times New Roman" pitchFamily="18" charset="0"/>
            </a:endParaRPr>
          </a:p>
        </p:txBody>
      </p:sp>
    </p:spTree>
  </p:cSld>
  <p:clrMapOvr>
    <a:masterClrMapping/>
  </p:clrMapOvr>
  <p:transition spd="med">
    <p:split orient="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20688"/>
            <a:ext cx="8784976" cy="4708981"/>
          </a:xfrm>
          <a:prstGeom prst="rect">
            <a:avLst/>
          </a:prstGeom>
        </p:spPr>
        <p:txBody>
          <a:bodyPr wrap="square">
            <a:spAutoFit/>
          </a:bodyPr>
          <a:lstStyle/>
          <a:p>
            <a:pPr lvl="0" eaLnBrk="0" fontAlgn="base" hangingPunct="0">
              <a:spcBef>
                <a:spcPct val="0"/>
              </a:spcBef>
              <a:spcAft>
                <a:spcPct val="0"/>
              </a:spcAft>
              <a:buFontTx/>
              <a:buChar char="•"/>
            </a:pPr>
            <a:r>
              <a:rPr lang="ru-RU" sz="2000" b="1" dirty="0" smtClean="0">
                <a:latin typeface="Calibri" pitchFamily="34" charset="0"/>
                <a:ea typeface="Times New Roman" pitchFamily="18" charset="0"/>
                <a:cs typeface="Times New Roman" pitchFamily="18" charset="0"/>
              </a:rPr>
              <a:t>Звезда излучает в пространство большое количество вещества (солнечный ветер) и излучений, этих явлений на Земле не фиксируется.</a:t>
            </a:r>
            <a:endParaRPr lang="ru-RU" sz="2000" b="1" dirty="0" smtClean="0">
              <a:latin typeface="Calibri" pitchFamily="34" charset="0"/>
              <a:ea typeface="Calibri" pitchFamily="34" charset="0"/>
              <a:cs typeface="Times New Roman" pitchFamily="18" charset="0"/>
            </a:endParaRPr>
          </a:p>
          <a:p>
            <a:pPr lvl="0" eaLnBrk="0" fontAlgn="base" hangingPunct="0">
              <a:spcBef>
                <a:spcPct val="0"/>
              </a:spcBef>
              <a:spcAft>
                <a:spcPct val="0"/>
              </a:spcAft>
              <a:buFontTx/>
              <a:buChar char="•"/>
            </a:pPr>
            <a:r>
              <a:rPr lang="ru-RU" sz="2000" b="1" dirty="0" smtClean="0">
                <a:latin typeface="Calibri" pitchFamily="34" charset="0"/>
                <a:ea typeface="Times New Roman" pitchFamily="18" charset="0"/>
                <a:cs typeface="Times New Roman" pitchFamily="18" charset="0"/>
              </a:rPr>
              <a:t>Характер магнитного поля звёзд радикально отличается от характера магнитного поля планет. У звёзд экватор вращается быстрее полюсов, что приводит к запутыванию линий магнитного поля, большим отклонениям его мощности и амплитуде магнитного поля в конкретный момент времени. Магнитное поле Земли этих эффектов не демонстрирует, таким образом его источником звезда являться не может.</a:t>
            </a:r>
            <a:endParaRPr lang="ru-RU" sz="2000" b="1" dirty="0" smtClean="0">
              <a:latin typeface="Calibri" pitchFamily="34" charset="0"/>
              <a:ea typeface="Calibri" pitchFamily="34" charset="0"/>
              <a:cs typeface="Times New Roman" pitchFamily="18" charset="0"/>
            </a:endParaRPr>
          </a:p>
          <a:p>
            <a:pPr lvl="0" eaLnBrk="0" fontAlgn="base" hangingPunct="0">
              <a:spcBef>
                <a:spcPct val="0"/>
              </a:spcBef>
              <a:spcAft>
                <a:spcPct val="0"/>
              </a:spcAft>
              <a:buFontTx/>
              <a:buChar char="•"/>
            </a:pPr>
            <a:r>
              <a:rPr lang="ru-RU" sz="2000" b="1" dirty="0" smtClean="0">
                <a:latin typeface="Calibri" pitchFamily="34" charset="0"/>
                <a:ea typeface="Times New Roman" pitchFamily="18" charset="0"/>
                <a:cs typeface="Times New Roman" pitchFamily="18" charset="0"/>
              </a:rPr>
              <a:t>Наличие внутри Земли большой массы, сопоставимой с её массой, привело бы к взаимному разрушению этих объектов, либо разрушению поверхности Земли вследствие воздействия приливных сил. Даже если бы удалось сохранить стабильность такой конфигурации, прецессия Земли и её внутренней звезды создавали бы колоссальные приливные горбы на поверхности Земли, в следствии воздействий близко расположенной большой массы.</a:t>
            </a:r>
            <a:endParaRPr lang="ru-RU" sz="2000" b="1" dirty="0" smtClean="0">
              <a:latin typeface="Arial" pitchFamily="34" charset="0"/>
            </a:endParaRPr>
          </a:p>
        </p:txBody>
      </p:sp>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48680"/>
            <a:ext cx="8712968" cy="5816977"/>
          </a:xfrm>
          <a:prstGeom prst="rect">
            <a:avLst/>
          </a:prstGeom>
        </p:spPr>
        <p:txBody>
          <a:bodyPr wrap="square">
            <a:spAutoFit/>
          </a:bodyPr>
          <a:lstStyle/>
          <a:p>
            <a:r>
              <a:rPr lang="ru-RU" sz="2000" b="1" dirty="0" smtClean="0"/>
              <a:t>Температура в центральной части Земли порядка 5000 °С. Максимальная температура на поверхности приближается к 60 °С (в тропических пустынях Африки и Северной Америки), а минимальная составляет около -90 °С (в центральных районах Антарктиды). Давление монотонно возрастает с глубиной от 0 до 3,61 ГП. Тепло из недр Земли передается к ее поверхности благодаря теплопроводности и конвекции. Плотность в центре Земли около 12,5 г/см3. Все слои ядра составляют 31% всей массы планеты. Считается, что ядро планеты возникло в течение первых 100 миллионов лет истории планеты, и в нем под действием силы тяжести скопились самые тяжелые элементы, входящие в состав Земли. Вместе с ядром образовалось и магнитное поле. Хотя считается, что магнитное поле Земли слабое, все же оно действует и на расстоянии десятков тысяч километров от поверхности Земли. Посредством магнитного поля ядро  действует на атмосферу и погоду. Благодаря магнитному полю Землю окружает на высоте 20-70 000 км атмосферный слой - ионосфера. Внутри Земли высокое давление и температура</a:t>
            </a:r>
            <a:r>
              <a:rPr lang="ru-RU" sz="2400" b="1" i="1" u="sng" dirty="0" smtClean="0">
                <a:solidFill>
                  <a:srgbClr val="0000CC"/>
                </a:solidFill>
              </a:rPr>
              <a:t>. Когда магма вырывается наружу, она остывает и становится твердой. Жидкая магма кристаллизируется - образуются породы, которые составляют земную кору.</a:t>
            </a:r>
            <a:endParaRPr lang="ru-RU" sz="2400" b="1" i="1" u="sng" dirty="0">
              <a:solidFill>
                <a:srgbClr val="0000CC"/>
              </a:solidFill>
            </a:endParaRP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605464" cy="4339650"/>
          </a:xfrm>
          <a:prstGeom prst="rect">
            <a:avLst/>
          </a:prstGeom>
        </p:spPr>
        <p:txBody>
          <a:bodyPr wrap="square">
            <a:spAutoFit/>
          </a:bodyPr>
          <a:lstStyle/>
          <a:p>
            <a:r>
              <a:rPr lang="en-US" b="1" dirty="0" smtClean="0"/>
              <a:t>                                                </a:t>
            </a:r>
            <a:r>
              <a:rPr lang="ru-RU" sz="2800" b="1" i="1" u="sng" dirty="0" smtClean="0">
                <a:solidFill>
                  <a:srgbClr val="C00000"/>
                </a:solidFill>
              </a:rPr>
              <a:t>Что такое магма?</a:t>
            </a:r>
          </a:p>
          <a:p>
            <a:r>
              <a:rPr lang="ru-RU" sz="2000" b="1" dirty="0" smtClean="0"/>
              <a:t>Внутри Земля </a:t>
            </a:r>
            <a:r>
              <a:rPr lang="ru-RU" sz="2000" b="1" i="1" u="sng" dirty="0" smtClean="0">
                <a:solidFill>
                  <a:srgbClr val="0000CC"/>
                </a:solidFill>
              </a:rPr>
              <a:t>очень горячая</a:t>
            </a:r>
            <a:r>
              <a:rPr lang="ru-RU" sz="2000" b="1" dirty="0" smtClean="0"/>
              <a:t>. Жар расплавляет горные породы, и они находятся там в жидком состоянии</a:t>
            </a:r>
            <a:r>
              <a:rPr lang="ru-RU" sz="2000" b="1" i="1" u="sng" dirty="0" smtClean="0">
                <a:solidFill>
                  <a:srgbClr val="0000CC"/>
                </a:solidFill>
              </a:rPr>
              <a:t>. Этот жидкий камень заключен в огромный подземный пакет. Он называется магмой</a:t>
            </a:r>
            <a:r>
              <a:rPr lang="ru-RU" sz="2000" b="1" dirty="0" smtClean="0"/>
              <a:t>. Магма легче по весу, чем холодные горные породы. Поэтому она поднимается наверх под давлением окружающих ее горных пород. Во многих местах магма никогда не вырывается наружу, а медленно остывает и затвердевает под Землей.</a:t>
            </a:r>
            <a:r>
              <a:rPr lang="en-US" sz="2000" b="1" dirty="0" smtClean="0"/>
              <a:t> </a:t>
            </a:r>
            <a:r>
              <a:rPr lang="ru-RU" sz="2000" b="1" dirty="0" smtClean="0"/>
              <a:t>В некоторых местах холодные, твердые горные породы на поверхности Земли не могут противостоять давлению магмы изнутри. Они раскалываются, и магма вырывается наружу через разломы. </a:t>
            </a:r>
            <a:r>
              <a:rPr lang="en-US" sz="2000" b="1" dirty="0" smtClean="0"/>
              <a:t> </a:t>
            </a:r>
            <a:r>
              <a:rPr lang="ru-RU" sz="2400" b="1" i="1" u="sng" dirty="0" smtClean="0">
                <a:solidFill>
                  <a:srgbClr val="0000CC"/>
                </a:solidFill>
              </a:rPr>
              <a:t>Магма, вышедшая на поверхность Земли, называется лавой. </a:t>
            </a:r>
          </a:p>
          <a:p>
            <a:r>
              <a:rPr lang="ru-RU" sz="2000" b="1" dirty="0" smtClean="0"/>
              <a:t>Магма обычно начинает остывать сразу же, как только прорывается наружу. </a:t>
            </a:r>
            <a:endParaRPr lang="ru-RU" sz="2000" b="1" dirty="0"/>
          </a:p>
        </p:txBody>
      </p:sp>
      <p:sp>
        <p:nvSpPr>
          <p:cNvPr id="3" name="Прямоугольник 2"/>
          <p:cNvSpPr/>
          <p:nvPr/>
        </p:nvSpPr>
        <p:spPr>
          <a:xfrm>
            <a:off x="179512" y="4365104"/>
            <a:ext cx="8568952" cy="2308324"/>
          </a:xfrm>
          <a:prstGeom prst="rect">
            <a:avLst/>
          </a:prstGeom>
        </p:spPr>
        <p:txBody>
          <a:bodyPr wrap="square">
            <a:spAutoFit/>
          </a:bodyPr>
          <a:lstStyle/>
          <a:p>
            <a:r>
              <a:rPr lang="ru-RU" sz="2400" b="1" i="1" u="sng" dirty="0" smtClean="0">
                <a:solidFill>
                  <a:srgbClr val="0000CC"/>
                </a:solidFill>
              </a:rPr>
              <a:t>При внедрении магмы в земную кору или при ее излиянии на поверхность Земли формируются магматические горные породы. отдельные очаги в пределах разных по составу и </a:t>
            </a:r>
            <a:r>
              <a:rPr lang="ru-RU" sz="2400" b="1" i="1" u="sng" dirty="0" err="1" smtClean="0">
                <a:solidFill>
                  <a:srgbClr val="0000CC"/>
                </a:solidFill>
              </a:rPr>
              <a:t>глубинности</a:t>
            </a:r>
            <a:r>
              <a:rPr lang="ru-RU" sz="2400" b="1" i="1" u="sng" dirty="0" smtClean="0">
                <a:solidFill>
                  <a:srgbClr val="0000CC"/>
                </a:solidFill>
              </a:rPr>
              <a:t> оболочек Земли. </a:t>
            </a:r>
            <a:r>
              <a:rPr lang="ru-RU" sz="2000" b="1" dirty="0" smtClean="0"/>
              <a:t>Главные типы магмы - </a:t>
            </a:r>
            <a:r>
              <a:rPr lang="ru-RU" sz="2400" b="1" i="1" u="sng" dirty="0" smtClean="0">
                <a:solidFill>
                  <a:srgbClr val="0000CC"/>
                </a:solidFill>
              </a:rPr>
              <a:t>ультраосновная</a:t>
            </a:r>
            <a:r>
              <a:rPr lang="ru-RU" sz="2000" b="1" dirty="0" smtClean="0"/>
              <a:t>, </a:t>
            </a:r>
            <a:r>
              <a:rPr lang="ru-RU" sz="2400" b="1" i="1" u="sng" dirty="0" smtClean="0">
                <a:solidFill>
                  <a:srgbClr val="0000CC"/>
                </a:solidFill>
              </a:rPr>
              <a:t>основная (базальтовая) и кислая (гранитная</a:t>
            </a:r>
            <a:r>
              <a:rPr lang="en-US" sz="2400" b="1" i="1" u="sng" dirty="0" smtClean="0">
                <a:solidFill>
                  <a:srgbClr val="0000CC"/>
                </a:solidFill>
              </a:rPr>
              <a:t>)</a:t>
            </a:r>
            <a:endParaRPr lang="ru-RU" sz="2400" b="1" i="1" u="sng" dirty="0">
              <a:solidFill>
                <a:srgbClr val="0000CC"/>
              </a:solidFill>
            </a:endParaRP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67544" y="908720"/>
            <a:ext cx="7620000" cy="5715000"/>
          </a:xfrm>
          <a:prstGeom prst="rect">
            <a:avLst/>
          </a:prstGeom>
          <a:noFill/>
          <a:ln w="9525">
            <a:noFill/>
            <a:miter lim="800000"/>
            <a:headEnd/>
            <a:tailEnd/>
          </a:ln>
        </p:spPr>
      </p:pic>
      <p:sp>
        <p:nvSpPr>
          <p:cNvPr id="3" name="TextBox 2"/>
          <p:cNvSpPr txBox="1"/>
          <p:nvPr/>
        </p:nvSpPr>
        <p:spPr>
          <a:xfrm>
            <a:off x="899592" y="188640"/>
            <a:ext cx="7200800" cy="523220"/>
          </a:xfrm>
          <a:prstGeom prst="rect">
            <a:avLst/>
          </a:prstGeom>
          <a:noFill/>
        </p:spPr>
        <p:txBody>
          <a:bodyPr wrap="square" rtlCol="0">
            <a:spAutoFit/>
          </a:bodyPr>
          <a:lstStyle/>
          <a:p>
            <a:r>
              <a:rPr lang="en-US" dirty="0" smtClean="0"/>
              <a:t> </a:t>
            </a:r>
            <a:r>
              <a:rPr lang="ru-RU" sz="2800" b="1" i="1" u="sng" dirty="0" smtClean="0">
                <a:solidFill>
                  <a:srgbClr val="C00000"/>
                </a:solidFill>
              </a:rPr>
              <a:t>Магма  вырвалась  на  поверхность  Земли</a:t>
            </a:r>
            <a:endParaRPr lang="ru-RU" sz="2800" b="1" i="1" u="sng" dirty="0">
              <a:solidFill>
                <a:srgbClr val="C00000"/>
              </a:solidFill>
            </a:endParaRPr>
          </a:p>
        </p:txBody>
      </p:sp>
    </p:spTree>
  </p:cSld>
  <p:clrMapOvr>
    <a:masterClrMapping/>
  </p:clrMapOvr>
  <p:transition spd="med">
    <p:split orient="vert"/>
  </p:transition>
</p:sld>
</file>

<file path=ppt/theme/theme1.xml><?xml version="1.0" encoding="utf-8"?>
<a:theme xmlns:a="http://schemas.openxmlformats.org/drawingml/2006/main" name="Тема Offic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TotalTime>
  <Words>4031</Words>
  <Application>Microsoft Office PowerPoint</Application>
  <PresentationFormat>Экран (4:3)</PresentationFormat>
  <Paragraphs>152</Paragraphs>
  <Slides>64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64</vt:i4>
      </vt:variant>
    </vt:vector>
  </HeadingPairs>
  <TitlesOfParts>
    <vt:vector size="6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114</cp:revision>
  <dcterms:created xsi:type="dcterms:W3CDTF">2011-08-03T02:37:47Z</dcterms:created>
  <dcterms:modified xsi:type="dcterms:W3CDTF">2011-08-03T18:42:28Z</dcterms:modified>
</cp:coreProperties>
</file>