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bin" ContentType="audio/unknown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72" r:id="rId12"/>
    <p:sldId id="267" r:id="rId13"/>
    <p:sldId id="271" r:id="rId14"/>
    <p:sldId id="268" r:id="rId15"/>
    <p:sldId id="269" r:id="rId16"/>
    <p:sldId id="270" r:id="rId17"/>
    <p:sldId id="276" r:id="rId18"/>
    <p:sldId id="274" r:id="rId19"/>
    <p:sldId id="275" r:id="rId20"/>
    <p:sldId id="277" r:id="rId21"/>
    <p:sldId id="279" r:id="rId22"/>
    <p:sldId id="27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2160"/>
    <a:srgbClr val="952F89"/>
    <a:srgbClr val="9C2C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Nezhniy\Nezh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6622504" cy="1251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05064"/>
            <a:ext cx="64008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Nezhniy\NezhnySl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0" y="6515100"/>
            <a:ext cx="153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BFBFBF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BFBFB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5.bin"/><Relationship Id="rId7" Type="http://schemas.openxmlformats.org/officeDocument/2006/relationships/image" Target="../media/image5.png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4.bin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5.bin"/><Relationship Id="rId7" Type="http://schemas.openxmlformats.org/officeDocument/2006/relationships/image" Target="../media/image5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4.bin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12" Type="http://schemas.openxmlformats.org/officeDocument/2006/relationships/image" Target="../media/image21.jpeg"/><Relationship Id="rId2" Type="http://schemas.openxmlformats.org/officeDocument/2006/relationships/audio" Target="../media/audio1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image" Target="../media/image2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12" Type="http://schemas.openxmlformats.org/officeDocument/2006/relationships/image" Target="../media/image29.jpeg"/><Relationship Id="rId2" Type="http://schemas.openxmlformats.org/officeDocument/2006/relationships/audio" Target="../media/audio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docid=oqORa1ZgtJDQOM&amp;tbnid=QBwDpb6yhEx4RM:&amp;ved=0CAQQjB0&amp;url=http://www.res-plus.com/Catalog/?id=36&amp;ei=5F8PU_7aG6HnywO7-IL4BA&amp;bvm=bv.61965928,d.bGE&amp;psig=AFQjCNEziRTcFvZCUr81_E05_eFIREckZg&amp;ust=1393602911556186" TargetMode="External"/><Relationship Id="rId13" Type="http://schemas.openxmlformats.org/officeDocument/2006/relationships/hyperlink" Target="http://www.google.ru/url?sa=i&amp;rct=j&amp;q=&amp;esrc=s&amp;source=images&amp;cd=&amp;cad=rja&amp;docid=HdlUMVKxh42d1M&amp;tbnid=KXymc7M0aDJVCM:&amp;ved=0CAQQjB0&amp;url=http://felomena.com/sonniki/c/cyplenok/&amp;ei=XGIPU8-UOqS_ygODn4H4Bg&amp;bvm=bv.61965928,d.bGE&amp;psig=AFQjCNGcnTU2ypvFC2f9V3r7i6ApwEungw&amp;ust=1393603443987742" TargetMode="External"/><Relationship Id="rId18" Type="http://schemas.openxmlformats.org/officeDocument/2006/relationships/hyperlink" Target="http://www.google.ru/url?sa=i&amp;rct=j&amp;q=&amp;esrc=s&amp;source=images&amp;cd=&amp;cad=rja&amp;docid=1gHfot8jbym4qM&amp;tbnid=1nr5yJdPzcR0OM:&amp;ved=&amp;url=http://detskaya-lavka.com.ua/blog/32/&amp;ei=N2cPU6_jGPLV4ATlpIH4Dg&amp;bvm=bv.61965928,d.bGE&amp;psig=AFQjCNE52zPNgDPF_qIqYn8mu-zPeGDmhw&amp;ust=1393604792003471" TargetMode="External"/><Relationship Id="rId3" Type="http://schemas.openxmlformats.org/officeDocument/2006/relationships/hyperlink" Target="http://www.google.ru/url?sa=i&amp;rct=j&amp;q=&amp;esrc=s&amp;source=images&amp;cd=&amp;cad=rja&amp;docid=ppa8jMw-u8Fs5M&amp;tbnid=yZHRIu8rOhHMiM:&amp;ved=0CAQQjB0&amp;url=http://www.vectory.ru/index.php?productID=5834&amp;ei=nFwPU_qyE-fwygPbhoDAAg&amp;bvm=bv.61965928,d.bGE&amp;psig=AFQjCNGTUevprthfUV9Eyk3dnVAQQetT2w&amp;ust=1393602071198884" TargetMode="External"/><Relationship Id="rId7" Type="http://schemas.openxmlformats.org/officeDocument/2006/relationships/hyperlink" Target="http://www.google.ru/url?sa=i&amp;rct=j&amp;q=&amp;esrc=s&amp;source=images&amp;cd=&amp;cad=rja&amp;docid=0ieBpjyr5kOIaM&amp;tbnid=5Q-3Up2OR5aJRM:&amp;ved=0CAQQjB0&amp;url=http://mkdoulastochkaa.dagschool.com/&amp;ei=GF8PU7zVMePoywPisIG4AQ&amp;bvm=bv.61965928,d.bGE&amp;psig=AFQjCNHu_Glk127-peby_elP3JWi9-0wXQ&amp;ust=1393602686755794" TargetMode="External"/><Relationship Id="rId12" Type="http://schemas.openxmlformats.org/officeDocument/2006/relationships/hyperlink" Target="http://www.google.ru/url?sa=i&amp;rct=j&amp;q=&amp;esrc=s&amp;source=images&amp;cd=&amp;cad=rja&amp;docid=XUg6yQrbomPOOM&amp;tbnid=NeOvhl7xy0AO1M:&amp;ved=0CAQQjB0&amp;url=http://mocak.net/1316/%D0%B8%D0%BD%D1%82%D0%B5%D1%80%D0%B5%D1%81%D0%BD%D1%8B%D0%B5-%D1%84%D0%B0%D0%BA%D1%82%D1%8B-%D0%BB%D1%8F%D0%B3%D1%83%D1%88%D0%BA%D0%B0/&amp;ei=smEPU_j9L6mGywOVn4KYAw&amp;bvm=bv.61965928,d.bGE&amp;psig=AFQjCNFgzrLooNApX0ZARFapni_ENnVl-w&amp;ust=1393603359591363" TargetMode="External"/><Relationship Id="rId17" Type="http://schemas.openxmlformats.org/officeDocument/2006/relationships/hyperlink" Target="http://www.google.ru/url?sa=i&amp;rct=j&amp;q=&amp;esrc=s&amp;source=images&amp;cd=&amp;cad=rja&amp;docid=eybhx4UWs-WtEM&amp;tbnid=vOuZ-rXk6Sx42M:&amp;ved=&amp;url=http://funnyjambo.narod.ru/index/0-19&amp;ei=F2cPU8fKM8OQ4ATxiYC4AQ&amp;bvm=bv.61965928,d.bGE&amp;psig=AFQjCNFvPCsqMh6bDErXTQG8nvSGpnnlDg&amp;ust=1393604760352688" TargetMode="External"/><Relationship Id="rId2" Type="http://schemas.openxmlformats.org/officeDocument/2006/relationships/hyperlink" Target="http://www.free-lancers.net/users/kira_art/comments/65467/" TargetMode="External"/><Relationship Id="rId16" Type="http://schemas.openxmlformats.org/officeDocument/2006/relationships/hyperlink" Target="http://www.google.ru/url?sa=i&amp;rct=j&amp;q=&amp;esrc=s&amp;source=images&amp;cd=&amp;cad=rja&amp;docid=mV9HvqF8lDHqrM&amp;tbnid=QC_KLaMoGVsxcM:&amp;ved=0CAQQjB0&amp;url=http://www.bebinka.ru/article/luntik-hochet-v-shkolu&amp;ei=7WYPU-b8M4jQywOZ-ICQCw&amp;bvm=bv.61965928,d.bGE&amp;psig=AFQjCNG6t9oxyaF_gs5tHXRwsN0BJ8KGvA&amp;ust=13936047102192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&amp;esrc=s&amp;source=images&amp;cd=&amp;cad=rja&amp;docid=K90DiVONwka4nM&amp;tbnid=9yc2Qe8m5h_JXM:&amp;ved=0CAQQjB0&amp;url=http://nukitoys.ru/catalog/559/spiegelburg_ljejka_garden_16147.php&amp;ei=9F0PU6jrBqaNywOt2oHYBA&amp;bvm=bv.61965928,d.bGE&amp;psig=AFQjCNFDYQIjrTuy4U7tORy9Rmc5H6vcYg&amp;ust=1393602400020751" TargetMode="External"/><Relationship Id="rId11" Type="http://schemas.openxmlformats.org/officeDocument/2006/relationships/hyperlink" Target="http://www.google.ru/url?sa=i&amp;rct=j&amp;q=&amp;esrc=s&amp;source=images&amp;cd=&amp;cad=rja&amp;docid=Q6efBv825s7EWM&amp;tbnid=XYuHpBB-LcjmmM:&amp;ved=0CAQQjB0&amp;url=http://permraion.ru/support/&amp;ei=PmEPU5alL-SAywPl4oDoAw&amp;bvm=bv.61965928,d.bGE&amp;psig=AFQjCNGqdnMw3MPrmosYRrCt87BeRV5rCQ&amp;ust=1393603235720926" TargetMode="External"/><Relationship Id="rId5" Type="http://schemas.openxmlformats.org/officeDocument/2006/relationships/hyperlink" Target="http://www.google.ru/url?sa=i&amp;rct=j&amp;q=&amp;esrc=s&amp;source=images&amp;cd=&amp;cad=rja&amp;docid=ET1ZBLJV_aAGzM&amp;tbnid=l4o8MEFshilt_M:&amp;ved=0CAQQjB0&amp;url=http://homester.com.ua/apartments/soveti/apah-krask/&amp;ei=qF0PU5bFMsLoywPX4oDYDg&amp;bvm=bv.61965928,d.bGE&amp;psig=AFQjCNH_5zzUl5zAWusyYu6UbMlSqbLiGg&amp;ust=1393602256670757" TargetMode="External"/><Relationship Id="rId15" Type="http://schemas.openxmlformats.org/officeDocument/2006/relationships/hyperlink" Target="http://www.google.ru/url?sa=i&amp;rct=j&amp;q=&amp;esrc=s&amp;source=images&amp;cd=&amp;cad=rja&amp;docid=luaNQhZ2dyR79M&amp;tbnid=JvaFukVBG_388M:&amp;ved=0CAQQjB0&amp;url=http://lomaster.com/2009/11/kak-prosmolit-derevyannuyu-lodku.html&amp;ei=JGYPU4qcGaGAywPFg4LQBw&amp;bvm=bv.61965928,d.bGE&amp;psig=AFQjCNFgmmhPhGeaummg_vGSGMbLmJKDwg&amp;ust=1393604512223426" TargetMode="External"/><Relationship Id="rId10" Type="http://schemas.openxmlformats.org/officeDocument/2006/relationships/hyperlink" Target="http://www.google.ru/url?sa=i&amp;rct=j&amp;q=&amp;esrc=s&amp;source=images&amp;cd=&amp;cad=rja&amp;docid=tHoDlqVr2OfLYM&amp;tbnid=Q4F0xMwq718VMM:&amp;ved=0CAQQjB0&amp;url=http://www.lenagold.ru/fon/clipart/b/bel.html&amp;ei=1mAPU8npFafpywOCyoDwCg&amp;bvm=bv.61965928,d.bGE&amp;psig=AFQjCNGgTNwwtWowiH4vs3rtEgdlnVeAkA&amp;ust=1393603149499978" TargetMode="External"/><Relationship Id="rId4" Type="http://schemas.openxmlformats.org/officeDocument/2006/relationships/hyperlink" Target="http://www.google.ru/url?sa=i&amp;rct=j&amp;q=&amp;esrc=s&amp;source=images&amp;cd=&amp;cad=rja&amp;docid=rjZIyV8Nbd7VLM&amp;tbnid=-0OHMBB_EP598M:&amp;ved=0CAQQjB0&amp;url=http://0day-4you.ru/page/41/&amp;ei=9lwPU-OYHIn5yAPO04B4&amp;bvm=bv.61965928,d.bGE&amp;psig=AFQjCNHpMXYf0CYgysvp_Sk6aX4zNNlRNw&amp;ust=1393602148370961" TargetMode="External"/><Relationship Id="rId9" Type="http://schemas.openxmlformats.org/officeDocument/2006/relationships/hyperlink" Target="http://www.google.ru/url?sa=i&amp;rct=j&amp;q=&amp;esrc=s&amp;source=images&amp;cd=&amp;cad=rja&amp;docid=JroAciUavJG-QM&amp;tbnid=wL8ekaL2QCw99M:&amp;ved=0CAQQjB0&amp;url=http://www.google.ru/url?sa=i&amp;rct=j&amp;q=&amp;esrc=s&amp;source=images&amp;cd=&amp;cad=rja&amp;docid=JroAciUavJG-QM&amp;tbnid=wL8ekaL2QCw99M:&amp;ved=&amp;url=http://www.zakazmebel.ru/stul.html&amp;ei=UWAPU5K6GIbR4QSQnoCoCQ&amp;bvm=bv.61965928,d.bGE&amp;psig=AFQjCNEu2rWez0QlAcrTmHnAFFDkP9nhuQ&amp;ust=1393603025863190&amp;ei=XWAPU4-pG-P8ywPt04L4Aw&amp;bvm=bv.61965928,d.bGE&amp;psig=AFQjCNEu2rWez0QlAcrTmHnAFFDkP9nhuQ&amp;ust=1393603025863190" TargetMode="External"/><Relationship Id="rId14" Type="http://schemas.openxmlformats.org/officeDocument/2006/relationships/hyperlink" Target="http://www.google.ru/url?sa=i&amp;rct=j&amp;q=&amp;esrc=s&amp;source=images&amp;cd=&amp;cad=rja&amp;docid=_GBA88GX4cqdzM&amp;tbnid=YwSEW3u0m08GpM:&amp;ved=0CAQQjB0&amp;url=http://anahata.dowlatow.ru/?page_selling=pritchayabloko&amp;ei=N2MPU57FL4TqywOH9oL4Ag&amp;bvm=bv.61965928,d.bGE&amp;psig=AFQjCNFSwd5dyXrVDsJHr78yzsNoILL8sA&amp;ust=139360375797506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5.bin"/><Relationship Id="rId7" Type="http://schemas.openxmlformats.org/officeDocument/2006/relationships/image" Target="../media/image5.pn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4.bin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5.bin"/><Relationship Id="rId7" Type="http://schemas.openxmlformats.org/officeDocument/2006/relationships/image" Target="../media/image5.pn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4.bin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4.bin"/><Relationship Id="rId7" Type="http://schemas.openxmlformats.org/officeDocument/2006/relationships/image" Target="../media/image5.pn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5.bin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643042" y="3000372"/>
            <a:ext cx="6623050" cy="1250950"/>
          </a:xfrm>
        </p:spPr>
        <p:txBody>
          <a:bodyPr/>
          <a:lstStyle/>
          <a:p>
            <a:r>
              <a:rPr lang="ru-RU" b="1" dirty="0" smtClean="0">
                <a:solidFill>
                  <a:srgbClr val="952F89"/>
                </a:solidFill>
                <a:latin typeface="Monotype Corsiva" pitchFamily="66" charset="0"/>
              </a:rPr>
              <a:t>Дифференциация звуков Л-ЛЬ в словах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429132"/>
            <a:ext cx="8643966" cy="11049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600" b="1" i="1" dirty="0" smtClean="0">
                <a:solidFill>
                  <a:srgbClr val="00B050"/>
                </a:solidFill>
                <a:latin typeface="Monotype Corsiva" pitchFamily="66" charset="0"/>
              </a:rPr>
              <a:t>«Игры с </a:t>
            </a:r>
            <a:r>
              <a:rPr lang="ru-RU" sz="6600" b="1" i="1" dirty="0" err="1" smtClean="0">
                <a:solidFill>
                  <a:srgbClr val="00B050"/>
                </a:solidFill>
                <a:latin typeface="Monotype Corsiva" pitchFamily="66" charset="0"/>
              </a:rPr>
              <a:t>Лунтиком</a:t>
            </a:r>
            <a:r>
              <a:rPr lang="ru-RU" sz="6600" b="1" i="1" dirty="0" smtClean="0">
                <a:solidFill>
                  <a:srgbClr val="00B050"/>
                </a:solidFill>
                <a:latin typeface="Monotype Corsiva" pitchFamily="66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://www.res-plus.com/images/products/3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49748">
            <a:off x="3571867" y="1643050"/>
            <a:ext cx="2373843" cy="17811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286512" y="2786058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428860" y="2928934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лопат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2" name="Picture 4" descr="http://s.felomena.com/wp-content/images/sonnik/bukva/c/cypleno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1000108"/>
            <a:ext cx="2217043" cy="25717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5-конечная звезда 12"/>
          <p:cNvSpPr/>
          <p:nvPr/>
        </p:nvSpPr>
        <p:spPr>
          <a:xfrm>
            <a:off x="2571736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цыплёнок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ttp://anahata.dowlatow.ru/wp-content/uploads/2013/05/appl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1000108"/>
            <a:ext cx="2428892" cy="24288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428860" y="2928934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143636" y="3000372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яблоко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://mocak.net/wp-content/uploads/2012/11/e1329908795979-300x27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1428736"/>
            <a:ext cx="2143120" cy="192880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571736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лягуш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://www.zakazmebel.ru/gallery/max_c49c386b05dfc1Kabriol_1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1071546"/>
            <a:ext cx="1857388" cy="24728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286512" y="2928934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428860" y="2928934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стул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://r.foto.radikal.ru/0702/98399b70fcbf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1285860"/>
            <a:ext cx="2196207" cy="210595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428860" y="2928934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286512" y="3000372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бел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2" name="Picture 2" descr="http://permraion.ru/files/red_pho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1428736"/>
            <a:ext cx="2000264" cy="2000264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500298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телефон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lomaster.com/wp-content/uploads/2009/11/38326777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7" y="1851648"/>
            <a:ext cx="2071702" cy="107728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286512" y="2928934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428860" y="3000372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лод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43834" y="4714884"/>
            <a:ext cx="1232350" cy="1596904"/>
          </a:xfrm>
        </p:spPr>
      </p:pic>
      <p:sp>
        <p:nvSpPr>
          <p:cNvPr id="17" name="Прямоугольник 16"/>
          <p:cNvSpPr/>
          <p:nvPr/>
        </p:nvSpPr>
        <p:spPr>
          <a:xfrm>
            <a:off x="2143108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928670"/>
            <a:ext cx="2143140" cy="2143140"/>
          </a:xfrm>
          <a:prstGeom prst="rect">
            <a:avLst/>
          </a:prstGeom>
          <a:noFill/>
        </p:spPr>
      </p:pic>
      <p:sp>
        <p:nvSpPr>
          <p:cNvPr id="23" name="Овал 22"/>
          <p:cNvSpPr/>
          <p:nvPr/>
        </p:nvSpPr>
        <p:spPr>
          <a:xfrm>
            <a:off x="1714480" y="1428736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http://www.free-lancers.net/posted_files/F313330A2A1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142983"/>
            <a:ext cx="1285884" cy="144418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143240" y="1071546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2" descr="http://mkdoulastochkaa.dagschool.com/_http_schools/1711/mkdoulastochkaa/admin/ckfinder/core/connector/php/connector.phpfck_user_files/images/1239911957_lastochki-malyshk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000372"/>
            <a:ext cx="1354186" cy="1500198"/>
          </a:xfrm>
          <a:prstGeom prst="rect">
            <a:avLst/>
          </a:prstGeom>
          <a:noFill/>
        </p:spPr>
      </p:pic>
      <p:pic>
        <p:nvPicPr>
          <p:cNvPr id="26" name="Picture 2" descr="http://www.zakazmebel.ru/gallery/max_c49c386b05dfc1Kabriol_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2928934"/>
            <a:ext cx="1141738" cy="152006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000760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Picture 2" descr="http://r.foto.radikal.ru/0702/98399b70fcbf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3071810"/>
            <a:ext cx="1357322" cy="1301543"/>
          </a:xfrm>
          <a:prstGeom prst="rect">
            <a:avLst/>
          </a:prstGeom>
          <a:noFill/>
        </p:spPr>
      </p:pic>
      <p:pic>
        <p:nvPicPr>
          <p:cNvPr id="28" name="Picture 2" descr="http://www.res-plus.com/images/products/3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49748">
            <a:off x="5070650" y="4954987"/>
            <a:ext cx="1566004" cy="117502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072066" y="471488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Picture 2" descr="http://anahata.dowlatow.ru/wp-content/uploads/2013/05/appl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4786322"/>
            <a:ext cx="1428760" cy="142876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071802" y="471488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578" name="Picture 2" descr="http://lomaster.com/wp-content/uploads/2009/11/38326777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14942" y="1500174"/>
            <a:ext cx="1511189" cy="78581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143504" y="1071546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71934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мила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643834" y="4714884"/>
            <a:ext cx="1232350" cy="1596904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://permraion.ru/files/red_phon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071810"/>
            <a:ext cx="1357322" cy="13573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143504" y="1071546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43108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71934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000760" y="292893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 descr="http://mocak.net/wp-content/uploads/2012/11/e1329908795979-300x27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071810"/>
            <a:ext cx="1460510" cy="1314460"/>
          </a:xfrm>
          <a:prstGeom prst="rect">
            <a:avLst/>
          </a:prstGeom>
          <a:noFill/>
        </p:spPr>
      </p:pic>
      <p:pic>
        <p:nvPicPr>
          <p:cNvPr id="22" name="Picture 4" descr="http://s.felomena.com/wp-content/images/sonnik/bukva/c/cyplenok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1071546"/>
            <a:ext cx="1293276" cy="150019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4429124" y="2071678"/>
            <a:ext cx="28575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1071546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2" descr="http://nukitoys.ru/upload/resizer2/1__upload_iblock_204_8335d2d2-7448-11e2-9004-6c626d7fc8ee_8335d2d4-7448-11e2-9004-6c626d7fc8ee.resize1.jpeg?cache=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4857760"/>
            <a:ext cx="2357454" cy="133946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071802" y="471488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4714884"/>
            <a:ext cx="1643074" cy="1571636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646967">
            <a:off x="4143372" y="5715016"/>
            <a:ext cx="500066" cy="4286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http://www.vectory.ru/products_pictures/GFJHGKYO00014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14546" y="3143248"/>
            <a:ext cx="1420688" cy="1143008"/>
          </a:xfrm>
          <a:prstGeom prst="rect">
            <a:avLst/>
          </a:prstGeom>
          <a:noFill/>
        </p:spPr>
      </p:pic>
      <p:pic>
        <p:nvPicPr>
          <p:cNvPr id="28" name="Picture 2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5429256" y="1142984"/>
            <a:ext cx="1071570" cy="1552861"/>
          </a:xfrm>
          <a:prstGeom prst="rect">
            <a:avLst/>
          </a:prstGeom>
          <a:noFill/>
        </p:spPr>
      </p:pic>
      <p:pic>
        <p:nvPicPr>
          <p:cNvPr id="29" name="Picture 4" descr="http://homester.com.ua/wp-content/uploads/2013/06/limon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6380" y="4857760"/>
            <a:ext cx="1238232" cy="123823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пчелёнок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286124"/>
            <a:ext cx="2561763" cy="2738436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4612" y="1285860"/>
            <a:ext cx="2976997" cy="3857652"/>
          </a:xfrm>
        </p:spPr>
      </p:pic>
      <p:pic>
        <p:nvPicPr>
          <p:cNvPr id="4102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571876"/>
            <a:ext cx="2286016" cy="2286016"/>
          </a:xfrm>
          <a:prstGeom prst="rect">
            <a:avLst/>
          </a:prstGeom>
          <a:noFill/>
        </p:spPr>
      </p:pic>
    </p:spTree>
  </p:cSld>
  <p:clrMapOvr>
    <a:masterClrMapping/>
  </p:clrMapOvr>
  <p:transition advTm="11000">
    <p:sndAc>
      <p:stSnd>
        <p:snd r:embed="rId2" name="привет лунтик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2561763" cy="2738436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7488" y="1000108"/>
            <a:ext cx="2976997" cy="3857652"/>
          </a:xfrm>
        </p:spPr>
      </p:pic>
      <p:pic>
        <p:nvPicPr>
          <p:cNvPr id="4102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143248"/>
            <a:ext cx="2286016" cy="2286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5143512"/>
            <a:ext cx="4064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МОЛОДЕЦ!!!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молодец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1500174"/>
            <a:ext cx="8358246" cy="922337"/>
          </a:xfrm>
        </p:spPr>
        <p:txBody>
          <a:bodyPr/>
          <a:lstStyle/>
          <a:p>
            <a:r>
              <a:rPr lang="ru-RU" b="1" dirty="0" smtClean="0">
                <a:solidFill>
                  <a:srgbClr val="952F89"/>
                </a:solidFill>
                <a:latin typeface="Monotype Corsiva" pitchFamily="66" charset="0"/>
              </a:rPr>
              <a:t>Пояснительная записка к </a:t>
            </a:r>
            <a:br>
              <a:rPr lang="ru-RU" b="1" dirty="0" smtClean="0">
                <a:solidFill>
                  <a:srgbClr val="952F89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952F89"/>
                </a:solidFill>
                <a:latin typeface="Monotype Corsiva" pitchFamily="66" charset="0"/>
              </a:rPr>
              <a:t>авторскому </a:t>
            </a:r>
            <a:r>
              <a:rPr lang="ru-RU" b="1" dirty="0" err="1" smtClean="0">
                <a:solidFill>
                  <a:srgbClr val="952F89"/>
                </a:solidFill>
                <a:latin typeface="Monotype Corsiva" pitchFamily="66" charset="0"/>
              </a:rPr>
              <a:t>медиаресурсу</a:t>
            </a:r>
            <a:r>
              <a:rPr lang="ru-RU" b="1" dirty="0" smtClean="0">
                <a:solidFill>
                  <a:srgbClr val="952F89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428868"/>
            <a:ext cx="7929618" cy="4713288"/>
          </a:xfrm>
        </p:spPr>
        <p:txBody>
          <a:bodyPr/>
          <a:lstStyle/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Автор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Зотова Евгения Владимировна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Место работы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МБДОУ ЦРР «Детский сад №4» п.Звёздный, Пермский край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Должность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учитель-логопед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Вид ресурса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презентация </a:t>
            </a:r>
            <a:r>
              <a:rPr lang="ru-RU" sz="1400" i="1" dirty="0" err="1" smtClean="0">
                <a:solidFill>
                  <a:srgbClr val="692160"/>
                </a:solidFill>
                <a:cs typeface="Times New Roman" pitchFamily="18" charset="0"/>
              </a:rPr>
              <a:t>Power</a:t>
            </a:r>
            <a:r>
              <a:rPr lang="ru-RU" sz="1400" i="1" dirty="0" smtClean="0">
                <a:solidFill>
                  <a:srgbClr val="692160"/>
                </a:solidFill>
                <a:cs typeface="Times New Roman" pitchFamily="18" charset="0"/>
              </a:rPr>
              <a:t> P</a:t>
            </a:r>
            <a:r>
              <a:rPr lang="en-US" sz="1400" i="1" dirty="0" smtClean="0">
                <a:solidFill>
                  <a:srgbClr val="692160"/>
                </a:solidFill>
                <a:cs typeface="Times New Roman" pitchFamily="18" charset="0"/>
              </a:rPr>
              <a:t>o</a:t>
            </a:r>
            <a:r>
              <a:rPr lang="ru-RU" sz="1400" i="1" dirty="0" err="1" smtClean="0">
                <a:solidFill>
                  <a:srgbClr val="692160"/>
                </a:solidFill>
                <a:cs typeface="Times New Roman" pitchFamily="18" charset="0"/>
              </a:rPr>
              <a:t>int</a:t>
            </a:r>
            <a:r>
              <a:rPr lang="ru-RU" sz="1400" i="1" dirty="0" smtClean="0">
                <a:solidFill>
                  <a:srgbClr val="692160"/>
                </a:solidFill>
                <a:cs typeface="Times New Roman" pitchFamily="18" charset="0"/>
              </a:rPr>
              <a:t> .</a:t>
            </a:r>
            <a:endParaRPr lang="ru-RU" sz="1400" dirty="0" smtClean="0">
              <a:solidFill>
                <a:srgbClr val="692160"/>
              </a:solidFill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Название ресурса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Игры с </a:t>
            </a:r>
            <a:r>
              <a:rPr lang="ru-RU" sz="1400" dirty="0" err="1" smtClean="0">
                <a:solidFill>
                  <a:srgbClr val="692160"/>
                </a:solidFill>
                <a:cs typeface="Times New Roman" pitchFamily="18" charset="0"/>
              </a:rPr>
              <a:t>лунтиком</a:t>
            </a:r>
            <a:endParaRPr lang="ru-RU" sz="1400" dirty="0" smtClean="0">
              <a:solidFill>
                <a:srgbClr val="692160"/>
              </a:solidFill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Техническое оснащение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компьютеры или ноутбуки.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Краткое описание ресурса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 упражнение в определении заданных звуков в слове.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Цель и задачи ресурса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дифференциация звуков л, ль в словах. 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Актуальность и значимость ресурса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возможно использование учителями-логопедами детских садов, воспитателями  и родителями.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Практическое применение</a:t>
            </a:r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: индивидуальная работа на логопедических занятиях по дифференциации звуков л, ль.</a:t>
            </a:r>
          </a:p>
          <a:p>
            <a:r>
              <a:rPr lang="ru-RU" sz="1400" b="1" dirty="0" smtClean="0">
                <a:solidFill>
                  <a:srgbClr val="692160"/>
                </a:solidFill>
                <a:cs typeface="Times New Roman" pitchFamily="18" charset="0"/>
              </a:rPr>
              <a:t>Методика работы:</a:t>
            </a:r>
            <a:endParaRPr lang="ru-RU" sz="1400" dirty="0" smtClean="0">
              <a:solidFill>
                <a:srgbClr val="692160"/>
              </a:solidFill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692160"/>
                </a:solidFill>
                <a:cs typeface="Times New Roman" pitchFamily="18" charset="0"/>
              </a:rPr>
              <a:t>Индивидуальная работа. Ребёнок работает за компьютером, контроль правильности выполнения заданий осуществляется компьютером автоматически.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7215238" cy="922337"/>
          </a:xfrm>
        </p:spPr>
        <p:txBody>
          <a:bodyPr/>
          <a:lstStyle/>
          <a:p>
            <a:r>
              <a:rPr lang="ru-RU" b="1" i="1" dirty="0" smtClean="0">
                <a:solidFill>
                  <a:srgbClr val="952F89"/>
                </a:solidFill>
                <a:latin typeface="Monotype Corsiva" pitchFamily="66" charset="0"/>
              </a:rPr>
              <a:t>Интернет-ресурсы</a:t>
            </a:r>
            <a:endParaRPr lang="ru-RU" b="1" i="1" dirty="0">
              <a:solidFill>
                <a:srgbClr val="952F89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785926"/>
            <a:ext cx="7043758" cy="4713288"/>
          </a:xfrm>
        </p:spPr>
        <p:txBody>
          <a:bodyPr/>
          <a:lstStyle/>
          <a:p>
            <a:r>
              <a:rPr lang="ru-RU" sz="1400" u="sng" dirty="0" smtClean="0">
                <a:hlinkClick r:id="rId2"/>
              </a:rPr>
              <a:t>http://www.free-lancers.net/users/kira_art/comments/65467/</a:t>
            </a:r>
            <a:r>
              <a:rPr lang="ru-RU" sz="1400" dirty="0" smtClean="0"/>
              <a:t>  лошадка</a:t>
            </a:r>
          </a:p>
          <a:p>
            <a:r>
              <a:rPr lang="en-US" sz="1400" u="sng" dirty="0" smtClean="0">
                <a:hlinkClick r:id="rId3"/>
              </a:rPr>
              <a:t>www.vectory.ru</a:t>
            </a:r>
            <a:r>
              <a:rPr lang="en-US" sz="1400" dirty="0" smtClean="0"/>
              <a:t>   </a:t>
            </a:r>
            <a:r>
              <a:rPr lang="ru-RU" sz="1400" dirty="0" smtClean="0"/>
              <a:t>сосулька</a:t>
            </a:r>
          </a:p>
          <a:p>
            <a:r>
              <a:rPr lang="en-US" sz="1400" u="sng" dirty="0" smtClean="0">
                <a:hlinkClick r:id="rId4"/>
              </a:rPr>
              <a:t>0day-4you.ru</a:t>
            </a:r>
            <a:r>
              <a:rPr lang="en-US" sz="1400" dirty="0" smtClean="0"/>
              <a:t>  </a:t>
            </a:r>
            <a:r>
              <a:rPr lang="ru-RU" sz="1400" dirty="0" smtClean="0"/>
              <a:t>лиса</a:t>
            </a:r>
          </a:p>
          <a:p>
            <a:r>
              <a:rPr lang="ru-RU" sz="1400" u="sng" dirty="0" err="1" smtClean="0">
                <a:hlinkClick r:id="rId5"/>
              </a:rPr>
              <a:t>homester.com.ua</a:t>
            </a:r>
            <a:r>
              <a:rPr lang="ru-RU" sz="1400" dirty="0" smtClean="0"/>
              <a:t> лимон</a:t>
            </a:r>
          </a:p>
          <a:p>
            <a:r>
              <a:rPr lang="ru-RU" sz="1400" u="sng" dirty="0" err="1" smtClean="0">
                <a:hlinkClick r:id="rId6"/>
              </a:rPr>
              <a:t>nukitoys.ru</a:t>
            </a:r>
            <a:r>
              <a:rPr lang="ru-RU" sz="1400" dirty="0" smtClean="0"/>
              <a:t>  лейка</a:t>
            </a:r>
          </a:p>
          <a:p>
            <a:r>
              <a:rPr lang="en-US" sz="1400" u="sng" dirty="0" smtClean="0">
                <a:hlinkClick r:id="rId7"/>
              </a:rPr>
              <a:t>mkdoulastochkaa.dagschool.com</a:t>
            </a:r>
            <a:r>
              <a:rPr lang="en-US" sz="1400" dirty="0" smtClean="0"/>
              <a:t>  </a:t>
            </a:r>
            <a:r>
              <a:rPr lang="ru-RU" sz="1400" dirty="0" smtClean="0"/>
              <a:t>ласточка</a:t>
            </a:r>
          </a:p>
          <a:p>
            <a:r>
              <a:rPr lang="en-US" sz="1400" u="sng" dirty="0" smtClean="0">
                <a:hlinkClick r:id="rId8"/>
              </a:rPr>
              <a:t>www.res-plus.com</a:t>
            </a:r>
            <a:r>
              <a:rPr lang="en-US" sz="1400" dirty="0" smtClean="0"/>
              <a:t>   </a:t>
            </a:r>
            <a:r>
              <a:rPr lang="ru-RU" sz="1400" dirty="0" smtClean="0"/>
              <a:t>лопата</a:t>
            </a:r>
          </a:p>
          <a:p>
            <a:r>
              <a:rPr lang="en-US" sz="1400" u="sng" dirty="0" smtClean="0">
                <a:hlinkClick r:id="rId9"/>
              </a:rPr>
              <a:t>www.zakazmebel.ru</a:t>
            </a:r>
            <a:r>
              <a:rPr lang="en-US" sz="1400" dirty="0" smtClean="0"/>
              <a:t>   </a:t>
            </a:r>
            <a:r>
              <a:rPr lang="ru-RU" sz="1400" dirty="0" smtClean="0"/>
              <a:t>стул</a:t>
            </a:r>
          </a:p>
          <a:p>
            <a:r>
              <a:rPr lang="en-US" sz="1400" u="sng" dirty="0" smtClean="0">
                <a:hlinkClick r:id="rId10"/>
              </a:rPr>
              <a:t>www.lenagold.ru</a:t>
            </a:r>
            <a:r>
              <a:rPr lang="en-US" sz="1400" dirty="0" smtClean="0"/>
              <a:t> </a:t>
            </a:r>
            <a:r>
              <a:rPr lang="ru-RU" sz="1400" dirty="0" smtClean="0"/>
              <a:t> белка</a:t>
            </a:r>
          </a:p>
          <a:p>
            <a:r>
              <a:rPr lang="ru-RU" sz="1400" u="sng" dirty="0" err="1" smtClean="0">
                <a:hlinkClick r:id="rId11"/>
              </a:rPr>
              <a:t>permraion.ru</a:t>
            </a:r>
            <a:r>
              <a:rPr lang="ru-RU" sz="1400" dirty="0" smtClean="0"/>
              <a:t> телефон</a:t>
            </a:r>
          </a:p>
          <a:p>
            <a:r>
              <a:rPr lang="ru-RU" sz="1400" u="sng" dirty="0" err="1" smtClean="0">
                <a:hlinkClick r:id="rId12"/>
              </a:rPr>
              <a:t>mocak.net</a:t>
            </a:r>
            <a:r>
              <a:rPr lang="ru-RU" sz="1400" dirty="0" smtClean="0"/>
              <a:t>  лягушка</a:t>
            </a:r>
          </a:p>
          <a:p>
            <a:r>
              <a:rPr lang="ru-RU" sz="1400" u="sng" dirty="0" err="1" smtClean="0">
                <a:hlinkClick r:id="rId13"/>
              </a:rPr>
              <a:t>felomena.com</a:t>
            </a:r>
            <a:r>
              <a:rPr lang="ru-RU" sz="1400" dirty="0" smtClean="0"/>
              <a:t>  цыплёнок</a:t>
            </a:r>
          </a:p>
          <a:p>
            <a:r>
              <a:rPr lang="ru-RU" sz="1400" u="sng" dirty="0" err="1" smtClean="0">
                <a:hlinkClick r:id="rId14"/>
              </a:rPr>
              <a:t>anahata.dowlatow.ru</a:t>
            </a:r>
            <a:r>
              <a:rPr lang="ru-RU" sz="1400" dirty="0" smtClean="0"/>
              <a:t>  яблоко</a:t>
            </a:r>
          </a:p>
          <a:p>
            <a:r>
              <a:rPr lang="en-US" sz="1400" u="sng" dirty="0" smtClean="0">
                <a:hlinkClick r:id="rId15"/>
              </a:rPr>
              <a:t>lomaster.com</a:t>
            </a:r>
            <a:r>
              <a:rPr lang="en-US" sz="1400" dirty="0" smtClean="0"/>
              <a:t>  </a:t>
            </a:r>
            <a:r>
              <a:rPr lang="ru-RU" sz="1400" dirty="0" smtClean="0"/>
              <a:t>лодка</a:t>
            </a:r>
          </a:p>
          <a:p>
            <a:r>
              <a:rPr lang="en-US" sz="1400" u="sng" dirty="0" smtClean="0">
                <a:hlinkClick r:id="rId16"/>
              </a:rPr>
              <a:t>www.bebinka.ru</a:t>
            </a:r>
            <a:r>
              <a:rPr lang="en-US" sz="1400" dirty="0" smtClean="0"/>
              <a:t>  </a:t>
            </a:r>
            <a:r>
              <a:rPr lang="ru-RU" sz="1400" dirty="0" err="1" smtClean="0"/>
              <a:t>лунтик</a:t>
            </a:r>
            <a:endParaRPr lang="ru-RU" sz="1400" dirty="0" smtClean="0"/>
          </a:p>
          <a:p>
            <a:r>
              <a:rPr lang="en-US" sz="1400" u="sng" dirty="0" smtClean="0">
                <a:hlinkClick r:id="rId17"/>
              </a:rPr>
              <a:t>funnyjambo.narod.ru</a:t>
            </a:r>
            <a:r>
              <a:rPr lang="en-US" sz="1400" dirty="0" smtClean="0"/>
              <a:t> </a:t>
            </a:r>
            <a:r>
              <a:rPr lang="ru-RU" sz="1400" dirty="0" smtClean="0"/>
              <a:t>  мила</a:t>
            </a:r>
          </a:p>
          <a:p>
            <a:r>
              <a:rPr lang="ru-RU" sz="1400" u="sng" dirty="0" err="1" smtClean="0">
                <a:hlinkClick r:id="rId18"/>
              </a:rPr>
              <a:t>detskaya-lavka.com.ua</a:t>
            </a:r>
            <a:r>
              <a:rPr lang="ru-RU" sz="1400" dirty="0" smtClean="0"/>
              <a:t>   </a:t>
            </a:r>
            <a:r>
              <a:rPr lang="ru-RU" sz="1400" dirty="0" err="1" smtClean="0"/>
              <a:t>пчелёнок</a:t>
            </a:r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Tm="19000">
    <p:sndAc>
      <p:stSnd>
        <p:snd r:embed="rId2" name="поможем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8" name="Picture 2" descr="http://www.free-lancers.net/posted_files/F313330A2A1F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1184488"/>
            <a:ext cx="2000264" cy="2246517"/>
          </a:xfrm>
          <a:prstGeom prst="rect">
            <a:avLst/>
          </a:prstGeom>
          <a:noFill/>
        </p:spPr>
      </p:pic>
      <p:sp>
        <p:nvSpPr>
          <p:cNvPr id="11" name="5-конечная звезда 10"/>
          <p:cNvSpPr/>
          <p:nvPr/>
        </p:nvSpPr>
        <p:spPr>
          <a:xfrm>
            <a:off x="2500298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лошад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 descr="http://www.vectory.ru/products_pictures/GFJHGKYO00014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1357298"/>
            <a:ext cx="2095500" cy="1685926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500298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сосуль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314" name="Picture 2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1214422"/>
            <a:ext cx="1643074" cy="2277529"/>
          </a:xfrm>
          <a:prstGeom prst="rect">
            <a:avLst/>
          </a:prstGeom>
          <a:noFill/>
        </p:spPr>
      </p:pic>
      <p:sp>
        <p:nvSpPr>
          <p:cNvPr id="11" name="5-конечная звезда 10"/>
          <p:cNvSpPr/>
          <p:nvPr/>
        </p:nvSpPr>
        <p:spPr>
          <a:xfrm>
            <a:off x="2500298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лис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mkdoulastochkaa.dagschool.com/_http_schools/1711/mkdoulastochkaa/admin/ckfinder/core/connector/php/connector.phpfck_user_files/images/1239911957_lastochki-malyshk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1142984"/>
            <a:ext cx="2204744" cy="244246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286512" y="2928934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428860" y="2928934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ласточ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2" name="Picture 4" descr="http://homester.com.ua/wp-content/uploads/2013/06/limon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1428736"/>
            <a:ext cx="1881174" cy="1881174"/>
          </a:xfrm>
          <a:prstGeom prst="rect">
            <a:avLst/>
          </a:prstGeom>
          <a:noFill/>
        </p:spPr>
      </p:pic>
      <p:sp>
        <p:nvSpPr>
          <p:cNvPr id="13" name="5-конечная звезда 12"/>
          <p:cNvSpPr/>
          <p:nvPr/>
        </p:nvSpPr>
        <p:spPr>
          <a:xfrm>
            <a:off x="2571736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лимон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ProPowerPoint\Шаблоны\ДЕТСКИЕ\Nezhniy\NezhnyPr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Documents and Settings\zedzed\Мои документы\Мои рисунки\pchelenok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071702" cy="2214578"/>
          </a:xfrm>
          <a:prstGeom prst="rect">
            <a:avLst/>
          </a:prstGeom>
          <a:noFill/>
        </p:spPr>
      </p:pic>
      <p:pic>
        <p:nvPicPr>
          <p:cNvPr id="6" name="Picture 6" descr="E:\Documents and Settings\zedzed\Мои документы\Мои рисунки\a506e1d5e3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000108"/>
            <a:ext cx="2000264" cy="2000264"/>
          </a:xfrm>
          <a:prstGeom prst="rect">
            <a:avLst/>
          </a:prstGeom>
          <a:noFill/>
        </p:spPr>
      </p:pic>
      <p:pic>
        <p:nvPicPr>
          <p:cNvPr id="7" name="Содержимое 6" descr="luntik.jp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857620" y="4000504"/>
            <a:ext cx="1718412" cy="2226753"/>
          </a:xfrm>
        </p:spPr>
      </p:pic>
      <p:sp>
        <p:nvSpPr>
          <p:cNvPr id="8" name="Овал 7"/>
          <p:cNvSpPr/>
          <p:nvPr/>
        </p:nvSpPr>
        <p:spPr>
          <a:xfrm>
            <a:off x="1785918" y="1571612"/>
            <a:ext cx="928694" cy="928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928694" cy="92869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://nukitoys.ru/upload/resizer2/1__upload_iblock_204_8335d2d2-7448-11e2-9004-6c626d7fc8ee_8335d2d4-7448-11e2-9004-6c626d7fc8ee.resize1.jpeg?cache=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1428736"/>
            <a:ext cx="3231855" cy="183628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1142984"/>
            <a:ext cx="2286016" cy="2357454"/>
          </a:xfrm>
          <a:prstGeom prst="rect">
            <a:avLst/>
          </a:prstGeom>
          <a:noFill/>
          <a:ln w="57150" cmpd="dbl">
            <a:solidFill>
              <a:srgbClr val="9C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833507">
            <a:off x="5143806" y="2572626"/>
            <a:ext cx="685434" cy="6811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571736" y="2786058"/>
            <a:ext cx="785818" cy="71438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072198" y="2857496"/>
            <a:ext cx="714380" cy="64294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sndAc>
      <p:stSnd>
        <p:snd r:embed="rId2" name="лей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MirDetstv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MirDetstva</Template>
  <TotalTime>155</TotalTime>
  <Words>49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MirDetstva</vt:lpstr>
      <vt:lpstr>Дифференциация звуков Л-ЛЬ в словах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Пояснительная записка к  авторскому медиаресурсу  </vt:lpstr>
      <vt:lpstr>Интернет-ресурсы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Дифференциация звуков Л-ЛЬ в словах</dc:title>
  <dc:creator>dom</dc:creator>
  <dc:description>http://propowerpoint.ru - Бесплатные шаблоны для презентаций. Полезные советы и уроки  PowerPoint .</dc:description>
  <cp:lastModifiedBy>dom</cp:lastModifiedBy>
  <cp:revision>26</cp:revision>
  <dcterms:created xsi:type="dcterms:W3CDTF">2014-02-27T15:09:47Z</dcterms:created>
  <dcterms:modified xsi:type="dcterms:W3CDTF">2014-02-28T09:04:42Z</dcterms:modified>
</cp:coreProperties>
</file>