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1" autoAdjust="0"/>
    <p:restoredTop sz="94643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62152-A29C-4018-9183-9AFF0E300E9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4ECDA-84F3-45A7-9233-31579C856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4ECDA-84F3-45A7-9233-31579C856A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2AB0-5BB7-47DA-AE5D-0D5070A54E01}" type="datetime1">
              <a:rPr lang="ru-RU" smtClean="0"/>
              <a:t>25.02.2014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C648-3E69-4569-A8EE-7E41F8EE57DA}" type="datetime1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4CF7-9EC7-4E40-A60E-D5EDDE63C80C}" type="datetime1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F3EF1D-C2CF-4D1F-9305-210DEF881B2C}" type="datetime1">
              <a:rPr lang="ru-RU" smtClean="0"/>
              <a:t>25.02.2014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E30-B31D-4088-8BAD-8D7A6AF0FCD8}" type="datetime1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BBAC-06D4-4E80-B2C6-171B0C2DEF99}" type="datetime1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8EBC-0DA6-4C75-A403-7AFE26B2A1FC}" type="datetime1">
              <a:rPr lang="ru-RU" smtClean="0"/>
              <a:t>25.02.2014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FE8F-AA85-444C-81B5-0898709DCDCC}" type="datetime1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DB4D-E536-4C99-9A1A-6A952D4DC3AB}" type="datetime1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962BB6-0B5B-4EA0-AAFE-118306577994}" type="datetime1">
              <a:rPr lang="ru-RU" smtClean="0"/>
              <a:t>25.02.2014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A549-E2DA-41F9-8BE7-E8DD5D6B3685}" type="datetime1">
              <a:rPr lang="ru-RU" smtClean="0"/>
              <a:t>25.02.2014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61161F-D5C7-4724-A0A0-7795BF4F0A1D}" type="datetime1">
              <a:rPr lang="ru-RU" smtClean="0"/>
              <a:t>25.02.2014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622FD9E-DD92-44D9-9DF0-BC72502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581128"/>
            <a:ext cx="4691066" cy="1368152"/>
          </a:xfrm>
        </p:spPr>
        <p:txBody>
          <a:bodyPr/>
          <a:lstStyle/>
          <a:p>
            <a:pPr algn="r"/>
            <a:r>
              <a:rPr lang="ru-RU" sz="1600" dirty="0" smtClean="0"/>
              <a:t>Презентацию выполнила </a:t>
            </a:r>
            <a:endParaRPr lang="ru-RU" sz="1600" dirty="0" smtClean="0"/>
          </a:p>
          <a:p>
            <a:pPr algn="r"/>
            <a:r>
              <a:rPr lang="ru-RU" sz="1600" dirty="0" smtClean="0"/>
              <a:t> студентка </a:t>
            </a:r>
            <a:r>
              <a:rPr lang="en-US" sz="1600" dirty="0" smtClean="0"/>
              <a:t>II</a:t>
            </a:r>
            <a:r>
              <a:rPr lang="ru-RU" sz="1600" dirty="0" smtClean="0"/>
              <a:t> курса ГБОУ СПО Баймакский сельскохозяйственный техникум</a:t>
            </a:r>
          </a:p>
          <a:p>
            <a:pPr algn="r"/>
            <a:r>
              <a:rPr lang="ru-RU" sz="1600" dirty="0" err="1" smtClean="0"/>
              <a:t>Самикаева</a:t>
            </a:r>
            <a:r>
              <a:rPr lang="ru-RU" sz="1600" dirty="0" smtClean="0"/>
              <a:t> </a:t>
            </a:r>
            <a:r>
              <a:rPr lang="ru-RU" sz="1600" dirty="0" smtClean="0"/>
              <a:t>О.М.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8305800" cy="3816424"/>
          </a:xfrm>
        </p:spPr>
        <p:txBody>
          <a:bodyPr/>
          <a:lstStyle/>
          <a:p>
            <a:r>
              <a:rPr lang="ru-RU" sz="6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Организация маркетинговой деятельности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выбор целей и стратегий маркетинговой деятельности, определение необходимых для этого ресурсов;</a:t>
            </a:r>
          </a:p>
          <a:p>
            <a:r>
              <a:rPr lang="ru-RU" dirty="0" smtClean="0"/>
              <a:t>разработка детализированных планов маркетинговой деятельности, в том числе сбыта;</a:t>
            </a:r>
          </a:p>
          <a:p>
            <a:r>
              <a:rPr lang="ru-RU" dirty="0" smtClean="0"/>
              <a:t>оценка результатов маркетинговой деятельности;</a:t>
            </a:r>
          </a:p>
          <a:p>
            <a:r>
              <a:rPr lang="ru-RU" dirty="0" smtClean="0"/>
              <a:t>подбор, обучение и консультирование сотрудников маркетинговых служб;</a:t>
            </a:r>
          </a:p>
          <a:p>
            <a:r>
              <a:rPr lang="ru-RU" dirty="0" smtClean="0"/>
              <a:t>выработка и проведение единой маркетинговой политики в организации.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 anchor="ctr">
            <a:noAutofit/>
          </a:bodyPr>
          <a:lstStyle/>
          <a:p>
            <a:pPr algn="ctr"/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функции </a:t>
            </a:r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руководителя </a:t>
            </a:r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маркетинга</a:t>
            </a:r>
            <a:endParaRPr lang="ru-RU" sz="32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Анализ рыночных возможностей </a:t>
            </a:r>
          </a:p>
          <a:p>
            <a:pPr lvl="1"/>
            <a:r>
              <a:rPr lang="ru-RU" dirty="0" smtClean="0"/>
              <a:t>Маркетинговые исследования</a:t>
            </a:r>
          </a:p>
          <a:p>
            <a:pPr lvl="1"/>
            <a:r>
              <a:rPr lang="ru-RU" dirty="0" smtClean="0"/>
              <a:t>Маркетинговая среда</a:t>
            </a:r>
          </a:p>
          <a:p>
            <a:pPr lvl="1"/>
            <a:r>
              <a:rPr lang="ru-RU" dirty="0" smtClean="0"/>
              <a:t>Рынки индивидуальных потребителей</a:t>
            </a:r>
          </a:p>
          <a:p>
            <a:pPr lvl="1"/>
            <a:r>
              <a:rPr lang="ru-RU" dirty="0" smtClean="0"/>
              <a:t>Рынки предприятий</a:t>
            </a:r>
          </a:p>
          <a:p>
            <a:r>
              <a:rPr lang="ru-RU" dirty="0" smtClean="0"/>
              <a:t>Отбор целевых рынков </a:t>
            </a:r>
          </a:p>
          <a:p>
            <a:pPr lvl="1"/>
            <a:r>
              <a:rPr lang="ru-RU" dirty="0" smtClean="0"/>
              <a:t>Определение объемов спроса</a:t>
            </a:r>
          </a:p>
          <a:p>
            <a:pPr lvl="1"/>
            <a:r>
              <a:rPr lang="ru-RU" dirty="0" smtClean="0"/>
              <a:t>Сегментирование рынка</a:t>
            </a:r>
          </a:p>
          <a:p>
            <a:pPr lvl="1"/>
            <a:r>
              <a:rPr lang="ru-RU" dirty="0" smtClean="0"/>
              <a:t>Позиционирование товара на рынке</a:t>
            </a:r>
          </a:p>
          <a:p>
            <a:r>
              <a:rPr lang="ru-RU" dirty="0" smtClean="0"/>
              <a:t>Разработка комплекса маркетинга </a:t>
            </a:r>
          </a:p>
          <a:p>
            <a:pPr lvl="1"/>
            <a:r>
              <a:rPr lang="ru-RU" dirty="0" smtClean="0"/>
              <a:t>Разработка товара</a:t>
            </a:r>
          </a:p>
          <a:p>
            <a:pPr lvl="1"/>
            <a:r>
              <a:rPr lang="ru-RU" dirty="0" smtClean="0"/>
              <a:t>Определение цены на товар</a:t>
            </a:r>
          </a:p>
          <a:p>
            <a:pPr lvl="1"/>
            <a:r>
              <a:rPr lang="ru-RU" dirty="0" smtClean="0"/>
              <a:t>Методы распространения товаров</a:t>
            </a:r>
          </a:p>
          <a:p>
            <a:pPr lvl="1"/>
            <a:r>
              <a:rPr lang="ru-RU" dirty="0" smtClean="0"/>
              <a:t>Продвижение товаров</a:t>
            </a:r>
          </a:p>
          <a:p>
            <a:r>
              <a:rPr lang="ru-RU" dirty="0" smtClean="0"/>
              <a:t>Осуществление маркетинговых мероприятий </a:t>
            </a:r>
          </a:p>
          <a:p>
            <a:pPr lvl="1"/>
            <a:r>
              <a:rPr lang="ru-RU" dirty="0" smtClean="0"/>
              <a:t>Планирование и контроль маркетинговых мероприятий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 управления маркетингом включает:</a:t>
            </a:r>
            <a:endParaRPr lang="ru-RU" sz="32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Autofit/>
          </a:bodyPr>
          <a:lstStyle/>
          <a:p>
            <a:pPr marL="108000" indent="0">
              <a:buNone/>
            </a:pPr>
            <a:endParaRPr lang="ru-RU" sz="1800" dirty="0" smtClean="0"/>
          </a:p>
          <a:p>
            <a:pPr marL="108000" indent="0">
              <a:buNone/>
            </a:pPr>
            <a:r>
              <a:rPr lang="ru-RU" sz="1800" dirty="0" smtClean="0"/>
              <a:t>1</a:t>
            </a:r>
            <a:r>
              <a:rPr lang="ru-RU" sz="1800" dirty="0" smtClean="0"/>
              <a:t>. Оценка доступности сегмента рынка по следующим факторам: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принципиальная возможность сбыта (географическое положение, уровень развития инфраструктуры, транспортного сообщения, энергоснабжения);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стабильность политической обстановки;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условия торговли;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каналы сбыта;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возможность получения рыночной информации;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 активность конкурентов;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перспективы развития местного производства.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2. Оценка потенциала рынка: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оценка емкости сегмента и тенденций ее изменения;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оценка способности рынка обеспечить высокий долговременный доход на вложенный капитал.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Модель выбора целевого рынка:</a:t>
            </a:r>
            <a:endParaRPr lang="ru-RU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/>
              <a:t>3. Оценка возможностей освоения сегмента рынка: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оценка рисков;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анализ соответствия товара рыночным требованиям (нормы, стандарты сертификация), проверка патентной чистоты;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оценка критериев покупателей и конкурентоспособности товара;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изучение позиций и возможностей конкурентов;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определение возможности разработки программы маркетинга, неуязвимой для конкурентов;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выявление своих сильных и слабых сторон, ключевых факторов успеха;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позиционирование товара и фирмы;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анализ тенденций развития рынка, отрасли;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определение возможного объема продаж, возможной цены и расчет доходов;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разработка программы маркетинга и расчет затрат, связанных с ее реализацией;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smtClean="0"/>
              <a:t>       принятие решения о выборе на основе сравнения доходов и затрат.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4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Благодарю за </a:t>
            </a:r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внимание</a:t>
            </a:r>
            <a:endParaRPr lang="ru-RU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 anchor="ctr"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r>
              <a:rPr lang="ru-RU" sz="3800" dirty="0" smtClean="0"/>
              <a:t>Маркетинг как концепция и функция бизнеса. </a:t>
            </a:r>
            <a:endParaRPr lang="en-US" sz="3800" dirty="0" smtClean="0"/>
          </a:p>
          <a:p>
            <a:r>
              <a:rPr lang="ru-RU" sz="3800" dirty="0" smtClean="0"/>
              <a:t>Организационная структура отдела (службы) маркетинга на предприятии. </a:t>
            </a:r>
            <a:endParaRPr lang="en-US" sz="3800" dirty="0" smtClean="0"/>
          </a:p>
          <a:p>
            <a:r>
              <a:rPr lang="ru-RU" sz="3800" dirty="0" smtClean="0"/>
              <a:t>Виды организации маркетинговых служб на предприятии.</a:t>
            </a:r>
            <a:endParaRPr lang="en-US" sz="3800" dirty="0" smtClean="0"/>
          </a:p>
          <a:p>
            <a:r>
              <a:rPr lang="ru-RU" sz="3800" dirty="0" smtClean="0"/>
              <a:t> Система маркетингового планирования.</a:t>
            </a:r>
            <a:endParaRPr lang="en-US" sz="3800" dirty="0" smtClean="0"/>
          </a:p>
          <a:p>
            <a:r>
              <a:rPr lang="ru-RU" sz="3800" dirty="0" smtClean="0"/>
              <a:t> Концепции управления маркетингом. </a:t>
            </a:r>
            <a:endParaRPr lang="en-US" sz="3800" dirty="0" smtClean="0"/>
          </a:p>
          <a:p>
            <a:r>
              <a:rPr lang="ru-RU" sz="3800" dirty="0" smtClean="0"/>
              <a:t>Управление маркетингом.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Организация </a:t>
            </a:r>
            <a:r>
              <a:rPr lang="ru-RU" sz="31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маркетинговой деятельности на предприятии и управление </a:t>
            </a:r>
            <a:r>
              <a:rPr lang="ru-RU" sz="31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маркетингом</a:t>
            </a:r>
            <a:endParaRPr lang="ru-RU" sz="31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«Маркетинг – управленческая концепция» </a:t>
            </a:r>
            <a:r>
              <a:rPr lang="en-US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Ф. </a:t>
            </a:r>
            <a:r>
              <a:rPr lang="ru-RU" sz="32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Котлер</a:t>
            </a:r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32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Маркетинг на предприятии проявляется как:</a:t>
            </a:r>
            <a:endParaRPr lang="en-US" dirty="0" smtClean="0"/>
          </a:p>
          <a:p>
            <a:r>
              <a:rPr lang="ru-RU" dirty="0" smtClean="0"/>
              <a:t> глобальная (все охватывающая ) деятельность компании </a:t>
            </a:r>
            <a:endParaRPr lang="en-US" dirty="0" smtClean="0"/>
          </a:p>
          <a:p>
            <a:r>
              <a:rPr lang="ru-RU" dirty="0" smtClean="0"/>
              <a:t>одна из функций компании (наряду с другими) </a:t>
            </a:r>
            <a:endParaRPr lang="ru-RU" dirty="0"/>
          </a:p>
        </p:txBody>
      </p:sp>
      <p:pic>
        <p:nvPicPr>
          <p:cNvPr id="7" name="Содержимое 6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988840"/>
            <a:ext cx="3287365" cy="3327623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Организация маркетинга </a:t>
            </a:r>
            <a:endParaRPr lang="ru-RU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- это </a:t>
            </a:r>
            <a:r>
              <a:rPr lang="ru-RU" dirty="0" smtClean="0"/>
              <a:t>структурное построение для управления маркетинговыми функциями, устанавливающее подчиненность и ответственность за выполнение тех или иных заданий. 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000240"/>
            <a:ext cx="3276572" cy="3398655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Виды организации маркетинговых служб</a:t>
            </a:r>
            <a:endParaRPr lang="ru-RU" sz="32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функциональная организация маркетинговых служб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организация маркетинговых служб по товарам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организация маркетинговых служб по рынкам (регионам)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матричная организация маркетинговых служб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Выбор вида организации маркетинговой службы зависит от специфики и особенностей предприятия, товара (его ассортимента) и рынков, охваченных продукцией предприятия. 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132856"/>
            <a:ext cx="3168352" cy="2853655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Функционально-рыночная организация</a:t>
            </a:r>
            <a:endParaRPr lang="ru-RU" sz="32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— организационная структура управления маркетингом, в которой функциональные маркетинговые службы предприятия вырабатывают и координируют осуществление некоторых единых для предприятия целей и задач маркетинга.</a:t>
            </a:r>
            <a:endParaRPr lang="ru-RU" dirty="0"/>
          </a:p>
        </p:txBody>
      </p:sp>
      <p:pic>
        <p:nvPicPr>
          <p:cNvPr id="7" name="Содержимое 6" descr="8774cfc15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3831" y="1772816"/>
            <a:ext cx="2990577" cy="3265909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числу таких требований относятся:</a:t>
            </a:r>
            <a:endParaRPr lang="ru-RU" sz="32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59936" cy="48272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Системность знаний, большая эрудиция и широкий кругозор. </a:t>
            </a:r>
          </a:p>
          <a:p>
            <a:r>
              <a:rPr lang="ru-RU" dirty="0" smtClean="0"/>
              <a:t>Коммуникабельность. </a:t>
            </a:r>
          </a:p>
          <a:p>
            <a:r>
              <a:rPr lang="ru-RU" dirty="0" smtClean="0"/>
              <a:t>Стремление к новому, высокая степень динамизма. </a:t>
            </a:r>
          </a:p>
          <a:p>
            <a:r>
              <a:rPr lang="ru-RU" dirty="0" smtClean="0"/>
              <a:t>Дипломатичность, умение гасить конфликты. (Если руководители маркетинговых служб не будут удовлетворять этому требованию, то в организации сложится невыносимый психологический климат.) </a:t>
            </a:r>
          </a:p>
          <a:p>
            <a:endParaRPr lang="ru-RU" dirty="0"/>
          </a:p>
        </p:txBody>
      </p:sp>
      <p:pic>
        <p:nvPicPr>
          <p:cNvPr id="5" name="Содержимое 4" descr="27c512731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34719" y="2132856"/>
            <a:ext cx="3886200" cy="2677269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Детальность по управлению продуктом включает:</a:t>
            </a:r>
            <a:endParaRPr lang="ru-RU" sz="32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283152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планирование продуктовой стратегии;</a:t>
            </a:r>
          </a:p>
          <a:p>
            <a:r>
              <a:rPr lang="ru-RU" dirty="0" smtClean="0"/>
              <a:t>прогнозирование объема продаж;</a:t>
            </a:r>
          </a:p>
          <a:p>
            <a:r>
              <a:rPr lang="ru-RU" dirty="0" smtClean="0"/>
              <a:t>мониторинг характеристик продукции;</a:t>
            </a:r>
          </a:p>
          <a:p>
            <a:r>
              <a:rPr lang="ru-RU" dirty="0" smtClean="0"/>
              <a:t>рекламу;</a:t>
            </a:r>
          </a:p>
          <a:p>
            <a:r>
              <a:rPr lang="ru-RU" dirty="0" smtClean="0"/>
              <a:t>стимулирование продаж;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маркетинговые исследования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выбор марки продукта, упаковки и этикеток;</a:t>
            </a:r>
          </a:p>
          <a:p>
            <a:r>
              <a:rPr lang="ru-RU" dirty="0" smtClean="0"/>
              <a:t>разработку новых продуктов и совершенствование выпускаемых;</a:t>
            </a:r>
          </a:p>
          <a:p>
            <a:r>
              <a:rPr lang="ru-RU" dirty="0" smtClean="0"/>
              <a:t>ценообразование;</a:t>
            </a:r>
          </a:p>
          <a:p>
            <a:r>
              <a:rPr lang="ru-RU" dirty="0" smtClean="0"/>
              <a:t>учет материальных запасов и организацию складских помещений;</a:t>
            </a:r>
          </a:p>
          <a:p>
            <a:r>
              <a:rPr lang="ru-RU" dirty="0" smtClean="0"/>
              <a:t>распределение;</a:t>
            </a:r>
          </a:p>
          <a:p>
            <a:r>
              <a:rPr lang="ru-RU" dirty="0" smtClean="0"/>
              <a:t>сбыт продукции (поддержание заинтересованности среди сотрудников сбытовых служб).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 anchor="ctr">
            <a:noAutofit/>
          </a:bodyPr>
          <a:lstStyle/>
          <a:p>
            <a:pPr algn="ctr"/>
            <a:r>
              <a:rPr lang="ru-RU" sz="2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Матричный метод распределения задач, прав и ответственности обладает рядом достоинств:</a:t>
            </a:r>
            <a:endParaRPr lang="ru-RU" sz="28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7571184" cy="42511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облегчается поиск и ликвидация "управленческого вакуума" (отсутствие выполнения определенного направления маркетинговой деятельности, одной из обязательных функций);</a:t>
            </a:r>
          </a:p>
          <a:p>
            <a:r>
              <a:rPr lang="ru-RU" dirty="0" smtClean="0"/>
              <a:t>достигается наглядность процедур подготовки, принятия и реализации маркетинговых решений;</a:t>
            </a:r>
          </a:p>
          <a:p>
            <a:r>
              <a:rPr lang="ru-RU" dirty="0" smtClean="0"/>
              <a:t>возможность выявить элементы системы управления маркетингом, работающие с недогрузкой или перегрузкой;</a:t>
            </a:r>
          </a:p>
          <a:p>
            <a:r>
              <a:rPr lang="ru-RU" dirty="0" smtClean="0"/>
              <a:t>простота реализации данного метода;</a:t>
            </a:r>
          </a:p>
          <a:p>
            <a:r>
              <a:rPr lang="ru-RU" dirty="0" smtClean="0"/>
              <a:t>персональное и коллегиальное признание полученного распределения задач, прав и ответственности в системе управления маркетингом при утверждении результатов применения данного метода;</a:t>
            </a:r>
          </a:p>
          <a:p>
            <a:r>
              <a:rPr lang="ru-RU" dirty="0" smtClean="0"/>
              <a:t>легкость составления по полученным результатам положений и должностей.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FD9E-DD92-44D9-9DF0-BC7250260DE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536</Words>
  <Application>Microsoft Office PowerPoint</Application>
  <PresentationFormat>Экран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Организация маркетинговой деятельности </vt:lpstr>
      <vt:lpstr> Организация маркетинговой деятельности на предприятии и управление маркетингом</vt:lpstr>
      <vt:lpstr>«Маркетинг – управленческая концепция»    Ф. Котлер </vt:lpstr>
      <vt:lpstr>Организация маркетинга </vt:lpstr>
      <vt:lpstr>Виды организации маркетинговых служб</vt:lpstr>
      <vt:lpstr>Функционально-рыночная организация</vt:lpstr>
      <vt:lpstr>К числу таких требований относятся:</vt:lpstr>
      <vt:lpstr>Детальность по управлению продуктом включает:</vt:lpstr>
      <vt:lpstr>Матричный метод распределения задач, прав и ответственности обладает рядом достоинств:</vt:lpstr>
      <vt:lpstr>Основные функции руководителя маркетинга</vt:lpstr>
      <vt:lpstr>Процесс управления маркетингом включает:</vt:lpstr>
      <vt:lpstr>Модель выбора целевого рынка:</vt:lpstr>
      <vt:lpstr>Слайд 13</vt:lpstr>
      <vt:lpstr>Благодарю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маркетинговой деятельности </dc:title>
  <dc:creator>Админ</dc:creator>
  <cp:lastModifiedBy>Мусина Жанна</cp:lastModifiedBy>
  <cp:revision>11</cp:revision>
  <dcterms:created xsi:type="dcterms:W3CDTF">2014-02-24T08:46:58Z</dcterms:created>
  <dcterms:modified xsi:type="dcterms:W3CDTF">2014-02-25T09:28:24Z</dcterms:modified>
</cp:coreProperties>
</file>