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3" r:id="rId7"/>
    <p:sldId id="262" r:id="rId8"/>
    <p:sldId id="264" r:id="rId9"/>
    <p:sldId id="265" r:id="rId10"/>
    <p:sldId id="273" r:id="rId11"/>
    <p:sldId id="272" r:id="rId12"/>
    <p:sldId id="269" r:id="rId13"/>
    <p:sldId id="270" r:id="rId14"/>
    <p:sldId id="268" r:id="rId15"/>
    <p:sldId id="275" r:id="rId16"/>
    <p:sldId id="286" r:id="rId17"/>
    <p:sldId id="277" r:id="rId18"/>
    <p:sldId id="287" r:id="rId19"/>
    <p:sldId id="279" r:id="rId20"/>
    <p:sldId id="288" r:id="rId21"/>
    <p:sldId id="280" r:id="rId22"/>
    <p:sldId id="289" r:id="rId23"/>
    <p:sldId id="290" r:id="rId24"/>
    <p:sldId id="282" r:id="rId25"/>
    <p:sldId id="283" r:id="rId26"/>
    <p:sldId id="278" r:id="rId27"/>
    <p:sldId id="285" r:id="rId28"/>
    <p:sldId id="292" r:id="rId29"/>
    <p:sldId id="276" r:id="rId30"/>
    <p:sldId id="274" r:id="rId31"/>
    <p:sldId id="28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AE2"/>
    <a:srgbClr val="61D6FF"/>
    <a:srgbClr val="0CA410"/>
    <a:srgbClr val="0082B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60"/>
  </p:normalViewPr>
  <p:slideViewPr>
    <p:cSldViewPr>
      <p:cViewPr varScale="1">
        <p:scale>
          <a:sx n="88" d="100"/>
          <a:sy n="88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35071"/>
            <a:ext cx="7772400" cy="1470025"/>
          </a:xfr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3600" b="0" i="0" kern="1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0846"/>
            <a:ext cx="6400800" cy="1752600"/>
          </a:xfrm>
        </p:spPr>
        <p:txBody>
          <a:bodyPr/>
          <a:lstStyle>
            <a:lvl1pPr marL="0" indent="0" algn="ctr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2221F-4F0C-4847-81B7-D3ABAE3EE078}" type="datetimeFigureOut">
              <a:rPr lang="ru-RU" smtClean="0"/>
              <a:pPr/>
              <a:t>22.02.2014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531BD-92F3-4EE2-A724-E9EC5C4D85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lang="ru-RU" sz="3600" b="0" i="0" kern="1200" dirty="0" smtClean="0">
          <a:solidFill>
            <a:schemeClr val="accent5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5">
              <a:lumMod val="50000"/>
            </a:schemeClr>
          </a:solidFill>
          <a:latin typeface="Cambr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8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9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0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audio" Target="../media/audio22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audio" Target="../media/audio23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13.jpeg"/><Relationship Id="rId2" Type="http://schemas.openxmlformats.org/officeDocument/2006/relationships/audio" Target="../media/audio24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25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demiart.ru/forum/index.php?showtopic=12964" TargetMode="External"/><Relationship Id="rId13" Type="http://schemas.openxmlformats.org/officeDocument/2006/relationships/hyperlink" Target="http://www.rabica.kiev.ua/" TargetMode="External"/><Relationship Id="rId18" Type="http://schemas.openxmlformats.org/officeDocument/2006/relationships/hyperlink" Target="https://www.fl.ru/users/goodesigner/viewproj.php?prjid=3251336" TargetMode="External"/><Relationship Id="rId3" Type="http://schemas.openxmlformats.org/officeDocument/2006/relationships/hyperlink" Target="http://shkolazhizni.ru/archive/0/n-21895/" TargetMode="External"/><Relationship Id="rId21" Type="http://schemas.openxmlformats.org/officeDocument/2006/relationships/hyperlink" Target="http://dayfun.ru/archives/9636" TargetMode="External"/><Relationship Id="rId7" Type="http://schemas.openxmlformats.org/officeDocument/2006/relationships/hyperlink" Target="http://www.liveinternet.ru/users/4693073/post196174580/" TargetMode="External"/><Relationship Id="rId12" Type="http://schemas.openxmlformats.org/officeDocument/2006/relationships/hyperlink" Target="http://www.pevchee.ru/" TargetMode="External"/><Relationship Id="rId17" Type="http://schemas.openxmlformats.org/officeDocument/2006/relationships/hyperlink" Target="http://abali.ru/?p=9906" TargetMode="External"/><Relationship Id="rId2" Type="http://schemas.openxmlformats.org/officeDocument/2006/relationships/hyperlink" Target="http://lykoshko.wordpress.com/tag/&#1080;&#1089;&#1090;&#1086;&#1088;&#1080;&#1103;-&#1087;&#1086;&#1103;&#1074;&#1083;&#1077;&#1085;&#1080;&#1103;-&#1089;&#1085;&#1077;&#1075;&#1086;&#1074;&#1080;&#1082;&#1072;%20/" TargetMode="External"/><Relationship Id="rId16" Type="http://schemas.openxmlformats.org/officeDocument/2006/relationships/hyperlink" Target="http://hozmeloch.ru/shop/tag/sito" TargetMode="External"/><Relationship Id="rId20" Type="http://schemas.openxmlformats.org/officeDocument/2006/relationships/hyperlink" Target="http://lifedog.ru/breed/karelian-bear-do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anlik.ru/snezhinka-konstantin-balmont/" TargetMode="External"/><Relationship Id="rId11" Type="http://schemas.openxmlformats.org/officeDocument/2006/relationships/hyperlink" Target="http://0day-4you.ru/page/106/" TargetMode="External"/><Relationship Id="rId5" Type="http://schemas.openxmlformats.org/officeDocument/2006/relationships/hyperlink" Target="http://chudesenka.ru/publ/17-1-0-127" TargetMode="External"/><Relationship Id="rId15" Type="http://schemas.openxmlformats.org/officeDocument/2006/relationships/hyperlink" Target="http://www.ideal-zoo.com/seno.html" TargetMode="External"/><Relationship Id="rId10" Type="http://schemas.openxmlformats.org/officeDocument/2006/relationships/hyperlink" Target="http://fotki.yandex.ru/users/lara58-58/view/412369?page=13" TargetMode="External"/><Relationship Id="rId19" Type="http://schemas.openxmlformats.org/officeDocument/2006/relationships/hyperlink" Target="http://kolyaskin-ek.ru/poleznoe/21811/" TargetMode="External"/><Relationship Id="rId4" Type="http://schemas.openxmlformats.org/officeDocument/2006/relationships/hyperlink" Target="http://deti-online.com/zagadki/" TargetMode="External"/><Relationship Id="rId9" Type="http://schemas.openxmlformats.org/officeDocument/2006/relationships/hyperlink" Target="http://www.numama.ru/zagadki-dlja-malenkih-detei/zagadki-o-zhivoi-prirode/zagadki-pro-sovu.html" TargetMode="External"/><Relationship Id="rId14" Type="http://schemas.openxmlformats.org/officeDocument/2006/relationships/hyperlink" Target="http://www.ja-zdorov.ru/blog/polza-semechek-podsolnuxa/" TargetMode="External"/><Relationship Id="rId22" Type="http://schemas.openxmlformats.org/officeDocument/2006/relationships/hyperlink" Target="http://www.reaa.ru/cgi-bin/yabb/YaBB.pl?num=1330838755/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143116"/>
            <a:ext cx="7772400" cy="1470025"/>
          </a:xfrm>
        </p:spPr>
        <p:txBody>
          <a:bodyPr>
            <a:normAutofit fontScale="90000"/>
          </a:bodyPr>
          <a:lstStyle/>
          <a:p>
            <a:r>
              <a:rPr sz="4800" smtClean="0">
                <a:solidFill>
                  <a:srgbClr val="002060"/>
                </a:solidFill>
                <a:latin typeface="Monotype Corsiva" pitchFamily="66" charset="0"/>
              </a:rPr>
              <a:t>Дифференциация </a:t>
            </a:r>
            <a:br>
              <a:rPr sz="480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sz="4800" smtClean="0">
                <a:solidFill>
                  <a:srgbClr val="002060"/>
                </a:solidFill>
                <a:latin typeface="Monotype Corsiva" pitchFamily="66" charset="0"/>
              </a:rPr>
              <a:t>звуков С-СЬ</a:t>
            </a:r>
            <a:endParaRPr lang="ru-RU" sz="4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2000">
    <p:sndAc>
      <p:stSnd>
        <p:snd r:embed="rId2" name="загадки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2000240"/>
            <a:ext cx="5357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  <a:t>Красногрудый, чернокрылый,</a:t>
            </a:r>
            <a:b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  <a:t>Любит зёрнышки клевать,</a:t>
            </a:r>
            <a:b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  <a:t>С первым снегом на рябине</a:t>
            </a:r>
            <a:b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Monotype Corsiva" pitchFamily="66" charset="0"/>
              </a:rPr>
              <a:t>Он появится опять.</a:t>
            </a:r>
            <a:endParaRPr lang="ru-RU" sz="3600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негирь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pevchee.ru/public/newi/bird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428736"/>
            <a:ext cx="560070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негирь1 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1428736"/>
            <a:ext cx="5429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Появляется ночами.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Где её мы повстречаем? -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На суку в лесу  сидит,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Зорко мышек сторожит.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Про неё идёт молва -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Никогда не спит ... .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ова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28586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ова 1 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ykoshko.files.wordpress.com/2011/12/0_71dc5_4ee03109_xl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7" y="285728"/>
            <a:ext cx="2964187" cy="3143272"/>
          </a:xfrm>
          <a:prstGeom prst="rect">
            <a:avLst/>
          </a:prstGeom>
          <a:noFill/>
        </p:spPr>
      </p:pic>
      <p:pic>
        <p:nvPicPr>
          <p:cNvPr id="6" name="Picture 4" descr="http://img0.liveinternet.ru/images/attach/c/2/65/810/65810752_1288118240_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28604"/>
            <a:ext cx="2126352" cy="3348586"/>
          </a:xfrm>
          <a:prstGeom prst="rect">
            <a:avLst/>
          </a:prstGeom>
          <a:noFill/>
        </p:spPr>
      </p:pic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pic>
        <p:nvPicPr>
          <p:cNvPr id="13" name="Picture 4" descr="http://www.pevchee.ru/public/newi/bird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286116" y="1142984"/>
            <a:ext cx="2643206" cy="19924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чего не стало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g0.liveinternet.ru/images/attach/c/2/65/810/65810752_1288118240_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2126352" cy="3348586"/>
          </a:xfrm>
          <a:prstGeom prst="rect">
            <a:avLst/>
          </a:prstGeom>
          <a:noFill/>
        </p:spPr>
      </p:pic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pic>
        <p:nvPicPr>
          <p:cNvPr id="13" name="Picture 4" descr="http://www.pevchee.ru/public/newi/bird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286116" y="1142984"/>
            <a:ext cx="2643206" cy="19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00892" y="928670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mg0.liveinternet.ru/images/attach/c/2/65/810/65810752_1288118240_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2126352" cy="3348586"/>
          </a:xfrm>
          <a:prstGeom prst="rect">
            <a:avLst/>
          </a:prstGeom>
          <a:noFill/>
        </p:spPr>
      </p:pic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pic>
        <p:nvPicPr>
          <p:cNvPr id="13" name="Picture 4" descr="http://www.pevchee.ru/public/newi/bird_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3286116" y="1142984"/>
            <a:ext cx="2643206" cy="19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00892" y="928670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не стало снеговика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pic>
        <p:nvPicPr>
          <p:cNvPr id="13" name="Picture 4" descr="http://www.pevchee.ru/public/newi/bird_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286116" y="1142984"/>
            <a:ext cx="2643206" cy="19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99472" y="1257965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pic>
        <p:nvPicPr>
          <p:cNvPr id="13" name="Picture 4" descr="http://www.pevchee.ru/public/newi/bird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286116" y="1142984"/>
            <a:ext cx="2643206" cy="19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99472" y="1257965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не стало снегурочки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4810" y="1285860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0232" y="1857364"/>
            <a:ext cx="61436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Мы слепили снежный ком,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Шляпу сделали на нем,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Нос приделали, и в миг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Получился …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неговик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714752"/>
            <a:ext cx="2548823" cy="2643206"/>
          </a:xfrm>
          <a:prstGeom prst="rect">
            <a:avLst/>
          </a:prstGeom>
          <a:noFill/>
        </p:spPr>
      </p:pic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14810" y="1285860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не стало снегиря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71934" y="4143380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71934" y="4143380"/>
            <a:ext cx="135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Century" pitchFamily="18" charset="0"/>
              </a:rPr>
              <a:t>?</a:t>
            </a:r>
            <a:endParaRPr lang="ru-RU" sz="96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не стало снежинки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570620" flipH="1">
            <a:off x="176367" y="4472721"/>
            <a:ext cx="2965180" cy="1643074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3357562"/>
            <a:ext cx="3786190" cy="3786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остались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8445" flipH="1">
            <a:off x="441879" y="2448327"/>
            <a:ext cx="3679815" cy="2039070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500042"/>
            <a:ext cx="5786454" cy="578645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214546" y="5143512"/>
            <a:ext cx="1071570" cy="92869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43570" y="5000636"/>
            <a:ext cx="1071570" cy="92869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357166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 каком слове слышим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твёрдый звук «С», </a:t>
            </a:r>
            <a:r>
              <a:rPr lang="ru-RU" sz="2400" b="1" dirty="0" smtClean="0">
                <a:solidFill>
                  <a:srgbClr val="C00000"/>
                </a:solidFill>
                <a:latin typeface="Monotype Corsiva" pitchFamily="66" charset="0"/>
              </a:rPr>
              <a:t>в каком - </a:t>
            </a:r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мягкий звук «СЬ»</a:t>
            </a:r>
            <a:endParaRPr lang="ru-RU" sz="2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,сь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8445" flipH="1">
            <a:off x="441879" y="2448327"/>
            <a:ext cx="3679815" cy="2039070"/>
          </a:xfrm>
          <a:prstGeom prst="rect">
            <a:avLst/>
          </a:prstGeom>
          <a:noFill/>
        </p:spPr>
      </p:pic>
      <p:pic>
        <p:nvPicPr>
          <p:cNvPr id="12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500042"/>
            <a:ext cx="5786454" cy="578645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214546" y="5143512"/>
            <a:ext cx="1071570" cy="92869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43570" y="5000636"/>
            <a:ext cx="1071570" cy="92869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357166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Monotype Corsiva" pitchFamily="66" charset="0"/>
              </a:rPr>
              <a:t>Мягкий звук «СЬ» в  слове  «синица»,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 твёрдый звук «С» в слове «сова»  </a:t>
            </a:r>
            <a:endParaRPr lang="ru-RU" sz="24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иница, сова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15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 descr="http://www.rabica.kiev.ua/images/stories/setka%20rabica%202%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14488"/>
            <a:ext cx="2214577" cy="1927035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21467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7219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4" name="Picture 4" descr="http://www.ja-zdorov.ru/wp-content/uploads/2010/09/semechki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857364"/>
            <a:ext cx="2183487" cy="164307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28596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72198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pic>
        <p:nvPicPr>
          <p:cNvPr id="35846" name="Picture 6" descr="http://www.ideal-zoo.com/images/idealzoo/products/seno-re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572008"/>
            <a:ext cx="2260730" cy="1353089"/>
          </a:xfrm>
          <a:prstGeom prst="rect">
            <a:avLst/>
          </a:prstGeom>
          <a:noFill/>
        </p:spPr>
      </p:pic>
      <p:pic>
        <p:nvPicPr>
          <p:cNvPr id="35848" name="Picture 8" descr="http://hozmeloch.ru/images/products/large/110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519037">
            <a:off x="617630" y="4684906"/>
            <a:ext cx="2294146" cy="1124132"/>
          </a:xfrm>
          <a:prstGeom prst="rect">
            <a:avLst/>
          </a:prstGeom>
          <a:noFill/>
        </p:spPr>
      </p:pic>
      <p:pic>
        <p:nvPicPr>
          <p:cNvPr id="35850" name="Picture 10" descr="http://abali.ru/wp-content/uploads/2012/01/serdce-1024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785926"/>
            <a:ext cx="2357454" cy="1767302"/>
          </a:xfrm>
          <a:prstGeom prst="rect">
            <a:avLst/>
          </a:prstGeom>
          <a:noFill/>
        </p:spPr>
      </p:pic>
      <p:pic>
        <p:nvPicPr>
          <p:cNvPr id="35852" name="Picture 12" descr="https://st.fl.ru/users/goodesigner/upload/f_4f5b250dec54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214818"/>
            <a:ext cx="1600211" cy="2000264"/>
          </a:xfrm>
          <a:prstGeom prst="rect">
            <a:avLst/>
          </a:prstGeom>
          <a:noFill/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214282" y="285728"/>
            <a:ext cx="8543956" cy="1143000"/>
          </a:xfrm>
        </p:spPr>
        <p:txBody>
          <a:bodyPr>
            <a:normAutofit fontScale="90000"/>
          </a:bodyPr>
          <a:lstStyle/>
          <a:p>
            <a:r>
              <a:rPr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Назови слова, которые начинаются с </a:t>
            </a:r>
            <a:br>
              <a:rPr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b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мягкого звука "Сь"</a:t>
            </a:r>
            <a:endParaRPr lang="ru-RU" b="1" dirty="0">
              <a:ln w="12700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866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ЕТКА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618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ЕРДЦЕ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4370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ЕМЕЧКИ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8662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ИТО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86182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ЕНО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15140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ЕМЬЯ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ndAc>
      <p:stSnd>
        <p:snd r:embed="rId2" name="слова сь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15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1467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7219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72198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214282" y="285728"/>
            <a:ext cx="8543956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b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Назови слова, которые начинаются с </a:t>
            </a:r>
            <a:br>
              <a:rPr b="1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твердого звука "С"</a:t>
            </a:r>
            <a:endParaRPr lang="ru-RU" b="1" dirty="0">
              <a:ln w="12700">
                <a:solidFill>
                  <a:srgbClr val="262AE2"/>
                </a:solidFill>
                <a:prstDash val="solid"/>
              </a:ln>
              <a:solidFill>
                <a:srgbClr val="262A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866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АНИ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618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ОБАКА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4370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АМОЛЁТ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8662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ОК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86182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АМОВАР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15140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С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ОВА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41986" name="Picture 2" descr="http://kolyaskin-ek.ru/uploadedFiles/images/vyatskie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14488"/>
            <a:ext cx="2324100" cy="1762126"/>
          </a:xfrm>
          <a:prstGeom prst="rect">
            <a:avLst/>
          </a:prstGeom>
          <a:noFill/>
        </p:spPr>
      </p:pic>
      <p:pic>
        <p:nvPicPr>
          <p:cNvPr id="41990" name="Picture 6" descr="http://lifedog.ru/upload/breed/karelian-bear-d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714488"/>
            <a:ext cx="1643074" cy="1857388"/>
          </a:xfrm>
          <a:prstGeom prst="rect">
            <a:avLst/>
          </a:prstGeom>
          <a:noFill/>
        </p:spPr>
      </p:pic>
      <p:pic>
        <p:nvPicPr>
          <p:cNvPr id="41992" name="Picture 8" descr="http://dayfun.ru/wp-content/uploads/2012/11/%D0%9A%D0%B0%D0%BA-%D1%80%D0%B8%D1%81%D0%BE%D0%B2%D0%B0%D1%82%D1%8C-%D1%81%D0%B0%D0%BC%D0%BE%D0%B2%D0%B0%D1%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4214818"/>
            <a:ext cx="2071702" cy="1842241"/>
          </a:xfrm>
          <a:prstGeom prst="rect">
            <a:avLst/>
          </a:prstGeom>
          <a:noFill/>
        </p:spPr>
      </p:pic>
      <p:pic>
        <p:nvPicPr>
          <p:cNvPr id="26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4143380"/>
            <a:ext cx="2214578" cy="2214578"/>
          </a:xfrm>
          <a:prstGeom prst="rect">
            <a:avLst/>
          </a:prstGeom>
          <a:noFill/>
        </p:spPr>
      </p:pic>
      <p:pic>
        <p:nvPicPr>
          <p:cNvPr id="41994" name="Picture 10" descr="http://www.reaa.ru/yabbfiles/Attachments/de8cf3547eb9d7cdb64886cb23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1714488"/>
            <a:ext cx="1833542" cy="1690526"/>
          </a:xfrm>
          <a:prstGeom prst="rect">
            <a:avLst/>
          </a:prstGeom>
          <a:noFill/>
        </p:spPr>
      </p:pic>
      <p:pic>
        <p:nvPicPr>
          <p:cNvPr id="41996" name="Picture 12" descr="&amp;YAcy;&amp;bcy;&amp;lcy;&amp;ocy;&amp;chcy;&amp;ncy;&amp;ycy;&amp;jcy; &amp;scy;&amp;ocy;&amp;kcy;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4500570"/>
            <a:ext cx="2428892" cy="15285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лова с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8596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1467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72198" y="1571612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28596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4678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72198" y="4143380"/>
            <a:ext cx="2643206" cy="21431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http://www.ja-zdorov.ru/blog/polza-semechek-podsolnuxa/</a:t>
            </a:r>
            <a:endParaRPr lang="ru-RU" dirty="0"/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500002" y="428604"/>
            <a:ext cx="8643998" cy="928694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                                   Самостоятельно  назови  слова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, 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</a:b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которые 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начинаются с 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твердого 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звука "С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", а затем </a:t>
            </a: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 </a:t>
            </a:r>
            <a:r>
              <a:rPr sz="2400" b="1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мягкого звука "Сь"</a:t>
            </a:r>
            <a:r>
              <a:rPr sz="240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/>
            </a:r>
            <a:br>
              <a:rPr sz="240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</a:br>
            <a:r>
              <a:rPr sz="2400" b="1" smtClean="0">
                <a:ln w="12700">
                  <a:solidFill>
                    <a:srgbClr val="262AE2"/>
                  </a:solidFill>
                  <a:prstDash val="solid"/>
                </a:ln>
                <a:solidFill>
                  <a:srgbClr val="262A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400" b="1" dirty="0">
              <a:ln w="12700">
                <a:solidFill>
                  <a:srgbClr val="262AE2"/>
                </a:solidFill>
                <a:prstDash val="solid"/>
              </a:ln>
              <a:solidFill>
                <a:srgbClr val="262AE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28662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>СОК</a:t>
            </a:r>
            <a:endParaRPr lang="ru-RU" dirty="0">
              <a:ln>
                <a:solidFill>
                  <a:srgbClr val="262AE2"/>
                </a:solidFill>
              </a:ln>
              <a:solidFill>
                <a:srgbClr val="262AE2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15140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>СОВА</a:t>
            </a:r>
            <a:endParaRPr lang="ru-RU" dirty="0">
              <a:ln>
                <a:solidFill>
                  <a:srgbClr val="262AE2"/>
                </a:solidFill>
              </a:ln>
              <a:solidFill>
                <a:srgbClr val="262AE2"/>
              </a:solidFill>
            </a:endParaRPr>
          </a:p>
        </p:txBody>
      </p:sp>
      <p:pic>
        <p:nvPicPr>
          <p:cNvPr id="41990" name="Picture 6" descr="http://lifedog.ru/upload/breed/karelian-bear-d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714488"/>
            <a:ext cx="1643074" cy="1857388"/>
          </a:xfrm>
          <a:prstGeom prst="rect">
            <a:avLst/>
          </a:prstGeom>
          <a:noFill/>
        </p:spPr>
      </p:pic>
      <p:pic>
        <p:nvPicPr>
          <p:cNvPr id="26" name="Picture 2" descr="http://img-fotki.yandex.ru/get/5707/lara58-58.1c9/0_64ad1_c66b4e8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4143380"/>
            <a:ext cx="2214578" cy="2214578"/>
          </a:xfrm>
          <a:prstGeom prst="rect">
            <a:avLst/>
          </a:prstGeom>
          <a:noFill/>
        </p:spPr>
      </p:pic>
      <p:pic>
        <p:nvPicPr>
          <p:cNvPr id="41996" name="Picture 12" descr="&amp;YAcy;&amp;bcy;&amp;lcy;&amp;ocy;&amp;chcy;&amp;ncy;&amp;ycy;&amp;jcy; &amp;scy;&amp;ocy;&amp;kcy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4500570"/>
            <a:ext cx="2428892" cy="1528593"/>
          </a:xfrm>
          <a:prstGeom prst="rect">
            <a:avLst/>
          </a:prstGeom>
          <a:noFill/>
        </p:spPr>
      </p:pic>
      <p:pic>
        <p:nvPicPr>
          <p:cNvPr id="27" name="Picture 2" descr="http://www.rabica.kiev.ua/images/stories/setka%20rabica%202%2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1714488"/>
            <a:ext cx="2214577" cy="1927035"/>
          </a:xfrm>
          <a:prstGeom prst="rect">
            <a:avLst/>
          </a:prstGeom>
          <a:noFill/>
        </p:spPr>
      </p:pic>
      <p:sp>
        <p:nvSpPr>
          <p:cNvPr id="28" name="Скругленный прямоугольник 27"/>
          <p:cNvSpPr/>
          <p:nvPr/>
        </p:nvSpPr>
        <p:spPr>
          <a:xfrm>
            <a:off x="92866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>СЕТКА</a:t>
            </a:r>
            <a:endParaRPr lang="ru-RU" dirty="0">
              <a:ln>
                <a:solidFill>
                  <a:srgbClr val="262AE2"/>
                </a:solidFill>
              </a:ln>
              <a:solidFill>
                <a:srgbClr val="262AE2"/>
              </a:solidFill>
            </a:endParaRPr>
          </a:p>
        </p:txBody>
      </p:sp>
      <p:pic>
        <p:nvPicPr>
          <p:cNvPr id="29" name="Picture 8" descr="http://hozmeloch.ru/images/products/large/1103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519037">
            <a:off x="3403712" y="4613468"/>
            <a:ext cx="2294146" cy="1124132"/>
          </a:xfrm>
          <a:prstGeom prst="rect">
            <a:avLst/>
          </a:prstGeom>
          <a:noFill/>
        </p:spPr>
      </p:pic>
      <p:sp>
        <p:nvSpPr>
          <p:cNvPr id="30" name="Скругленный прямоугольник 29"/>
          <p:cNvSpPr/>
          <p:nvPr/>
        </p:nvSpPr>
        <p:spPr>
          <a:xfrm>
            <a:off x="3714744" y="6143644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>СИТО</a:t>
            </a:r>
            <a:endParaRPr lang="ru-RU" dirty="0">
              <a:ln>
                <a:solidFill>
                  <a:srgbClr val="262AE2"/>
                </a:solidFill>
              </a:ln>
              <a:solidFill>
                <a:srgbClr val="262AE2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86182" y="3500438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>СОБАКА</a:t>
            </a:r>
            <a:endParaRPr lang="ru-RU" dirty="0">
              <a:ln>
                <a:solidFill>
                  <a:srgbClr val="262AE2"/>
                </a:solidFill>
              </a:ln>
              <a:solidFill>
                <a:srgbClr val="262AE2"/>
              </a:solidFill>
            </a:endParaRPr>
          </a:p>
        </p:txBody>
      </p:sp>
      <p:pic>
        <p:nvPicPr>
          <p:cNvPr id="31" name="Picture 12" descr="https://st.fl.ru/users/goodesigner/upload/f_4f5b250dec54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1714488"/>
            <a:ext cx="1500198" cy="1875248"/>
          </a:xfrm>
          <a:prstGeom prst="rect">
            <a:avLst/>
          </a:prstGeom>
          <a:noFill/>
        </p:spPr>
      </p:pic>
      <p:sp>
        <p:nvSpPr>
          <p:cNvPr id="32" name="Скругленный прямоугольник 31"/>
          <p:cNvSpPr/>
          <p:nvPr/>
        </p:nvSpPr>
        <p:spPr>
          <a:xfrm>
            <a:off x="6643702" y="3571876"/>
            <a:ext cx="1571636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262AE2"/>
                  </a:solidFill>
                </a:ln>
                <a:solidFill>
                  <a:srgbClr val="262AE2"/>
                </a:solidFill>
              </a:rPr>
              <a:t>СЕМЬЯ</a:t>
            </a:r>
            <a:endParaRPr lang="ru-RU" dirty="0">
              <a:ln>
                <a:solidFill>
                  <a:srgbClr val="262AE2"/>
                </a:solidFill>
              </a:ln>
              <a:solidFill>
                <a:srgbClr val="262AE2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86314" y="1500174"/>
            <a:ext cx="2598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 spd="med">
    <p:sndAc>
      <p:stSnd>
        <p:snd r:embed="rId2" name="назови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285984" y="1214422"/>
            <a:ext cx="4643470" cy="4429156"/>
          </a:xfrm>
          <a:prstGeom prst="ellipse">
            <a:avLst/>
          </a:prstGeom>
          <a:solidFill>
            <a:schemeClr val="bg1"/>
          </a:solidFill>
          <a:ln w="38100" cmpd="thickThin">
            <a:solidFill>
              <a:srgbClr val="61D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://cs303914.userapi.com/v303914950/da3/G4sKx1L3sY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214554"/>
            <a:ext cx="3143272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молодец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ykoshko.files.wordpress.com/2011/12/0_71dc5_4ee03109_xl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85794"/>
            <a:ext cx="4572000" cy="48482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неговик 1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71480"/>
            <a:ext cx="864399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Пояснительная записка к авторскому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медиаресурсу</a:t>
            </a:r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Автор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</a:t>
            </a:r>
            <a:r>
              <a:rPr lang="ru-RU" dirty="0" smtClean="0">
                <a:cs typeface="Times New Roman" pitchFamily="18" charset="0"/>
              </a:rPr>
              <a:t> Зотова Евгения Владимировна</a:t>
            </a: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Место работы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МБДОУ ЦРР «Детский сад №4» п.звёздный, Пермский край</a:t>
            </a: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Должность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Вид ресурса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презентация </a:t>
            </a:r>
            <a:r>
              <a:rPr lang="ru-RU" i="1" dirty="0" err="1" smtClean="0">
                <a:cs typeface="Times New Roman" pitchFamily="18" charset="0"/>
              </a:rPr>
              <a:t>PowerP</a:t>
            </a:r>
            <a:r>
              <a:rPr lang="en-US" i="1" dirty="0" smtClean="0">
                <a:cs typeface="Times New Roman" pitchFamily="18" charset="0"/>
              </a:rPr>
              <a:t>o</a:t>
            </a:r>
            <a:r>
              <a:rPr lang="ru-RU" i="1" dirty="0" err="1" smtClean="0">
                <a:cs typeface="Times New Roman" pitchFamily="18" charset="0"/>
              </a:rPr>
              <a:t>int</a:t>
            </a:r>
            <a:r>
              <a:rPr lang="ru-RU" i="1" dirty="0" smtClean="0">
                <a:cs typeface="Times New Roman" pitchFamily="18" charset="0"/>
              </a:rPr>
              <a:t> .</a:t>
            </a:r>
            <a:endParaRPr lang="ru-RU" dirty="0" smtClean="0"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Название ресурса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Дифференциация </a:t>
            </a:r>
            <a:r>
              <a:rPr lang="ru-RU" dirty="0" smtClean="0">
                <a:cs typeface="Times New Roman" pitchFamily="18" charset="0"/>
              </a:rPr>
              <a:t>звуков с, </a:t>
            </a:r>
            <a:r>
              <a:rPr lang="ru-RU" dirty="0" err="1" smtClean="0">
                <a:cs typeface="Times New Roman" pitchFamily="18" charset="0"/>
              </a:rPr>
              <a:t>сь</a:t>
            </a:r>
            <a:r>
              <a:rPr lang="ru-RU" dirty="0" smtClean="0">
                <a:cs typeface="Times New Roman" pitchFamily="18" charset="0"/>
              </a:rPr>
              <a:t> в слогах, </a:t>
            </a:r>
            <a:r>
              <a:rPr lang="ru-RU" dirty="0" smtClean="0">
                <a:cs typeface="Times New Roman" pitchFamily="18" charset="0"/>
              </a:rPr>
              <a:t>словах.</a:t>
            </a:r>
            <a:endParaRPr lang="ru-RU" dirty="0" smtClean="0"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Техническое оснащение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компьютеры или ноутбуки.</a:t>
            </a: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Краткое описание ресурса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отгадывание загадок, игра: «Чего не стало?», называние слов со звуками </a:t>
            </a:r>
            <a:r>
              <a:rPr lang="ru-RU" dirty="0" err="1" smtClean="0">
                <a:cs typeface="Times New Roman" pitchFamily="18" charset="0"/>
              </a:rPr>
              <a:t>с,сь</a:t>
            </a:r>
            <a:r>
              <a:rPr lang="ru-RU" dirty="0" smtClean="0">
                <a:cs typeface="Times New Roman" pitchFamily="18" charset="0"/>
              </a:rPr>
              <a:t>; их дифференциация.</a:t>
            </a:r>
            <a:endParaRPr lang="ru-RU" dirty="0" smtClean="0"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Цель и задачи ресурса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автоматизация </a:t>
            </a:r>
            <a:r>
              <a:rPr lang="ru-RU" dirty="0" smtClean="0">
                <a:cs typeface="Times New Roman" pitchFamily="18" charset="0"/>
              </a:rPr>
              <a:t>и дифференциация звуков с, </a:t>
            </a:r>
            <a:r>
              <a:rPr lang="ru-RU" dirty="0" err="1" smtClean="0">
                <a:cs typeface="Times New Roman" pitchFamily="18" charset="0"/>
              </a:rPr>
              <a:t>сь</a:t>
            </a:r>
            <a:r>
              <a:rPr lang="ru-RU" dirty="0" smtClean="0">
                <a:cs typeface="Times New Roman" pitchFamily="18" charset="0"/>
              </a:rPr>
              <a:t> в </a:t>
            </a:r>
            <a:r>
              <a:rPr lang="ru-RU" dirty="0" smtClean="0">
                <a:cs typeface="Times New Roman" pitchFamily="18" charset="0"/>
              </a:rPr>
              <a:t>словах. Развитие зрительной </a:t>
            </a:r>
            <a:r>
              <a:rPr lang="ru-RU" dirty="0" smtClean="0">
                <a:cs typeface="Times New Roman" pitchFamily="18" charset="0"/>
              </a:rPr>
              <a:t>памяти, </a:t>
            </a:r>
            <a:r>
              <a:rPr lang="ru-RU" dirty="0" smtClean="0">
                <a:cs typeface="Times New Roman" pitchFamily="18" charset="0"/>
              </a:rPr>
              <a:t>внимания, мышления.</a:t>
            </a:r>
            <a:endParaRPr lang="ru-RU" dirty="0" smtClean="0"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Актуальность и значимость ресурса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возможно использование учителями-логопедами детских садов и родителями при коррекции звуков с, </a:t>
            </a:r>
            <a:r>
              <a:rPr lang="ru-RU" dirty="0" err="1" smtClean="0">
                <a:cs typeface="Times New Roman" pitchFamily="18" charset="0"/>
              </a:rPr>
              <a:t>сь</a:t>
            </a:r>
            <a:r>
              <a:rPr lang="ru-RU" dirty="0" smtClean="0">
                <a:cs typeface="Times New Roman" pitchFamily="18" charset="0"/>
              </a:rPr>
              <a:t> на этапе их автоматизации и дифференциации.</a:t>
            </a: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Практическое применение</a:t>
            </a:r>
            <a:r>
              <a:rPr lang="ru-RU" dirty="0" smtClean="0">
                <a:solidFill>
                  <a:srgbClr val="0070C0"/>
                </a:solidFill>
                <a:cs typeface="Times New Roman" pitchFamily="18" charset="0"/>
              </a:rPr>
              <a:t>: </a:t>
            </a:r>
            <a:r>
              <a:rPr lang="ru-RU" dirty="0" smtClean="0">
                <a:cs typeface="Times New Roman" pitchFamily="18" charset="0"/>
              </a:rPr>
              <a:t>индивидуальная работа на логопедических занятиях по автоматизации и дифференциации звуков с, </a:t>
            </a:r>
            <a:r>
              <a:rPr lang="ru-RU" dirty="0" err="1" smtClean="0">
                <a:cs typeface="Times New Roman" pitchFamily="18" charset="0"/>
              </a:rPr>
              <a:t>сь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70C0"/>
                </a:solidFill>
                <a:cs typeface="Times New Roman" pitchFamily="18" charset="0"/>
              </a:rPr>
              <a:t>Методика работы:</a:t>
            </a:r>
            <a:endParaRPr lang="ru-RU" dirty="0" smtClean="0">
              <a:solidFill>
                <a:srgbClr val="0070C0"/>
              </a:solidFill>
              <a:cs typeface="Times New Roman" pitchFamily="18" charset="0"/>
            </a:endParaRPr>
          </a:p>
          <a:p>
            <a:r>
              <a:rPr lang="ru-RU" dirty="0" smtClean="0">
                <a:cs typeface="Times New Roman" pitchFamily="18" charset="0"/>
              </a:rPr>
              <a:t>Индивидуальная работа. Ребёнок работает за компьютером, </a:t>
            </a:r>
            <a:r>
              <a:rPr lang="ru-RU" dirty="0" smtClean="0">
                <a:cs typeface="Times New Roman" pitchFamily="18" charset="0"/>
              </a:rPr>
              <a:t>слушая инструкции.</a:t>
            </a: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5286412"/>
          </a:xfrm>
        </p:spPr>
        <p:txBody>
          <a:bodyPr>
            <a:normAutofit fontScale="90000"/>
          </a:bodyPr>
          <a:lstStyle/>
          <a:p>
            <a:pPr algn="l"/>
            <a:r>
              <a:rPr smtClean="0"/>
              <a:t>Интернет-ресурсы:</a:t>
            </a:r>
            <a:br>
              <a:rPr smtClean="0"/>
            </a:br>
            <a:r>
              <a:rPr u="sng" smtClean="0"/>
              <a:t/>
            </a:r>
            <a:br>
              <a:rPr u="sng" smtClean="0"/>
            </a:br>
            <a:r>
              <a:rPr sz="1300" u="sng" smtClean="0">
                <a:hlinkClick r:id="rId2"/>
              </a:rPr>
              <a:t>http</a:t>
            </a:r>
            <a:r>
              <a:rPr sz="1300" u="sng">
                <a:hlinkClick r:id="rId2"/>
              </a:rPr>
              <a:t>://lykoshko.wordpress.com/tag/история-появления-снеговика 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3"/>
              </a:rPr>
              <a:t>http://shkolazhizni.ru/archive/0/n-21895/</a:t>
            </a:r>
            <a:r>
              <a:rPr/>
              <a:t/>
            </a:r>
            <a:br>
              <a:rPr/>
            </a:br>
            <a:r>
              <a:rPr sz="1300" u="sng">
                <a:hlinkClick r:id="rId4"/>
              </a:rPr>
              <a:t>http://deti-online.com/zagadki/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5"/>
              </a:rPr>
              <a:t>http://chudesenka.ru/publ/17-1-0-127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6"/>
              </a:rPr>
              <a:t>http://danlik.ru/snezhinka-konstantin-balmont/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7"/>
              </a:rPr>
              <a:t>http://www.liveinternet.ru/users/4693073/post196174580/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8"/>
              </a:rPr>
              <a:t>http://demiart.ru/forum/index.php?showtopic=12964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9"/>
              </a:rPr>
              <a:t>http://www.numama.ru/zagadki-dlja-malenkih-detei/zagadki-o-zhivoi-prirode/zagadki-pro-sovu.html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0"/>
              </a:rPr>
              <a:t>http://fotki.yandex.ru/users/lara58-58/view/412369?page=13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1"/>
              </a:rPr>
              <a:t>http://0day-4you.ru/page/106/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2"/>
              </a:rPr>
              <a:t>http://www.pevchee.ru/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3"/>
              </a:rPr>
              <a:t>http://www.rabica.kiev.ua/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4"/>
              </a:rPr>
              <a:t>http://www.ja-zdorov.ru/blog/polza-semechek-podsolnuxa/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5"/>
              </a:rPr>
              <a:t>http://www.ideal-zoo.com/seno.html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6"/>
              </a:rPr>
              <a:t>http://hozmeloch.ru/shop/tag/sito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7"/>
              </a:rPr>
              <a:t>http://abali.ru/?p=9906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8"/>
              </a:rPr>
              <a:t>https://www.fl.ru/users/goodesigner/viewproj.php?prjid=3251336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19"/>
              </a:rPr>
              <a:t>http://kolyaskin-ek.ru/poleznoe/21811/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20"/>
              </a:rPr>
              <a:t>http://lifedog.ru/breed/karelian-bear-dog/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21"/>
              </a:rPr>
              <a:t>http://dayfun.ru/archives/9636</a:t>
            </a:r>
            <a:r>
              <a:rPr sz="1300"/>
              <a:t/>
            </a:r>
            <a:br>
              <a:rPr sz="1300"/>
            </a:br>
            <a:r>
              <a:rPr sz="1300" u="sng">
                <a:hlinkClick r:id="rId22"/>
              </a:rPr>
              <a:t>http://www.reaa.ru/cgi-bin/yabb/YaBB.pl?num=1330838755/0</a:t>
            </a:r>
            <a:r>
              <a:rPr sz="1300"/>
              <a:t/>
            </a:r>
            <a:br>
              <a:rPr sz="1300"/>
            </a:br>
            <a:r>
              <a:rPr sz="1300">
                <a:solidFill>
                  <a:srgbClr val="262AE2"/>
                </a:solidFill>
              </a:rPr>
              <a:t>http://cutlife.ru/zdorove/yablochnyj-sok-v-domashnih-usloviyah-polza-i-protivopokazaniya.html</a:t>
            </a:r>
            <a:r>
              <a:rPr/>
              <a:t/>
            </a:r>
            <a:br>
              <a:rPr/>
            </a:b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5984" y="18573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Спинкою зеленовата,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Животиком желтовата,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Чёрненькая шапочка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И полоска шарфика.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иничка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0day-4you.ru/uploads/posts/2012-02/1328796709_0_86822_78ce4efe_L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643050"/>
            <a:ext cx="5768669" cy="32766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иничка 1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7356" y="1928802"/>
            <a:ext cx="628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Вся сверкает, серебрится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Эта чудо-крошка.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Но в дождинку превратится, 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На твоей ладошке. 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нежинка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danlik.ru/wp-content/uploads/2013/12/Snezhink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85794"/>
            <a:ext cx="5143536" cy="5334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нежинка 1 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14480" y="2000240"/>
            <a:ext cx="6215106" cy="22574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    Я - внучка Мороза и Вьюги,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Являюсь сюда каждый год!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Со мною снежинки-подруги</a:t>
            </a:r>
            <a:b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Весёлый ведут хоровод.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ndAc>
      <p:stSnd>
        <p:snd r:embed="rId2" name="снегурочка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img0.liveinternet.ru/images/attach/c/2/65/810/65810752_1288118240_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928670"/>
            <a:ext cx="3143272" cy="49500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ndAc>
      <p:stSnd>
        <p:snd r:embed="rId2" name="снегурочка 1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38995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10389957</Template>
  <TotalTime>248</TotalTime>
  <Words>192</Words>
  <Application>Microsoft Office PowerPoint</Application>
  <PresentationFormat>Экран (4:3)</PresentationFormat>
  <Paragraphs>66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10389957</vt:lpstr>
      <vt:lpstr>Дифференциация  звуков С-СЬ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Назови слова, которые начинаются с  мягкого звука "Сь"</vt:lpstr>
      <vt:lpstr>Назови слова, которые начинаются с  твердого звука "С"</vt:lpstr>
      <vt:lpstr>                                     Самостоятельно  назови  слова,    которые начинаются с твердого звука "С", а затем с мягкого звука "Сь"  </vt:lpstr>
      <vt:lpstr>Слайд 29</vt:lpstr>
      <vt:lpstr>Слайд 30</vt:lpstr>
      <vt:lpstr>Интернет-ресурсы:  http://lykoshko.wordpress.com/tag/история-появления-снеговика / http://shkolazhizni.ru/archive/0/n-21895/ http://deti-online.com/zagadki/ http://chudesenka.ru/publ/17-1-0-127 http://danlik.ru/snezhinka-konstantin-balmont/ http://www.liveinternet.ru/users/4693073/post196174580/ http://demiart.ru/forum/index.php?showtopic=12964 http://www.numama.ru/zagadki-dlja-malenkih-detei/zagadki-o-zhivoi-prirode/zagadki-pro-sovu.html http://fotki.yandex.ru/users/lara58-58/view/412369?page=13 http://0day-4you.ru/page/106/ http://www.pevchee.ru/ http://www.rabica.kiev.ua/ http://www.ja-zdorov.ru/blog/polza-semechek-podsolnuxa/ http://www.ideal-zoo.com/seno.html http://hozmeloch.ru/shop/tag/sito http://abali.ru/?p=9906 https://www.fl.ru/users/goodesigner/viewproj.php?prjid=3251336 http://kolyaskin-ek.ru/poleznoe/21811/ http://lifedog.ru/breed/karelian-bear-dog/ http://dayfun.ru/archives/9636 http://www.reaa.ru/cgi-bin/yabb/YaBB.pl?num=1330838755/0 http://cutlife.ru/zdorove/yablochnyj-sok-v-domashnih-usloviyah-polza-i-protivopokazaniya.html 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 оформления</dc:subject>
  <dc:creator>dom</dc:creator>
  <cp:keywords>Шаблон оформления</cp:keywords>
  <dc:description>Корпорация Майкрософт
Шаблон оформления</dc:description>
  <cp:lastModifiedBy>dom</cp:lastModifiedBy>
  <cp:revision>33</cp:revision>
  <dcterms:created xsi:type="dcterms:W3CDTF">2014-02-16T10:57:54Z</dcterms:created>
  <dcterms:modified xsi:type="dcterms:W3CDTF">2014-02-22T07:17:03Z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TC103899571049</vt:lpwstr>
  </property>
</Properties>
</file>