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80" r:id="rId3"/>
    <p:sldId id="282" r:id="rId4"/>
    <p:sldId id="283" r:id="rId5"/>
    <p:sldId id="273" r:id="rId6"/>
    <p:sldId id="279" r:id="rId7"/>
    <p:sldId id="274" r:id="rId8"/>
    <p:sldId id="272" r:id="rId9"/>
    <p:sldId id="281" r:id="rId10"/>
    <p:sldId id="277" r:id="rId11"/>
    <p:sldId id="278" r:id="rId12"/>
    <p:sldId id="259" r:id="rId13"/>
    <p:sldId id="263" r:id="rId14"/>
    <p:sldId id="284" r:id="rId15"/>
    <p:sldId id="260" r:id="rId16"/>
    <p:sldId id="286" r:id="rId17"/>
    <p:sldId id="287" r:id="rId18"/>
    <p:sldId id="290" r:id="rId19"/>
    <p:sldId id="288" r:id="rId20"/>
    <p:sldId id="285" r:id="rId21"/>
    <p:sldId id="289" r:id="rId22"/>
    <p:sldId id="268" r:id="rId23"/>
    <p:sldId id="292" r:id="rId24"/>
    <p:sldId id="291" r:id="rId25"/>
    <p:sldId id="270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F99"/>
    <a:srgbClr val="0CA410"/>
    <a:srgbClr val="FFFFCC"/>
    <a:srgbClr val="A0E8AE"/>
    <a:srgbClr val="C6E6A2"/>
    <a:srgbClr val="FFFF99"/>
    <a:srgbClr val="DC24B5"/>
    <a:srgbClr val="EA7AD2"/>
    <a:srgbClr val="B9EC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6" autoAdjust="0"/>
    <p:restoredTop sz="94660"/>
  </p:normalViewPr>
  <p:slideViewPr>
    <p:cSldViewPr>
      <p:cViewPr varScale="1">
        <p:scale>
          <a:sx n="88" d="100"/>
          <a:sy n="88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35071"/>
            <a:ext cx="7772400" cy="1470025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3600" b="0" i="0" kern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0846"/>
            <a:ext cx="6400800" cy="1752600"/>
          </a:xfrm>
        </p:spPr>
        <p:txBody>
          <a:bodyPr/>
          <a:lstStyle>
            <a:lvl1pPr marL="0" indent="0" algn="ctr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600" b="0" i="0" kern="1200" dirty="0" smtClean="0"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4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ostyor.ru/tales/tale46.html" TargetMode="External"/><Relationship Id="rId3" Type="http://schemas.openxmlformats.org/officeDocument/2006/relationships/hyperlink" Target="http://0day-4you.ru/nature/802-krasiveyshaya-pushistaya-ryzhaya-lisa-v-poloborota.html" TargetMode="External"/><Relationship Id="rId7" Type="http://schemas.openxmlformats.org/officeDocument/2006/relationships/hyperlink" Target="http://chmag.ru/education-preschool-children/alphabet-in-different-languages/291-rus-yaz" TargetMode="External"/><Relationship Id="rId12" Type="http://schemas.openxmlformats.org/officeDocument/2006/relationships/hyperlink" Target="http://www.nikaplastik.ru/taz_krug.ph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rooma.nl/inkoncept-glazen-vaas-lime-groen" TargetMode="External"/><Relationship Id="rId11" Type="http://schemas.openxmlformats.org/officeDocument/2006/relationships/hyperlink" Target="http://luko.zanya.ru/docs/index-744451.html" TargetMode="External"/><Relationship Id="rId5" Type="http://schemas.openxmlformats.org/officeDocument/2006/relationships/hyperlink" Target="http://allday2.com/index.php?newsid=663017" TargetMode="External"/><Relationship Id="rId10" Type="http://schemas.openxmlformats.org/officeDocument/2006/relationships/hyperlink" Target="http://www.lenagold.ru/fon/clipart/z/zebr.html" TargetMode="External"/><Relationship Id="rId4" Type="http://schemas.openxmlformats.org/officeDocument/2006/relationships/hyperlink" Target="http://moesolnyshko.com/razvivayushhee-zanyatie-chto-kushaet-zayats.html" TargetMode="External"/><Relationship Id="rId9" Type="http://schemas.openxmlformats.org/officeDocument/2006/relationships/hyperlink" Target="http://m.babyblog.ru/community/post/stickers/7327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285984" y="1285860"/>
            <a:ext cx="6486516" cy="3143272"/>
          </a:xfrm>
        </p:spPr>
        <p:txBody>
          <a:bodyPr>
            <a:normAutofit fontScale="90000"/>
          </a:bodyPr>
          <a:lstStyle/>
          <a:p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Автоматизация и дифференциация</a:t>
            </a:r>
            <a:b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</a:b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звуков  "З","</a:t>
            </a:r>
            <a:r>
              <a:rPr sz="4400" b="1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З</a:t>
            </a: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ь"</a:t>
            </a:r>
            <a:b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</a:b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в слогах, словах, чистоговорках</a:t>
            </a:r>
            <a:endParaRPr lang="ru-RU" sz="44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714744" y="785794"/>
            <a:ext cx="2071702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43372" y="857232"/>
            <a:ext cx="1357322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10" name="Picture 2" descr="http://chmag.ru/images/stories/Alfaviti/Rus1/russkiy-alfavit-v-kartinkah-bukva-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928670"/>
            <a:ext cx="3976678" cy="3976679"/>
          </a:xfrm>
          <a:prstGeom prst="rect">
            <a:avLst/>
          </a:prstGeom>
          <a:noFill/>
        </p:spPr>
      </p:pic>
      <p:pic>
        <p:nvPicPr>
          <p:cNvPr id="13" name="Picture 3" descr="Звукознайка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714752"/>
            <a:ext cx="893418" cy="107157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857752" y="4643446"/>
            <a:ext cx="21431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000496" y="4786322"/>
            <a:ext cx="1571636" cy="142876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З</a:t>
            </a:r>
            <a:endParaRPr lang="ru-RU" sz="6000" b="1" dirty="0"/>
          </a:p>
        </p:txBody>
      </p:sp>
      <p:sp>
        <p:nvSpPr>
          <p:cNvPr id="12" name="Овал 11"/>
          <p:cNvSpPr/>
          <p:nvPr/>
        </p:nvSpPr>
        <p:spPr>
          <a:xfrm>
            <a:off x="6786578" y="4714884"/>
            <a:ext cx="1571636" cy="142876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ЗЬ</a:t>
            </a:r>
            <a:endParaRPr lang="ru-RU" sz="6000" b="1" dirty="0"/>
          </a:p>
        </p:txBody>
      </p:sp>
    </p:spTree>
  </p:cSld>
  <p:clrMapOvr>
    <a:masterClrMapping/>
  </p:clrMapOvr>
  <p:transition>
    <p:sndAc>
      <p:stSnd>
        <p:snd r:embed="rId2" name="з,зь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53"/>
            <a:ext cx="9144000" cy="6861053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786182" y="1714488"/>
            <a:ext cx="1143008" cy="2143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00298" y="128586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ЗА</a:t>
            </a:r>
            <a:endParaRPr lang="ru-RU" sz="4000" b="1" dirty="0"/>
          </a:p>
        </p:txBody>
      </p:sp>
      <p:sp>
        <p:nvSpPr>
          <p:cNvPr id="19" name="Овал 18"/>
          <p:cNvSpPr/>
          <p:nvPr/>
        </p:nvSpPr>
        <p:spPr>
          <a:xfrm>
            <a:off x="3714744" y="128586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ЗО</a:t>
            </a:r>
            <a:endParaRPr lang="ru-RU" sz="4000" b="1" dirty="0"/>
          </a:p>
        </p:txBody>
      </p:sp>
      <p:sp>
        <p:nvSpPr>
          <p:cNvPr id="20" name="Овал 19"/>
          <p:cNvSpPr/>
          <p:nvPr/>
        </p:nvSpPr>
        <p:spPr>
          <a:xfrm>
            <a:off x="4929190" y="128586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ЗУ</a:t>
            </a:r>
            <a:endParaRPr lang="ru-RU" sz="4000" b="1" dirty="0"/>
          </a:p>
        </p:txBody>
      </p:sp>
      <p:sp>
        <p:nvSpPr>
          <p:cNvPr id="21" name="Овал 20"/>
          <p:cNvSpPr/>
          <p:nvPr/>
        </p:nvSpPr>
        <p:spPr>
          <a:xfrm>
            <a:off x="6143636" y="128586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ЗЫ</a:t>
            </a:r>
            <a:endParaRPr lang="ru-RU" sz="3600" b="1" dirty="0"/>
          </a:p>
        </p:txBody>
      </p:sp>
      <p:sp>
        <p:nvSpPr>
          <p:cNvPr id="23" name="Овал 22"/>
          <p:cNvSpPr/>
          <p:nvPr/>
        </p:nvSpPr>
        <p:spPr>
          <a:xfrm>
            <a:off x="2500298" y="3500438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ЗЯ</a:t>
            </a:r>
            <a:endParaRPr lang="ru-RU" sz="4000" b="1" dirty="0"/>
          </a:p>
        </p:txBody>
      </p:sp>
      <p:sp>
        <p:nvSpPr>
          <p:cNvPr id="24" name="Овал 23"/>
          <p:cNvSpPr/>
          <p:nvPr/>
        </p:nvSpPr>
        <p:spPr>
          <a:xfrm>
            <a:off x="3714744" y="3500438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ЗЁ</a:t>
            </a:r>
            <a:endParaRPr lang="ru-RU" sz="4000" b="1" dirty="0"/>
          </a:p>
        </p:txBody>
      </p:sp>
      <p:sp>
        <p:nvSpPr>
          <p:cNvPr id="25" name="Овал 24"/>
          <p:cNvSpPr/>
          <p:nvPr/>
        </p:nvSpPr>
        <p:spPr>
          <a:xfrm>
            <a:off x="4929190" y="3500438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ЗЮ</a:t>
            </a:r>
            <a:endParaRPr lang="ru-RU" sz="3200" b="1" dirty="0"/>
          </a:p>
        </p:txBody>
      </p:sp>
      <p:sp>
        <p:nvSpPr>
          <p:cNvPr id="26" name="Овал 25"/>
          <p:cNvSpPr/>
          <p:nvPr/>
        </p:nvSpPr>
        <p:spPr>
          <a:xfrm>
            <a:off x="6143636" y="3500438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ЗИ</a:t>
            </a:r>
            <a:endParaRPr lang="ru-RU" sz="4000" b="1" dirty="0"/>
          </a:p>
        </p:txBody>
      </p:sp>
      <p:sp>
        <p:nvSpPr>
          <p:cNvPr id="22" name="Овал 21"/>
          <p:cNvSpPr/>
          <p:nvPr/>
        </p:nvSpPr>
        <p:spPr>
          <a:xfrm>
            <a:off x="7358082" y="128586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ЗЭ</a:t>
            </a:r>
            <a:endParaRPr lang="ru-RU" sz="4000" b="1" dirty="0"/>
          </a:p>
        </p:txBody>
      </p:sp>
      <p:sp>
        <p:nvSpPr>
          <p:cNvPr id="27" name="Овал 26"/>
          <p:cNvSpPr/>
          <p:nvPr/>
        </p:nvSpPr>
        <p:spPr>
          <a:xfrm>
            <a:off x="7358082" y="3500438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ЗЕ</a:t>
            </a:r>
            <a:endParaRPr lang="ru-RU" sz="4000" b="1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rot="5400000">
            <a:off x="2643968" y="2928934"/>
            <a:ext cx="856462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3858414" y="2928140"/>
            <a:ext cx="856462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>
            <a:off x="5072860" y="2928140"/>
            <a:ext cx="856462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>
            <a:off x="6287306" y="2928140"/>
            <a:ext cx="856462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>
            <a:off x="7501752" y="2928140"/>
            <a:ext cx="856462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" descr="Звукознайка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714884"/>
            <a:ext cx="785818" cy="94251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слоги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5364" name="Picture 4" descr="http://www.kostyor.ru/images0/imagestales/koz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071546"/>
            <a:ext cx="4643470" cy="388503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коза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4338" name="Picture 2" descr="http://img0.liveinternet.ru/images/attach/c/8/102/134/102134666_poleznolikozemolok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071546"/>
            <a:ext cx="4286280" cy="402684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молоко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7170" name="Picture 2" descr="fdf613fd2fe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071546"/>
            <a:ext cx="2459611" cy="2871140"/>
          </a:xfrm>
          <a:prstGeom prst="rect">
            <a:avLst/>
          </a:prstGeom>
          <a:noFill/>
        </p:spPr>
      </p:pic>
      <p:pic>
        <p:nvPicPr>
          <p:cNvPr id="7" name="Picture 4" descr="post-214038-130509898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697788"/>
            <a:ext cx="2414589" cy="3407601"/>
          </a:xfrm>
          <a:prstGeom prst="rect">
            <a:avLst/>
          </a:prstGeom>
          <a:noFill/>
        </p:spPr>
      </p:pic>
      <p:pic>
        <p:nvPicPr>
          <p:cNvPr id="8" name="Picture 6" descr="http://luko.zanya.ru/pars_docs/refs/745/744451/744451_html_38a813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1071546"/>
            <a:ext cx="2195576" cy="195737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сено козе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4810" y="5000636"/>
            <a:ext cx="85725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://img.babyblog.ru/7/a/9/7a94ab0abcf9bb118eebb48a019b1e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214422"/>
            <a:ext cx="4929192" cy="362569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обезьянки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214282" y="1071546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72198" y="1071546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43240" y="3286124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43240" y="500042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43636" y="385762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4" name="Picture 4" descr="http://www.kostyor.ru/images0/imagestales/koz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643314"/>
            <a:ext cx="2219985" cy="1857388"/>
          </a:xfrm>
          <a:prstGeom prst="rect">
            <a:avLst/>
          </a:prstGeom>
          <a:noFill/>
        </p:spPr>
      </p:pic>
      <p:pic>
        <p:nvPicPr>
          <p:cNvPr id="8194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500042"/>
            <a:ext cx="1857359" cy="2391083"/>
          </a:xfrm>
          <a:prstGeom prst="rect">
            <a:avLst/>
          </a:prstGeom>
          <a:noFill/>
        </p:spPr>
      </p:pic>
      <p:pic>
        <p:nvPicPr>
          <p:cNvPr id="8196" name="Picture 4" descr="http://img1.liveinternet.ru/images/attach/c/2/69/167/69167409_ZAYKA_KLIPAR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42910" y="1285860"/>
            <a:ext cx="1714512" cy="1937806"/>
          </a:xfrm>
          <a:prstGeom prst="rect">
            <a:avLst/>
          </a:prstGeom>
          <a:noFill/>
        </p:spPr>
      </p:pic>
      <p:pic>
        <p:nvPicPr>
          <p:cNvPr id="8198" name="Picture 6" descr="d223c3a12f9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214422"/>
            <a:ext cx="1785950" cy="2215266"/>
          </a:xfrm>
          <a:prstGeom prst="rect">
            <a:avLst/>
          </a:prstGeom>
          <a:noFill/>
        </p:spPr>
      </p:pic>
      <p:pic>
        <p:nvPicPr>
          <p:cNvPr id="8200" name="Picture 8" descr="http://art-apple.ru/albums/vector_new_year/christmas_fair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286256"/>
            <a:ext cx="2166903" cy="1628813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214282" y="385762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5" name="Picture 2" descr="http://img.babyblog.ru/7/a/9/7a94ab0abcf9bb118eebb48a019b1e3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4214818"/>
            <a:ext cx="2428028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твердый з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214282" y="1071546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72198" y="1071546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43240" y="3286124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4" name="Picture 4" descr="http://www.kostyor.ru/images0/imagestales/koz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643314"/>
            <a:ext cx="2219985" cy="1857388"/>
          </a:xfrm>
          <a:prstGeom prst="rect">
            <a:avLst/>
          </a:prstGeom>
          <a:noFill/>
        </p:spPr>
      </p:pic>
      <p:pic>
        <p:nvPicPr>
          <p:cNvPr id="8196" name="Picture 4" descr="http://img1.liveinternet.ru/images/attach/c/2/69/167/69167409_ZAYKA_KLIPA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2910" y="1285860"/>
            <a:ext cx="1714512" cy="1937806"/>
          </a:xfrm>
          <a:prstGeom prst="rect">
            <a:avLst/>
          </a:prstGeom>
          <a:noFill/>
        </p:spPr>
      </p:pic>
      <p:pic>
        <p:nvPicPr>
          <p:cNvPr id="8198" name="Picture 6" descr="d223c3a12f9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1214422"/>
            <a:ext cx="1785950" cy="221526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верно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214282" y="1071546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72198" y="1071546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43240" y="3286124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43240" y="500042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43636" y="385762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4" name="Picture 4" descr="http://www.kostyor.ru/images0/imagestales/koz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643314"/>
            <a:ext cx="2219985" cy="1857388"/>
          </a:xfrm>
          <a:prstGeom prst="rect">
            <a:avLst/>
          </a:prstGeom>
          <a:noFill/>
        </p:spPr>
      </p:pic>
      <p:pic>
        <p:nvPicPr>
          <p:cNvPr id="8194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500042"/>
            <a:ext cx="1857359" cy="2391083"/>
          </a:xfrm>
          <a:prstGeom prst="rect">
            <a:avLst/>
          </a:prstGeom>
          <a:noFill/>
        </p:spPr>
      </p:pic>
      <p:pic>
        <p:nvPicPr>
          <p:cNvPr id="8196" name="Picture 4" descr="http://img1.liveinternet.ru/images/attach/c/2/69/167/69167409_ZAYKA_KLIPAR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42910" y="1285860"/>
            <a:ext cx="1714512" cy="1937806"/>
          </a:xfrm>
          <a:prstGeom prst="rect">
            <a:avLst/>
          </a:prstGeom>
          <a:noFill/>
        </p:spPr>
      </p:pic>
      <p:pic>
        <p:nvPicPr>
          <p:cNvPr id="8198" name="Picture 6" descr="d223c3a12f9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214422"/>
            <a:ext cx="1785950" cy="2215266"/>
          </a:xfrm>
          <a:prstGeom prst="rect">
            <a:avLst/>
          </a:prstGeom>
          <a:noFill/>
        </p:spPr>
      </p:pic>
      <p:pic>
        <p:nvPicPr>
          <p:cNvPr id="8200" name="Picture 8" descr="http://art-apple.ru/albums/vector_new_year/christmas_fair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286256"/>
            <a:ext cx="2166903" cy="1628813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214282" y="385762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5" name="Picture 2" descr="http://img.babyblog.ru/7/a/9/7a94ab0abcf9bb118eebb48a019b1e3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4214818"/>
            <a:ext cx="2428028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мягкий зь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22" name="Скругленный прямоугольник 21"/>
          <p:cNvSpPr/>
          <p:nvPr/>
        </p:nvSpPr>
        <p:spPr>
          <a:xfrm>
            <a:off x="3143240" y="500042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43636" y="385762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8194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00042"/>
            <a:ext cx="1857359" cy="2391083"/>
          </a:xfrm>
          <a:prstGeom prst="rect">
            <a:avLst/>
          </a:prstGeom>
          <a:noFill/>
        </p:spPr>
      </p:pic>
      <p:pic>
        <p:nvPicPr>
          <p:cNvPr id="8200" name="Picture 8" descr="http://art-apple.ru/albums/vector_new_year/christmas_fai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286256"/>
            <a:ext cx="2166903" cy="1628813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214282" y="385762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5" name="Picture 2" descr="http://img.babyblog.ru/7/a/9/7a94ab0abcf9bb118eebb48a019b1e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214818"/>
            <a:ext cx="2428028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правильно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0" name="Picture 3" descr="Звукознайка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500174"/>
            <a:ext cx="2571768" cy="3084591"/>
          </a:xfrm>
          <a:prstGeom prst="rect">
            <a:avLst/>
          </a:prstGeom>
          <a:noFill/>
        </p:spPr>
      </p:pic>
      <p:pic>
        <p:nvPicPr>
          <p:cNvPr id="11" name="Picture 4" descr="k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419841"/>
            <a:ext cx="2357454" cy="293307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929322" y="2071678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 advClick="0" advTm="8000">
    <p:sndAc>
      <p:stSnd>
        <p:snd r:embed="rId2" name="друзья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8" name="Picture 3" descr="E:\Documents and Settings\zedzed\Мои документы\Мои рисунки\ыа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214422"/>
            <a:ext cx="3357586" cy="3796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елёный зонт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8" name="Picture 3" descr="E:\Documents and Settings\zedzed\Мои документы\Мои рисунки\ыа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214422"/>
            <a:ext cx="3357586" cy="3796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з,зь зел зонт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7170" name="Picture 2" descr="fdf613fd2fe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857232"/>
            <a:ext cx="3541182" cy="4133675"/>
          </a:xfrm>
          <a:prstGeom prst="rect">
            <a:avLst/>
          </a:prstGeom>
          <a:noFill/>
        </p:spPr>
      </p:pic>
      <p:sp>
        <p:nvSpPr>
          <p:cNvPr id="7174" name="AutoShape 6" descr="data:image/jpeg;base64,/9j/4AAQSkZJRgABAQAAAQABAAD/2wCEAAkGBxIQEBQUExMSFhQVFBAUFBMTFRUUEhIPFRQWFhQUFRUYHCggGBolHBQUITEhJSkrLi4uFx8zODMsNygtLisBCgoKDg0OGhAQGiwkHiQsLC8sLCwsLSwsLCwsLCwsLCwtLC0sLCwsLCwsLCwsLCwsLCwsLCwsLCwsLCwsLCssLP/AABEIAOEA4QMBIgACEQEDEQH/xAAbAAEAAQUBAAAAAAAAAAAAAAAAAwECBAUGB//EAD8QAAIBAQMIBwQJAwUBAAAAAAABAgMEESEFBhIxQVFhcTJCUoGRobEicsHRBxMUM2KCouHwI5KyFkNTY/EV/8QAGQEBAAMBAQAAAAAAAAAAAAAAAAIDBAEF/8QAJhEBAAIBBAICAgIDAAAAAAAAAAECAwQRITFBURITIoFxkRQyQv/aAAwDAQACEQMRAD8A9xAAAAAAAAAAAAAAAAAAAAAAAAAAAAAAAAAAAAAAAAAAAAAAAAAAAAAAAAAAAAAAAAAAAAAAAAAAAAAAAAAAAAAAAAAAAAAAAAAAAAAAAAAAAAAAAAAAAAAAAAAAAAAAAAAAAFs5pa2lzdxhVcs2aGuvST3acW/BM5NojtyZiGeDTVc6LLH/AHL/AHYyfwIZZ32bfN/lZCc2OP8AqP7R+yvtvwcxVz0pLo0qkueiviSWXOedXoWWrK7dJfI5Gek8RJGSs+XRg5qpnZoO6VCSe1acG13Xl8M8aG2NRdyfox9+P2fZX26IGjhnXZX1pLnCXwMmjnBZZaq1Ne89D/K47GWk9TDsXrPlswR0q8ZYxlGXutP0JCxIAAAAAAAAAAAAAAAAAMHK+V6Nlhp1ZXJ4RSxlOW6K2nJmIjeSZ2ZxqsqZw2ezYTqJy7EPan3pau+44HLedte0Nxi3Sp7Iwd05L8c16K7vNFF7jDk10RxSP2y31MRxV29tz7k/uaSS31Xe/wC2Lu8zS2nOW1VL760kt0EoJd6V/izT0yqRktnyW7lRbLefKWrWc3fJuT/E2/UopFiLkUq5XJlyZakXJAXqRuc2rTKFW9atGba4KLZpUjcZB0lKTThhCbelFyw0XukjRhn84WY/9oa62O+be9sgZNWbberwa+JC0VX7Rt2tbKaRVooyCOysKji71g96wfijOs+XrTT6NafJtTXhJM1zKNHYtavUuxMx1LqbLntWj04U58VfB/FeRurFnpZpu6enSe+aTh/dG/zuPPLsCNs0V1WWvndbGe8PZ7PXjUipQlGUXqcWmn3okPGLHbqlCWlSnKEtui8JXdqLwl3nZZBz5jNqFpShJ4KrH7tvZpLqPjq5GzFrKX4niWimetuJ4dqAmDWvAAAAAAAAYeVsows1GVWo7oxXfKTwUVxbwPHcq5VqWmo6lV+09S6tOGyMeHqdn9KlV/V0KfVdRzfFxi0l+ps84i8TzNbknf4eGTU2nplQJ4kNMnijDDLEJKd5I4XFkDMtUNT3pMnEcJRG8MdIuKIuRxFUuSKIuTAqkbrIErnU405rlejUJ4GxyU+l7rLsPFlmPtrqqxZGS1NZGyu3aErSjLi1kXFrKNFzCQdWTi0uZDIzLarmluS9DDYtDs8SimY9SRkVDFrEJRl3H0e5xy0lZqsr0/upSeMXd93e9mGHhuPQzwSwVJQqKSwcZwa4NNM96i8D19Hkm1Np8N2ntM12lUAGteAAAAAOW+kLJsq1lU4K90pqbS1unc1NLxT/ACnllopXe0sV/MT3to8/zmzSdNyq0FfTeMqSWMN7itseGwwazDNvzr+1Gam8buFpVLzLg8ClSxJ4xwe390R3Sh0k+axX7HnQx7TDJgZ8of0071u1q/wNZTneZMJeySrJE7LryqLEXI4ivRVFqZVM4JIo6fNOxaX1kmr0oO7mcsmdBm5lRUVO+93xuuvuuZp08xF+VuLb5ctTa6MoyaaufEx2jKt1Zylfe3zMSTKr7b8IW74ULWVZbeVol5JZYaU0t7RE2Vpu53nY7dieVbY/afMxWSVpbTFda/CKcn+HHz1CeyeZUqyMNpzd0e97F+5nwyfOfTeiuyviza5LyPOtLQow5yeEYre2IrMztDsVmZYORslutXpUopu+cZTe6EXpSbfd5ntCNVm/kKnZIXR9qcunUaxk9y3R4G2PX02H6689y34qfGAAGhYAAAAAAAA8tz/pSs9sUopaFWKld+NYSu8n3mqoWyMteHP5ne/SNk762yaaXtUZaf5HhP4PuPMaa3P5HmanHEX39s2WvLcOx05Y3XPesPQp/wDPl1ZX818jCo1NHXeuWoz6Noe9P+cDLsomETs1RdW/k/mWu9a4yXczZU7S9xPG0L+I5sj8Wl+sW8uU1wN4pQe4fZ6T6sfBDY+LTKRep3G2+w0uyvAyLHk2g5e0mlc+ir2drWZnYirRKV5SS4rxNzLJ1JdXyKfZKS6q8EJh3ZoXUW9BNvUm+SZv1GC2IOpFHNnPi0UaFR6oPvwJY5OqPW4rli/M2sq/AgqV3wGxtDEWSodZuXN4eGoum4QWFyIq9p4t8EYVW98F5kohKILblBrCKx4/I9TzSsLoWOlGXTlHTm9rnN6V3cml3HmGRLB9otVKlsc05e5H2peSu7z2dI36SndmrDXyAA2rgAAAAAAAAAARWmgqkJQkr4zjKLW+Mlc/U8UtdjlQqzpS6UJOL4rY+9XPvPcDhfpFyR0bTFboVeXUl8PAzanH8qbx4V5K7w4ymyeNNcuWBBTMqmeYyr4QktUvFE0ZSWxdzLYE0QirGrvi/AvVZf8AqKxJEHFI1o70SRrpapeZRRLlFbg6o60d6LXWj/ES6KKNAQurwfgWOcuz4snZYwIJKT2pcsSGdJbW3zMmZBMDHnhqMSszKqEEKEqk4wgr5TajFcX8DsRulEOr+jXJvtVK8l/1w9Zv/FeJ3ph5HsCs9CFJdWKTfalrlLvd5mHsY6fCsQ2VjaNgAE0gAAAAAAAAAACOvRjUjKMlfGSaae1PWSADyHLeSJ2Os4SvcHjTn2oceK1P9yGkz1fK2TKdppunUWGtPrRlslFnmmVsjVbJO6avi79GoujJcdz4Hm58E1neOmbJTbmFkCaKMWnMyYSMqlNEkiiyLJIsOLki8oi4ChS4uDAjkiyRJIjkwI5IgmSzkYtWfjsS1th2EFadx22ZWb7pf16quqSXsRfUg1re6T9CPNjNe5qtaFjrhSfVeyU+PDYdiehp8G35WacePbmQAGxcAAAAAAAAAAAAAAAAEVps8KkXCcVKLVzTxTJQBxeU8ymm3Z5Yf8c3q92Xz8TnbTZalB3VISjxawfJ6j1YtnBSVzSaetPFPuM2TS1t1wqtiiXllOZNGR29rzZs1THQ0HvpvR8tXka6pmbHq1pr3op+auMttJeOuVU4Zc9GRdpG3lmlVWqrBrimi3/Stft0/wBXyIf4+T0j9VvTU6RRyNzHNWttnT/USRzQm+lWS5Rb9WI02T0fVb056UzHqVkjs6WZ9FdKdWXC9RXkr/M21iyVRo/d04p9rXLxeJbXR2nuU4wz5cNYMg2mvqjoR7VS9YcI62dZkbNyjZ2pdOp25bH+GOpepuga8eClP5XVxxUABcm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data:image/jpeg;base64,/9j/4AAQSkZJRgABAQAAAQABAAD/2wCEAAkGBxIQEBQUExMSFhQVFBAUFBMTFRUUEhIPFRQWFhQUFRUYHCggGBolHBQUITEhJSkrLi4uFx8zODMsNygtLisBCgoKDg0OGhAQGiwkHiQsLC8sLCwsLSwsLCwsLCwsLCwtLC0sLCwsLCwsLCwsLCwsLCwsLCwsLCwsLCwsLCssLP/AABEIAOEA4QMBIgACEQEDEQH/xAAbAAEAAQUBAAAAAAAAAAAAAAAAAwECBAUGB//EAD8QAAIBAQMIBwQJAwUBAAAAAAABAgMEESEFBhIxQVFhcTJCUoGRobEicsHRBxMUM2KCouHwI5KyFkNTY/EV/8QAGQEBAAMBAQAAAAAAAAAAAAAAAAIDBAEF/8QAJhEBAAIBBAICAgIDAAAAAAAAAAECAwQRITFBURITIoFxkRQyQv/aAAwDAQACEQMRAD8A9xAAAAAAAAAAAAAAAAAAAAAAAAAAAAAAAAAAAAAAAAAAAAAAAAAAAAAAAAAAAAAAAAAAAAAAAAAAAAAAAAAAAAAAAAAAAAAAAAAAAAAAAAAAAAAAAAAAAAAAAAAAAAAAAAAAAFs5pa2lzdxhVcs2aGuvST3acW/BM5NojtyZiGeDTVc6LLH/AHL/AHYyfwIZZ32bfN/lZCc2OP8AqP7R+yvtvwcxVz0pLo0qkueiviSWXOedXoWWrK7dJfI5Gek8RJGSs+XRg5qpnZoO6VCSe1acG13Xl8M8aG2NRdyfox9+P2fZX26IGjhnXZX1pLnCXwMmjnBZZaq1Ne89D/K47GWk9TDsXrPlswR0q8ZYxlGXutP0JCxIAAAAAAAAAAAAAAAAAMHK+V6Nlhp1ZXJ4RSxlOW6K2nJmIjeSZ2ZxqsqZw2ezYTqJy7EPan3pau+44HLedte0Nxi3Sp7Iwd05L8c16K7vNFF7jDk10RxSP2y31MRxV29tz7k/uaSS31Xe/wC2Lu8zS2nOW1VL760kt0EoJd6V/izT0yqRktnyW7lRbLefKWrWc3fJuT/E2/UopFiLkUq5XJlyZakXJAXqRuc2rTKFW9atGba4KLZpUjcZB0lKTThhCbelFyw0XukjRhn84WY/9oa62O+be9sgZNWbberwa+JC0VX7Rt2tbKaRVooyCOysKji71g96wfijOs+XrTT6NafJtTXhJM1zKNHYtavUuxMx1LqbLntWj04U58VfB/FeRurFnpZpu6enSe+aTh/dG/zuPPLsCNs0V1WWvndbGe8PZ7PXjUipQlGUXqcWmn3okPGLHbqlCWlSnKEtui8JXdqLwl3nZZBz5jNqFpShJ4KrH7tvZpLqPjq5GzFrKX4niWimetuJ4dqAmDWvAAAAAAAAYeVsows1GVWo7oxXfKTwUVxbwPHcq5VqWmo6lV+09S6tOGyMeHqdn9KlV/V0KfVdRzfFxi0l+ps84i8TzNbknf4eGTU2nplQJ4kNMnijDDLEJKd5I4XFkDMtUNT3pMnEcJRG8MdIuKIuRxFUuSKIuTAqkbrIErnU405rlejUJ4GxyU+l7rLsPFlmPtrqqxZGS1NZGyu3aErSjLi1kXFrKNFzCQdWTi0uZDIzLarmluS9DDYtDs8SimY9SRkVDFrEJRl3H0e5xy0lZqsr0/upSeMXd93e9mGHhuPQzwSwVJQqKSwcZwa4NNM96i8D19Hkm1Np8N2ntM12lUAGteAAAAAOW+kLJsq1lU4K90pqbS1unc1NLxT/ACnllopXe0sV/MT3to8/zmzSdNyq0FfTeMqSWMN7itseGwwazDNvzr+1Gam8buFpVLzLg8ClSxJ4xwe390R3Sh0k+axX7HnQx7TDJgZ8of0071u1q/wNZTneZMJeySrJE7LryqLEXI4ivRVFqZVM4JIo6fNOxaX1kmr0oO7mcsmdBm5lRUVO+93xuuvuuZp08xF+VuLb5ctTa6MoyaaufEx2jKt1Zylfe3zMSTKr7b8IW74ULWVZbeVol5JZYaU0t7RE2Vpu53nY7dieVbY/afMxWSVpbTFda/CKcn+HHz1CeyeZUqyMNpzd0e97F+5nwyfOfTeiuyviza5LyPOtLQow5yeEYre2IrMztDsVmZYORslutXpUopu+cZTe6EXpSbfd5ntCNVm/kKnZIXR9qcunUaxk9y3R4G2PX02H6689y34qfGAAGhYAAAAAAAA8tz/pSs9sUopaFWKld+NYSu8n3mqoWyMteHP5ne/SNk762yaaXtUZaf5HhP4PuPMaa3P5HmanHEX39s2WvLcOx05Y3XPesPQp/wDPl1ZX818jCo1NHXeuWoz6Noe9P+cDLsomETs1RdW/k/mWu9a4yXczZU7S9xPG0L+I5sj8Wl+sW8uU1wN4pQe4fZ6T6sfBDY+LTKRep3G2+w0uyvAyLHk2g5e0mlc+ir2drWZnYirRKV5SS4rxNzLJ1JdXyKfZKS6q8EJh3ZoXUW9BNvUm+SZv1GC2IOpFHNnPi0UaFR6oPvwJY5OqPW4rli/M2sq/AgqV3wGxtDEWSodZuXN4eGoum4QWFyIq9p4t8EYVW98F5kohKILblBrCKx4/I9TzSsLoWOlGXTlHTm9rnN6V3cml3HmGRLB9otVKlsc05e5H2peSu7z2dI36SndmrDXyAA2rgAAAAAAAAAARWmgqkJQkr4zjKLW+Mlc/U8UtdjlQqzpS6UJOL4rY+9XPvPcDhfpFyR0bTFboVeXUl8PAzanH8qbx4V5K7w4ymyeNNcuWBBTMqmeYyr4QktUvFE0ZSWxdzLYE0QirGrvi/AvVZf8AqKxJEHFI1o70SRrpapeZRRLlFbg6o60d6LXWj/ES6KKNAQurwfgWOcuz4snZYwIJKT2pcsSGdJbW3zMmZBMDHnhqMSszKqEEKEqk4wgr5TajFcX8DsRulEOr+jXJvtVK8l/1w9Zv/FeJ3ph5HsCs9CFJdWKTfalrlLvd5mHsY6fCsQ2VjaNgAE0gAAAAAAAAAACOvRjUjKMlfGSaae1PWSADyHLeSJ2Os4SvcHjTn2oceK1P9yGkz1fK2TKdppunUWGtPrRlslFnmmVsjVbJO6avi79GoujJcdz4Hm58E1neOmbJTbmFkCaKMWnMyYSMqlNEkiiyLJIsOLki8oi4ChS4uDAjkiyRJIjkwI5IgmSzkYtWfjsS1th2EFadx22ZWb7pf16quqSXsRfUg1re6T9CPNjNe5qtaFjrhSfVeyU+PDYdiehp8G35WacePbmQAGxcAAAAAAAAAAAAAAAAEVps8KkXCcVKLVzTxTJQBxeU8ymm3Z5Yf8c3q92Xz8TnbTZalB3VISjxawfJ6j1YtnBSVzSaetPFPuM2TS1t1wqtiiXllOZNGR29rzZs1THQ0HvpvR8tXka6pmbHq1pr3op+auMttJeOuVU4Zc9GRdpG3lmlVWqrBrimi3/Stft0/wBXyIf4+T0j9VvTU6RRyNzHNWttnT/USRzQm+lWS5Rb9WI02T0fVb056UzHqVkjs6WZ9FdKdWXC9RXkr/M21iyVRo/d04p9rXLxeJbXR2nuU4wz5cNYMg2mvqjoR7VS9YcI62dZkbNyjZ2pdOp25bH+GOpepuga8eClP5XVxxUABcm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http://www.nikaplastik.ru/catalog/images/alternativa/big/m-2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428868"/>
            <a:ext cx="2857500" cy="2857500"/>
          </a:xfrm>
          <a:prstGeom prst="rect">
            <a:avLst/>
          </a:prstGeom>
          <a:noFill/>
        </p:spPr>
      </p:pic>
      <p:pic>
        <p:nvPicPr>
          <p:cNvPr id="7172" name="Picture 4" descr="7f56505ee74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1714488"/>
            <a:ext cx="1928826" cy="240165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зоя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7170" name="Picture 2" descr="fdf613fd2fe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857232"/>
            <a:ext cx="3541182" cy="4133675"/>
          </a:xfrm>
          <a:prstGeom prst="rect">
            <a:avLst/>
          </a:prstGeom>
          <a:noFill/>
        </p:spPr>
      </p:pic>
      <p:sp>
        <p:nvSpPr>
          <p:cNvPr id="7174" name="AutoShape 6" descr="data:image/jpeg;base64,/9j/4AAQSkZJRgABAQAAAQABAAD/2wCEAAkGBxIQEBQUExMSFhQVFBAUFBMTFRUUEhIPFRQWFhQUFRUYHCggGBolHBQUITEhJSkrLi4uFx8zODMsNygtLisBCgoKDg0OGhAQGiwkHiQsLC8sLCwsLSwsLCwsLCwsLCwtLC0sLCwsLCwsLCwsLCwsLCwsLCwsLCwsLCwsLCssLP/AABEIAOEA4QMBIgACEQEDEQH/xAAbAAEAAQUBAAAAAAAAAAAAAAAAAwECBAUGB//EAD8QAAIBAQMIBwQJAwUBAAAAAAABAgMEESEFBhIxQVFhcTJCUoGRobEicsHRBxMUM2KCouHwI5KyFkNTY/EV/8QAGQEBAAMBAQAAAAAAAAAAAAAAAAIDBAEF/8QAJhEBAAIBBAICAgIDAAAAAAAAAAECAwQRITFBURITIoFxkRQyQv/aAAwDAQACEQMRAD8A9xAAAAAAAAAAAAAAAAAAAAAAAAAAAAAAAAAAAAAAAAAAAAAAAAAAAAAAAAAAAAAAAAAAAAAAAAAAAAAAAAAAAAAAAAAAAAAAAAAAAAAAAAAAAAAAAAAAAAAAAAAAAAAAAAAAAFs5pa2lzdxhVcs2aGuvST3acW/BM5NojtyZiGeDTVc6LLH/AHL/AHYyfwIZZ32bfN/lZCc2OP8AqP7R+yvtvwcxVz0pLo0qkueiviSWXOedXoWWrK7dJfI5Gek8RJGSs+XRg5qpnZoO6VCSe1acG13Xl8M8aG2NRdyfox9+P2fZX26IGjhnXZX1pLnCXwMmjnBZZaq1Ne89D/K47GWk9TDsXrPlswR0q8ZYxlGXutP0JCxIAAAAAAAAAAAAAAAAAMHK+V6Nlhp1ZXJ4RSxlOW6K2nJmIjeSZ2ZxqsqZw2ezYTqJy7EPan3pau+44HLedte0Nxi3Sp7Iwd05L8c16K7vNFF7jDk10RxSP2y31MRxV29tz7k/uaSS31Xe/wC2Lu8zS2nOW1VL760kt0EoJd6V/izT0yqRktnyW7lRbLefKWrWc3fJuT/E2/UopFiLkUq5XJlyZakXJAXqRuc2rTKFW9atGba4KLZpUjcZB0lKTThhCbelFyw0XukjRhn84WY/9oa62O+be9sgZNWbberwa+JC0VX7Rt2tbKaRVooyCOysKji71g96wfijOs+XrTT6NafJtTXhJM1zKNHYtavUuxMx1LqbLntWj04U58VfB/FeRurFnpZpu6enSe+aTh/dG/zuPPLsCNs0V1WWvndbGe8PZ7PXjUipQlGUXqcWmn3okPGLHbqlCWlSnKEtui8JXdqLwl3nZZBz5jNqFpShJ4KrH7tvZpLqPjq5GzFrKX4niWimetuJ4dqAmDWvAAAAAAAAYeVsows1GVWo7oxXfKTwUVxbwPHcq5VqWmo6lV+09S6tOGyMeHqdn9KlV/V0KfVdRzfFxi0l+ps84i8TzNbknf4eGTU2nplQJ4kNMnijDDLEJKd5I4XFkDMtUNT3pMnEcJRG8MdIuKIuRxFUuSKIuTAqkbrIErnU405rlejUJ4GxyU+l7rLsPFlmPtrqqxZGS1NZGyu3aErSjLi1kXFrKNFzCQdWTi0uZDIzLarmluS9DDYtDs8SimY9SRkVDFrEJRl3H0e5xy0lZqsr0/upSeMXd93e9mGHhuPQzwSwVJQqKSwcZwa4NNM96i8D19Hkm1Np8N2ntM12lUAGteAAAAAOW+kLJsq1lU4K90pqbS1unc1NLxT/ACnllopXe0sV/MT3to8/zmzSdNyq0FfTeMqSWMN7itseGwwazDNvzr+1Gam8buFpVLzLg8ClSxJ4xwe390R3Sh0k+axX7HnQx7TDJgZ8of0071u1q/wNZTneZMJeySrJE7LryqLEXI4ivRVFqZVM4JIo6fNOxaX1kmr0oO7mcsmdBm5lRUVO+93xuuvuuZp08xF+VuLb5ctTa6MoyaaufEx2jKt1Zylfe3zMSTKr7b8IW74ULWVZbeVol5JZYaU0t7RE2Vpu53nY7dieVbY/afMxWSVpbTFda/CKcn+HHz1CeyeZUqyMNpzd0e97F+5nwyfOfTeiuyviza5LyPOtLQow5yeEYre2IrMztDsVmZYORslutXpUopu+cZTe6EXpSbfd5ntCNVm/kKnZIXR9qcunUaxk9y3R4G2PX02H6689y34qfGAAGhYAAAAAAAA8tz/pSs9sUopaFWKld+NYSu8n3mqoWyMteHP5ne/SNk762yaaXtUZaf5HhP4PuPMaa3P5HmanHEX39s2WvLcOx05Y3XPesPQp/wDPl1ZX818jCo1NHXeuWoz6Noe9P+cDLsomETs1RdW/k/mWu9a4yXczZU7S9xPG0L+I5sj8Wl+sW8uU1wN4pQe4fZ6T6sfBDY+LTKRep3G2+w0uyvAyLHk2g5e0mlc+ir2drWZnYirRKV5SS4rxNzLJ1JdXyKfZKS6q8EJh3ZoXUW9BNvUm+SZv1GC2IOpFHNnPi0UaFR6oPvwJY5OqPW4rli/M2sq/AgqV3wGxtDEWSodZuXN4eGoum4QWFyIq9p4t8EYVW98F5kohKILblBrCKx4/I9TzSsLoWOlGXTlHTm9rnN6V3cml3HmGRLB9otVKlsc05e5H2peSu7z2dI36SndmrDXyAA2rgAAAAAAAAAARWmgqkJQkr4zjKLW+Mlc/U8UtdjlQqzpS6UJOL4rY+9XPvPcDhfpFyR0bTFboVeXUl8PAzanH8qbx4V5K7w4ymyeNNcuWBBTMqmeYyr4QktUvFE0ZSWxdzLYE0QirGrvi/AvVZf8AqKxJEHFI1o70SRrpapeZRRLlFbg6o60d6LXWj/ES6KKNAQurwfgWOcuz4snZYwIJKT2pcsSGdJbW3zMmZBMDHnhqMSszKqEEKEqk4wgr5TajFcX8DsRulEOr+jXJvtVK8l/1w9Zv/FeJ3ph5HsCs9CFJdWKTfalrlLvd5mHsY6fCsQ2VjaNgAE0gAAAAAAAAAACOvRjUjKMlfGSaae1PWSADyHLeSJ2Os4SvcHjTn2oceK1P9yGkz1fK2TKdppunUWGtPrRlslFnmmVsjVbJO6avi79GoujJcdz4Hm58E1neOmbJTbmFkCaKMWnMyYSMqlNEkiiyLJIsOLki8oi4ChS4uDAjkiyRJIjkwI5IgmSzkYtWfjsS1th2EFadx22ZWb7pf16quqSXsRfUg1re6T9CPNjNe5qtaFjrhSfVeyU+PDYdiehp8G35WacePbmQAGxcAAAAAAAAAAAAAAAAEVps8KkXCcVKLVzTxTJQBxeU8ymm3Z5Yf8c3q92Xz8TnbTZalB3VISjxawfJ6j1YtnBSVzSaetPFPuM2TS1t1wqtiiXllOZNGR29rzZs1THQ0HvpvR8tXka6pmbHq1pr3op+auMttJeOuVU4Zc9GRdpG3lmlVWqrBrimi3/Stft0/wBXyIf4+T0j9VvTU6RRyNzHNWttnT/USRzQm+lWS5Rb9WI02T0fVb056UzHqVkjs6WZ9FdKdWXC9RXkr/M21iyVRo/d04p9rXLxeJbXR2nuU4wz5cNYMg2mvqjoR7VS9YcI62dZkbNyjZ2pdOp25bH+GOpepuga8eClP5XVxxUABcm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data:image/jpeg;base64,/9j/4AAQSkZJRgABAQAAAQABAAD/2wCEAAkGBxIQEBQUExMSFhQVFBAUFBMTFRUUEhIPFRQWFhQUFRUYHCggGBolHBQUITEhJSkrLi4uFx8zODMsNygtLisBCgoKDg0OGhAQGiwkHiQsLC8sLCwsLSwsLCwsLCwsLCwtLC0sLCwsLCwsLCwsLCwsLCwsLCwsLCwsLCwsLCssLP/AABEIAOEA4QMBIgACEQEDEQH/xAAbAAEAAQUBAAAAAAAAAAAAAAAAAwECBAUGB//EAD8QAAIBAQMIBwQJAwUBAAAAAAABAgMEESEFBhIxQVFhcTJCUoGRobEicsHRBxMUM2KCouHwI5KyFkNTY/EV/8QAGQEBAAMBAQAAAAAAAAAAAAAAAAIDBAEF/8QAJhEBAAIBBAICAgIDAAAAAAAAAAECAwQRITFBURITIoFxkRQyQv/aAAwDAQACEQMRAD8A9xAAAAAAAAAAAAAAAAAAAAAAAAAAAAAAAAAAAAAAAAAAAAAAAAAAAAAAAAAAAAAAAAAAAAAAAAAAAAAAAAAAAAAAAAAAAAAAAAAAAAAAAAAAAAAAAAAAAAAAAAAAAAAAAAAAAFs5pa2lzdxhVcs2aGuvST3acW/BM5NojtyZiGeDTVc6LLH/AHL/AHYyfwIZZ32bfN/lZCc2OP8AqP7R+yvtvwcxVz0pLo0qkueiviSWXOedXoWWrK7dJfI5Gek8RJGSs+XRg5qpnZoO6VCSe1acG13Xl8M8aG2NRdyfox9+P2fZX26IGjhnXZX1pLnCXwMmjnBZZaq1Ne89D/K47GWk9TDsXrPlswR0q8ZYxlGXutP0JCxIAAAAAAAAAAAAAAAAAMHK+V6Nlhp1ZXJ4RSxlOW6K2nJmIjeSZ2ZxqsqZw2ezYTqJy7EPan3pau+44HLedte0Nxi3Sp7Iwd05L8c16K7vNFF7jDk10RxSP2y31MRxV29tz7k/uaSS31Xe/wC2Lu8zS2nOW1VL760kt0EoJd6V/izT0yqRktnyW7lRbLefKWrWc3fJuT/E2/UopFiLkUq5XJlyZakXJAXqRuc2rTKFW9atGba4KLZpUjcZB0lKTThhCbelFyw0XukjRhn84WY/9oa62O+be9sgZNWbberwa+JC0VX7Rt2tbKaRVooyCOysKji71g96wfijOs+XrTT6NafJtTXhJM1zKNHYtavUuxMx1LqbLntWj04U58VfB/FeRurFnpZpu6enSe+aTh/dG/zuPPLsCNs0V1WWvndbGe8PZ7PXjUipQlGUXqcWmn3okPGLHbqlCWlSnKEtui8JXdqLwl3nZZBz5jNqFpShJ4KrH7tvZpLqPjq5GzFrKX4niWimetuJ4dqAmDWvAAAAAAAAYeVsows1GVWo7oxXfKTwUVxbwPHcq5VqWmo6lV+09S6tOGyMeHqdn9KlV/V0KfVdRzfFxi0l+ps84i8TzNbknf4eGTU2nplQJ4kNMnijDDLEJKd5I4XFkDMtUNT3pMnEcJRG8MdIuKIuRxFUuSKIuTAqkbrIErnU405rlejUJ4GxyU+l7rLsPFlmPtrqqxZGS1NZGyu3aErSjLi1kXFrKNFzCQdWTi0uZDIzLarmluS9DDYtDs8SimY9SRkVDFrEJRl3H0e5xy0lZqsr0/upSeMXd93e9mGHhuPQzwSwVJQqKSwcZwa4NNM96i8D19Hkm1Np8N2ntM12lUAGteAAAAAOW+kLJsq1lU4K90pqbS1unc1NLxT/ACnllopXe0sV/MT3to8/zmzSdNyq0FfTeMqSWMN7itseGwwazDNvzr+1Gam8buFpVLzLg8ClSxJ4xwe390R3Sh0k+axX7HnQx7TDJgZ8of0071u1q/wNZTneZMJeySrJE7LryqLEXI4ivRVFqZVM4JIo6fNOxaX1kmr0oO7mcsmdBm5lRUVO+93xuuvuuZp08xF+VuLb5ctTa6MoyaaufEx2jKt1Zylfe3zMSTKr7b8IW74ULWVZbeVol5JZYaU0t7RE2Vpu53nY7dieVbY/afMxWSVpbTFda/CKcn+HHz1CeyeZUqyMNpzd0e97F+5nwyfOfTeiuyviza5LyPOtLQow5yeEYre2IrMztDsVmZYORslutXpUopu+cZTe6EXpSbfd5ntCNVm/kKnZIXR9qcunUaxk9y3R4G2PX02H6689y34qfGAAGhYAAAAAAAA8tz/pSs9sUopaFWKld+NYSu8n3mqoWyMteHP5ne/SNk762yaaXtUZaf5HhP4PuPMaa3P5HmanHEX39s2WvLcOx05Y3XPesPQp/wDPl1ZX818jCo1NHXeuWoz6Noe9P+cDLsomETs1RdW/k/mWu9a4yXczZU7S9xPG0L+I5sj8Wl+sW8uU1wN4pQe4fZ6T6sfBDY+LTKRep3G2+w0uyvAyLHk2g5e0mlc+ir2drWZnYirRKV5SS4rxNzLJ1JdXyKfZKS6q8EJh3ZoXUW9BNvUm+SZv1GC2IOpFHNnPi0UaFR6oPvwJY5OqPW4rli/M2sq/AgqV3wGxtDEWSodZuXN4eGoum4QWFyIq9p4t8EYVW98F5kohKILblBrCKx4/I9TzSsLoWOlGXTlHTm9rnN6V3cml3HmGRLB9otVKlsc05e5H2peSu7z2dI36SndmrDXyAA2rgAAAAAAAAAARWmgqkJQkr4zjKLW+Mlc/U8UtdjlQqzpS6UJOL4rY+9XPvPcDhfpFyR0bTFboVeXUl8PAzanH8qbx4V5K7w4ymyeNNcuWBBTMqmeYyr4QktUvFE0ZSWxdzLYE0QirGrvi/AvVZf8AqKxJEHFI1o70SRrpapeZRRLlFbg6o60d6LXWj/ES6KKNAQurwfgWOcuz4snZYwIJKT2pcsSGdJbW3zMmZBMDHnhqMSszKqEEKEqk4wgr5TajFcX8DsRulEOr+jXJvtVK8l/1w9Zv/FeJ3ph5HsCs9CFJdWKTfalrlLvd5mHsY6fCsQ2VjaNgAE0gAAAAAAAAAACOvRjUjKMlfGSaae1PWSADyHLeSJ2Os4SvcHjTn2oceK1P9yGkz1fK2TKdppunUWGtPrRlslFnmmVsjVbJO6avi79GoujJcdz4Hm58E1neOmbJTbmFkCaKMWnMyYSMqlNEkiiyLJIsOLki8oi4ChS4uDAjkiyRJIjkwI5IgmSzkYtWfjsS1th2EFadx22ZWb7pf16quqSXsRfUg1re6T9CPNjNe5qtaFjrhSfVeyU+PDYdiehp8G35WacePbmQAGxcAAAAAAAAAAAAAAAAEVps8KkXCcVKLVzTxTJQBxeU8ymm3Z5Yf8c3q92Xz8TnbTZalB3VISjxawfJ6j1YtnBSVzSaetPFPuM2TS1t1wqtiiXllOZNGR29rzZs1THQ0HvpvR8tXka6pmbHq1pr3op+auMttJeOuVU4Zc9GRdpG3lmlVWqrBrimi3/Stft0/wBXyIf4+T0j9VvTU6RRyNzHNWttnT/USRzQm+lWS5Rb9WI02T0fVb056UzHqVkjs6WZ9FdKdWXC9RXkr/M21iyVRo/d04p9rXLxeJbXR2nuU4wz5cNYMg2mvqjoR7VS9YcI62dZkbNyjZ2pdOp25bH+GOpepuga8eClP5XVxxUABcm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http://www.nikaplastik.ru/catalog/images/alternativa/big/m-2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428868"/>
            <a:ext cx="2857500" cy="2857500"/>
          </a:xfrm>
          <a:prstGeom prst="rect">
            <a:avLst/>
          </a:prstGeom>
          <a:noFill/>
        </p:spPr>
      </p:pic>
      <p:pic>
        <p:nvPicPr>
          <p:cNvPr id="7172" name="Picture 4" descr="7f56505ee74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1714488"/>
            <a:ext cx="1928826" cy="240165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зь, хозяйка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7170" name="Picture 2" descr="fdf613fd2fe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857232"/>
            <a:ext cx="3541182" cy="4133675"/>
          </a:xfrm>
          <a:prstGeom prst="rect">
            <a:avLst/>
          </a:prstGeom>
          <a:noFill/>
        </p:spPr>
      </p:pic>
      <p:sp>
        <p:nvSpPr>
          <p:cNvPr id="7174" name="AutoShape 6" descr="data:image/jpeg;base64,/9j/4AAQSkZJRgABAQAAAQABAAD/2wCEAAkGBxIQEBQUExMSFhQVFBAUFBMTFRUUEhIPFRQWFhQUFRUYHCggGBolHBQUITEhJSkrLi4uFx8zODMsNygtLisBCgoKDg0OGhAQGiwkHiQsLC8sLCwsLSwsLCwsLCwsLCwtLC0sLCwsLCwsLCwsLCwsLCwsLCwsLCwsLCwsLCssLP/AABEIAOEA4QMBIgACEQEDEQH/xAAbAAEAAQUBAAAAAAAAAAAAAAAAAwECBAUGB//EAD8QAAIBAQMIBwQJAwUBAAAAAAABAgMEESEFBhIxQVFhcTJCUoGRobEicsHRBxMUM2KCouHwI5KyFkNTY/EV/8QAGQEBAAMBAQAAAAAAAAAAAAAAAAIDBAEF/8QAJhEBAAIBBAICAgIDAAAAAAAAAAECAwQRITFBURITIoFxkRQyQv/aAAwDAQACEQMRAD8A9xAAAAAAAAAAAAAAAAAAAAAAAAAAAAAAAAAAAAAAAAAAAAAAAAAAAAAAAAAAAAAAAAAAAAAAAAAAAAAAAAAAAAAAAAAAAAAAAAAAAAAAAAAAAAAAAAAAAAAAAAAAAAAAAAAAAFs5pa2lzdxhVcs2aGuvST3acW/BM5NojtyZiGeDTVc6LLH/AHL/AHYyfwIZZ32bfN/lZCc2OP8AqP7R+yvtvwcxVz0pLo0qkueiviSWXOedXoWWrK7dJfI5Gek8RJGSs+XRg5qpnZoO6VCSe1acG13Xl8M8aG2NRdyfox9+P2fZX26IGjhnXZX1pLnCXwMmjnBZZaq1Ne89D/K47GWk9TDsXrPlswR0q8ZYxlGXutP0JCxIAAAAAAAAAAAAAAAAAMHK+V6Nlhp1ZXJ4RSxlOW6K2nJmIjeSZ2ZxqsqZw2ezYTqJy7EPan3pau+44HLedte0Nxi3Sp7Iwd05L8c16K7vNFF7jDk10RxSP2y31MRxV29tz7k/uaSS31Xe/wC2Lu8zS2nOW1VL760kt0EoJd6V/izT0yqRktnyW7lRbLefKWrWc3fJuT/E2/UopFiLkUq5XJlyZakXJAXqRuc2rTKFW9atGba4KLZpUjcZB0lKTThhCbelFyw0XukjRhn84WY/9oa62O+be9sgZNWbberwa+JC0VX7Rt2tbKaRVooyCOysKji71g96wfijOs+XrTT6NafJtTXhJM1zKNHYtavUuxMx1LqbLntWj04U58VfB/FeRurFnpZpu6enSe+aTh/dG/zuPPLsCNs0V1WWvndbGe8PZ7PXjUipQlGUXqcWmn3okPGLHbqlCWlSnKEtui8JXdqLwl3nZZBz5jNqFpShJ4KrH7tvZpLqPjq5GzFrKX4niWimetuJ4dqAmDWvAAAAAAAAYeVsows1GVWo7oxXfKTwUVxbwPHcq5VqWmo6lV+09S6tOGyMeHqdn9KlV/V0KfVdRzfFxi0l+ps84i8TzNbknf4eGTU2nplQJ4kNMnijDDLEJKd5I4XFkDMtUNT3pMnEcJRG8MdIuKIuRxFUuSKIuTAqkbrIErnU405rlejUJ4GxyU+l7rLsPFlmPtrqqxZGS1NZGyu3aErSjLi1kXFrKNFzCQdWTi0uZDIzLarmluS9DDYtDs8SimY9SRkVDFrEJRl3H0e5xy0lZqsr0/upSeMXd93e9mGHhuPQzwSwVJQqKSwcZwa4NNM96i8D19Hkm1Np8N2ntM12lUAGteAAAAAOW+kLJsq1lU4K90pqbS1unc1NLxT/ACnllopXe0sV/MT3to8/zmzSdNyq0FfTeMqSWMN7itseGwwazDNvzr+1Gam8buFpVLzLg8ClSxJ4xwe390R3Sh0k+axX7HnQx7TDJgZ8of0071u1q/wNZTneZMJeySrJE7LryqLEXI4ivRVFqZVM4JIo6fNOxaX1kmr0oO7mcsmdBm5lRUVO+93xuuvuuZp08xF+VuLb5ctTa6MoyaaufEx2jKt1Zylfe3zMSTKr7b8IW74ULWVZbeVol5JZYaU0t7RE2Vpu53nY7dieVbY/afMxWSVpbTFda/CKcn+HHz1CeyeZUqyMNpzd0e97F+5nwyfOfTeiuyviza5LyPOtLQow5yeEYre2IrMztDsVmZYORslutXpUopu+cZTe6EXpSbfd5ntCNVm/kKnZIXR9qcunUaxk9y3R4G2PX02H6689y34qfGAAGhYAAAAAAAA8tz/pSs9sUopaFWKld+NYSu8n3mqoWyMteHP5ne/SNk762yaaXtUZaf5HhP4PuPMaa3P5HmanHEX39s2WvLcOx05Y3XPesPQp/wDPl1ZX818jCo1NHXeuWoz6Noe9P+cDLsomETs1RdW/k/mWu9a4yXczZU7S9xPG0L+I5sj8Wl+sW8uU1wN4pQe4fZ6T6sfBDY+LTKRep3G2+w0uyvAyLHk2g5e0mlc+ir2drWZnYirRKV5SS4rxNzLJ1JdXyKfZKS6q8EJh3ZoXUW9BNvUm+SZv1GC2IOpFHNnPi0UaFR6oPvwJY5OqPW4rli/M2sq/AgqV3wGxtDEWSodZuXN4eGoum4QWFyIq9p4t8EYVW98F5kohKILblBrCKx4/I9TzSsLoWOlGXTlHTm9rnN6V3cml3HmGRLB9otVKlsc05e5H2peSu7z2dI36SndmrDXyAA2rgAAAAAAAAAARWmgqkJQkr4zjKLW+Mlc/U8UtdjlQqzpS6UJOL4rY+9XPvPcDhfpFyR0bTFboVeXUl8PAzanH8qbx4V5K7w4ymyeNNcuWBBTMqmeYyr4QktUvFE0ZSWxdzLYE0QirGrvi/AvVZf8AqKxJEHFI1o70SRrpapeZRRLlFbg6o60d6LXWj/ES6KKNAQurwfgWOcuz4snZYwIJKT2pcsSGdJbW3zMmZBMDHnhqMSszKqEEKEqk4wgr5TajFcX8DsRulEOr+jXJvtVK8l/1w9Zv/FeJ3ph5HsCs9CFJdWKTfalrlLvd5mHsY6fCsQ2VjaNgAE0gAAAAAAAAAACOvRjUjKMlfGSaae1PWSADyHLeSJ2Os4SvcHjTn2oceK1P9yGkz1fK2TKdppunUWGtPrRlslFnmmVsjVbJO6avi79GoujJcdz4Hm58E1neOmbJTbmFkCaKMWnMyYSMqlNEkiiyLJIsOLki8oi4ChS4uDAjkiyRJIjkwI5IgmSzkYtWfjsS1th2EFadx22ZWb7pf16quqSXsRfUg1re6T9CPNjNe5qtaFjrhSfVeyU+PDYdiehp8G35WacePbmQAGxcAAAAAAAAAAAAAAAAEVps8KkXCcVKLVzTxTJQBxeU8ymm3Z5Yf8c3q92Xz8TnbTZalB3VISjxawfJ6j1YtnBSVzSaetPFPuM2TS1t1wqtiiXllOZNGR29rzZs1THQ0HvpvR8tXka6pmbHq1pr3op+auMttJeOuVU4Zc9GRdpG3lmlVWqrBrimi3/Stft0/wBXyIf4+T0j9VvTU6RRyNzHNWttnT/USRzQm+lWS5Rb9WI02T0fVb056UzHqVkjs6WZ9FdKdWXC9RXkr/M21iyVRo/d04p9rXLxeJbXR2nuU4wz5cNYMg2mvqjoR7VS9YcI62dZkbNyjZ2pdOp25bH+GOpepuga8eClP5XVxxUABcm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data:image/jpeg;base64,/9j/4AAQSkZJRgABAQAAAQABAAD/2wCEAAkGBxIQEBQUExMSFhQVFBAUFBMTFRUUEhIPFRQWFhQUFRUYHCggGBolHBQUITEhJSkrLi4uFx8zODMsNygtLisBCgoKDg0OGhAQGiwkHiQsLC8sLCwsLSwsLCwsLCwsLCwtLC0sLCwsLCwsLCwsLCwsLCwsLCwsLCwsLCwsLCssLP/AABEIAOEA4QMBIgACEQEDEQH/xAAbAAEAAQUBAAAAAAAAAAAAAAAAAwECBAUGB//EAD8QAAIBAQMIBwQJAwUBAAAAAAABAgMEESEFBhIxQVFhcTJCUoGRobEicsHRBxMUM2KCouHwI5KyFkNTY/EV/8QAGQEBAAMBAQAAAAAAAAAAAAAAAAIDBAEF/8QAJhEBAAIBBAICAgIDAAAAAAAAAAECAwQRITFBURITIoFxkRQyQv/aAAwDAQACEQMRAD8A9xAAAAAAAAAAAAAAAAAAAAAAAAAAAAAAAAAAAAAAAAAAAAAAAAAAAAAAAAAAAAAAAAAAAAAAAAAAAAAAAAAAAAAAAAAAAAAAAAAAAAAAAAAAAAAAAAAAAAAAAAAAAAAAAAAAAFs5pa2lzdxhVcs2aGuvST3acW/BM5NojtyZiGeDTVc6LLH/AHL/AHYyfwIZZ32bfN/lZCc2OP8AqP7R+yvtvwcxVz0pLo0qkueiviSWXOedXoWWrK7dJfI5Gek8RJGSs+XRg5qpnZoO6VCSe1acG13Xl8M8aG2NRdyfox9+P2fZX26IGjhnXZX1pLnCXwMmjnBZZaq1Ne89D/K47GWk9TDsXrPlswR0q8ZYxlGXutP0JCxIAAAAAAAAAAAAAAAAAMHK+V6Nlhp1ZXJ4RSxlOW6K2nJmIjeSZ2ZxqsqZw2ezYTqJy7EPan3pau+44HLedte0Nxi3Sp7Iwd05L8c16K7vNFF7jDk10RxSP2y31MRxV29tz7k/uaSS31Xe/wC2Lu8zS2nOW1VL760kt0EoJd6V/izT0yqRktnyW7lRbLefKWrWc3fJuT/E2/UopFiLkUq5XJlyZakXJAXqRuc2rTKFW9atGba4KLZpUjcZB0lKTThhCbelFyw0XukjRhn84WY/9oa62O+be9sgZNWbberwa+JC0VX7Rt2tbKaRVooyCOysKji71g96wfijOs+XrTT6NafJtTXhJM1zKNHYtavUuxMx1LqbLntWj04U58VfB/FeRurFnpZpu6enSe+aTh/dG/zuPPLsCNs0V1WWvndbGe8PZ7PXjUipQlGUXqcWmn3okPGLHbqlCWlSnKEtui8JXdqLwl3nZZBz5jNqFpShJ4KrH7tvZpLqPjq5GzFrKX4niWimetuJ4dqAmDWvAAAAAAAAYeVsows1GVWo7oxXfKTwUVxbwPHcq5VqWmo6lV+09S6tOGyMeHqdn9KlV/V0KfVdRzfFxi0l+ps84i8TzNbknf4eGTU2nplQJ4kNMnijDDLEJKd5I4XFkDMtUNT3pMnEcJRG8MdIuKIuRxFUuSKIuTAqkbrIErnU405rlejUJ4GxyU+l7rLsPFlmPtrqqxZGS1NZGyu3aErSjLi1kXFrKNFzCQdWTi0uZDIzLarmluS9DDYtDs8SimY9SRkVDFrEJRl3H0e5xy0lZqsr0/upSeMXd93e9mGHhuPQzwSwVJQqKSwcZwa4NNM96i8D19Hkm1Np8N2ntM12lUAGteAAAAAOW+kLJsq1lU4K90pqbS1unc1NLxT/ACnllopXe0sV/MT3to8/zmzSdNyq0FfTeMqSWMN7itseGwwazDNvzr+1Gam8buFpVLzLg8ClSxJ4xwe390R3Sh0k+axX7HnQx7TDJgZ8of0071u1q/wNZTneZMJeySrJE7LryqLEXI4ivRVFqZVM4JIo6fNOxaX1kmr0oO7mcsmdBm5lRUVO+93xuuvuuZp08xF+VuLb5ctTa6MoyaaufEx2jKt1Zylfe3zMSTKr7b8IW74ULWVZbeVol5JZYaU0t7RE2Vpu53nY7dieVbY/afMxWSVpbTFda/CKcn+HHz1CeyeZUqyMNpzd0e97F+5nwyfOfTeiuyviza5LyPOtLQow5yeEYre2IrMztDsVmZYORslutXpUopu+cZTe6EXpSbfd5ntCNVm/kKnZIXR9qcunUaxk9y3R4G2PX02H6689y34qfGAAGhYAAAAAAAA8tz/pSs9sUopaFWKld+NYSu8n3mqoWyMteHP5ne/SNk762yaaXtUZaf5HhP4PuPMaa3P5HmanHEX39s2WvLcOx05Y3XPesPQp/wDPl1ZX818jCo1NHXeuWoz6Noe9P+cDLsomETs1RdW/k/mWu9a4yXczZU7S9xPG0L+I5sj8Wl+sW8uU1wN4pQe4fZ6T6sfBDY+LTKRep3G2+w0uyvAyLHk2g5e0mlc+ir2drWZnYirRKV5SS4rxNzLJ1JdXyKfZKS6q8EJh3ZoXUW9BNvUm+SZv1GC2IOpFHNnPi0UaFR6oPvwJY5OqPW4rli/M2sq/AgqV3wGxtDEWSodZuXN4eGoum4QWFyIq9p4t8EYVW98F5kohKILblBrCKx4/I9TzSsLoWOlGXTlHTm9rnN6V3cml3HmGRLB9otVKlsc05e5H2peSu7z2dI36SndmrDXyAA2rgAAAAAAAAAARWmgqkJQkr4zjKLW+Mlc/U8UtdjlQqzpS6UJOL4rY+9XPvPcDhfpFyR0bTFboVeXUl8PAzanH8qbx4V5K7w4ymyeNNcuWBBTMqmeYyr4QktUvFE0ZSWxdzLYE0QirGrvi/AvVZf8AqKxJEHFI1o70SRrpapeZRRLlFbg6o60d6LXWj/ES6KKNAQurwfgWOcuz4snZYwIJKT2pcsSGdJbW3zMmZBMDHnhqMSszKqEEKEqk4wgr5TajFcX8DsRulEOr+jXJvtVK8l/1w9Zv/FeJ3ph5HsCs9CFJdWKTfalrlLvd5mHsY6fCsQ2VjaNgAE0gAAAAAAAAAACOvRjUjKMlfGSaae1PWSADyHLeSJ2Os4SvcHjTn2oceK1P9yGkz1fK2TKdppunUWGtPrRlslFnmmVsjVbJO6avi79GoujJcdz4Hm58E1neOmbJTbmFkCaKMWnMyYSMqlNEkiiyLJIsOLki8oi4ChS4uDAjkiyRJIjkwI5IgmSzkYtWfjsS1th2EFadx22ZWb7pf16quqSXsRfUg1re6T9CPNjNe5qtaFjrhSfVeyU+PDYdiehp8G35WacePbmQAGxcAAAAAAAAAAAAAAAAEVps8KkXCcVKLVzTxTJQBxeU8ymm3Z5Yf8c3q92Xz8TnbTZalB3VISjxawfJ6j1YtnBSVzSaetPFPuM2TS1t1wqtiiXllOZNGR29rzZs1THQ0HvpvR8tXka6pmbHq1pr3op+auMttJeOuVU4Zc9GRdpG3lmlVWqrBrimi3/Stft0/wBXyIf4+T0j9VvTU6RRyNzHNWttnT/USRzQm+lWS5Rb9WI02T0fVb056UzHqVkjs6WZ9FdKdWXC9RXkr/M21iyVRo/d04p9rXLxeJbXR2nuU4wz5cNYMg2mvqjoR7VS9YcI62dZkbNyjZ2pdOp25bH+GOpepuga8eClP5XVxxUABcm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http://www.nikaplastik.ru/catalog/images/alternativa/big/m-2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428868"/>
            <a:ext cx="2857500" cy="2857500"/>
          </a:xfrm>
          <a:prstGeom prst="rect">
            <a:avLst/>
          </a:prstGeom>
          <a:noFill/>
        </p:spPr>
      </p:pic>
      <p:pic>
        <p:nvPicPr>
          <p:cNvPr id="7172" name="Picture 4" descr="7f56505ee74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1714488"/>
            <a:ext cx="1928826" cy="240165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запомни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14546" y="214290"/>
            <a:ext cx="692945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Пояснительная записка к авторскому </a:t>
            </a:r>
            <a:r>
              <a:rPr lang="ru-RU" sz="2000" b="1" dirty="0" err="1" smtClean="0">
                <a:solidFill>
                  <a:srgbClr val="00B050"/>
                </a:solidFill>
              </a:rPr>
              <a:t>медиаресурсу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endParaRPr lang="ru-RU" sz="2000" dirty="0" smtClean="0">
              <a:solidFill>
                <a:srgbClr val="00B050"/>
              </a:solidFill>
            </a:endParaRPr>
          </a:p>
          <a:p>
            <a:endParaRPr lang="ru-RU" sz="1400" b="1" dirty="0" smtClean="0">
              <a:cs typeface="Times New Roman" pitchFamily="18" charset="0"/>
            </a:endParaRPr>
          </a:p>
          <a:p>
            <a:r>
              <a:rPr lang="ru-RU" sz="1400" b="1" dirty="0" smtClean="0">
                <a:cs typeface="Times New Roman" pitchFamily="18" charset="0"/>
              </a:rPr>
              <a:t>Автор</a:t>
            </a:r>
            <a:r>
              <a:rPr lang="ru-RU" sz="1400" dirty="0" smtClean="0">
                <a:cs typeface="Times New Roman" pitchFamily="18" charset="0"/>
              </a:rPr>
              <a:t>: Зотова Евгения Владимировна</a:t>
            </a:r>
          </a:p>
          <a:p>
            <a:r>
              <a:rPr lang="ru-RU" sz="1400" b="1" dirty="0" smtClean="0">
                <a:cs typeface="Times New Roman" pitchFamily="18" charset="0"/>
              </a:rPr>
              <a:t>Место работы</a:t>
            </a:r>
            <a:r>
              <a:rPr lang="ru-RU" sz="1400" dirty="0" smtClean="0">
                <a:cs typeface="Times New Roman" pitchFamily="18" charset="0"/>
              </a:rPr>
              <a:t>: МБДОУ ЦРР «Детский сад №4» п.звёздный, Пермский край</a:t>
            </a:r>
          </a:p>
          <a:p>
            <a:r>
              <a:rPr lang="ru-RU" sz="1400" b="1" dirty="0" smtClean="0">
                <a:cs typeface="Times New Roman" pitchFamily="18" charset="0"/>
              </a:rPr>
              <a:t>Должность</a:t>
            </a:r>
            <a:r>
              <a:rPr lang="ru-RU" sz="1400" dirty="0" smtClean="0">
                <a:cs typeface="Times New Roman" pitchFamily="18" charset="0"/>
              </a:rPr>
              <a:t>: учитель-логопед</a:t>
            </a:r>
          </a:p>
          <a:p>
            <a:r>
              <a:rPr lang="ru-RU" sz="1400" b="1" dirty="0" smtClean="0">
                <a:cs typeface="Times New Roman" pitchFamily="18" charset="0"/>
              </a:rPr>
              <a:t>Вид ресурса</a:t>
            </a:r>
            <a:r>
              <a:rPr lang="ru-RU" sz="1400" dirty="0" smtClean="0">
                <a:cs typeface="Times New Roman" pitchFamily="18" charset="0"/>
              </a:rPr>
              <a:t>: презентация </a:t>
            </a:r>
            <a:r>
              <a:rPr lang="ru-RU" sz="1400" i="1" dirty="0" err="1" smtClean="0">
                <a:cs typeface="Times New Roman" pitchFamily="18" charset="0"/>
              </a:rPr>
              <a:t>PowerP</a:t>
            </a:r>
            <a:r>
              <a:rPr lang="en-US" sz="1400" i="1" dirty="0" smtClean="0">
                <a:cs typeface="Times New Roman" pitchFamily="18" charset="0"/>
              </a:rPr>
              <a:t>o</a:t>
            </a:r>
            <a:r>
              <a:rPr lang="ru-RU" sz="1400" i="1" dirty="0" err="1" smtClean="0">
                <a:cs typeface="Times New Roman" pitchFamily="18" charset="0"/>
              </a:rPr>
              <a:t>int</a:t>
            </a:r>
            <a:r>
              <a:rPr lang="ru-RU" sz="1400" i="1" dirty="0" smtClean="0">
                <a:cs typeface="Times New Roman" pitchFamily="18" charset="0"/>
              </a:rPr>
              <a:t> .</a:t>
            </a:r>
            <a:endParaRPr lang="ru-RU" sz="1400" dirty="0" smtClean="0">
              <a:cs typeface="Times New Roman" pitchFamily="18" charset="0"/>
            </a:endParaRPr>
          </a:p>
          <a:p>
            <a:r>
              <a:rPr lang="ru-RU" sz="1400" b="1" dirty="0" smtClean="0">
                <a:cs typeface="Times New Roman" pitchFamily="18" charset="0"/>
              </a:rPr>
              <a:t>Название ресурса</a:t>
            </a:r>
            <a:r>
              <a:rPr lang="ru-RU" sz="1400" dirty="0" smtClean="0">
                <a:cs typeface="Times New Roman" pitchFamily="18" charset="0"/>
              </a:rPr>
              <a:t>: Автоматизация и дифференциация звуков </a:t>
            </a:r>
            <a:r>
              <a:rPr lang="ru-RU" sz="1400" dirty="0" err="1" smtClean="0">
                <a:cs typeface="Times New Roman" pitchFamily="18" charset="0"/>
              </a:rPr>
              <a:t>з</a:t>
            </a:r>
            <a:r>
              <a:rPr lang="ru-RU" sz="1400" dirty="0" smtClean="0">
                <a:cs typeface="Times New Roman" pitchFamily="18" charset="0"/>
              </a:rPr>
              <a:t>, </a:t>
            </a:r>
            <a:r>
              <a:rPr lang="ru-RU" sz="1400" dirty="0" err="1" smtClean="0">
                <a:cs typeface="Times New Roman" pitchFamily="18" charset="0"/>
              </a:rPr>
              <a:t>зь</a:t>
            </a:r>
            <a:r>
              <a:rPr lang="ru-RU" sz="1400" dirty="0" smtClean="0">
                <a:cs typeface="Times New Roman" pitchFamily="18" charset="0"/>
              </a:rPr>
              <a:t> в слогах, словах и </a:t>
            </a:r>
            <a:r>
              <a:rPr lang="ru-RU" sz="1400" dirty="0" err="1" smtClean="0">
                <a:cs typeface="Times New Roman" pitchFamily="18" charset="0"/>
              </a:rPr>
              <a:t>чистоговорках</a:t>
            </a:r>
            <a:r>
              <a:rPr lang="ru-RU" sz="1400" dirty="0" smtClean="0">
                <a:cs typeface="Times New Roman" pitchFamily="18" charset="0"/>
              </a:rPr>
              <a:t>. </a:t>
            </a:r>
          </a:p>
          <a:p>
            <a:r>
              <a:rPr lang="ru-RU" sz="1400" b="1" dirty="0" smtClean="0">
                <a:cs typeface="Times New Roman" pitchFamily="18" charset="0"/>
              </a:rPr>
              <a:t>Техническое оснащение</a:t>
            </a:r>
            <a:r>
              <a:rPr lang="ru-RU" sz="1400" dirty="0" smtClean="0">
                <a:cs typeface="Times New Roman" pitchFamily="18" charset="0"/>
              </a:rPr>
              <a:t>: компьютеры или ноутбуки.</a:t>
            </a:r>
          </a:p>
          <a:p>
            <a:r>
              <a:rPr lang="ru-RU" sz="1400" b="1" dirty="0" smtClean="0">
                <a:cs typeface="Times New Roman" pitchFamily="18" charset="0"/>
              </a:rPr>
              <a:t>Краткое описание ресурса</a:t>
            </a:r>
            <a:r>
              <a:rPr lang="ru-RU" sz="1400" dirty="0" smtClean="0">
                <a:cs typeface="Times New Roman" pitchFamily="18" charset="0"/>
              </a:rPr>
              <a:t>: упражнение на проговаривание слогов, </a:t>
            </a:r>
            <a:r>
              <a:rPr lang="ru-RU" sz="1400" dirty="0" err="1" smtClean="0">
                <a:cs typeface="Times New Roman" pitchFamily="18" charset="0"/>
              </a:rPr>
              <a:t>чистоговорок</a:t>
            </a:r>
            <a:r>
              <a:rPr lang="ru-RU" sz="1400" dirty="0" smtClean="0">
                <a:cs typeface="Times New Roman" pitchFamily="18" charset="0"/>
              </a:rPr>
              <a:t>, стихов,  упражнение в выборе слов с заданным звуком.</a:t>
            </a:r>
          </a:p>
          <a:p>
            <a:r>
              <a:rPr lang="ru-RU" sz="1400" b="1" dirty="0" smtClean="0">
                <a:cs typeface="Times New Roman" pitchFamily="18" charset="0"/>
              </a:rPr>
              <a:t>Цель и задачи ресурса</a:t>
            </a:r>
            <a:r>
              <a:rPr lang="ru-RU" sz="1400" dirty="0" smtClean="0">
                <a:cs typeface="Times New Roman" pitchFamily="18" charset="0"/>
              </a:rPr>
              <a:t>: автоматизация и дифференциация звуков с, </a:t>
            </a:r>
            <a:r>
              <a:rPr lang="ru-RU" sz="1400" dirty="0" err="1" smtClean="0">
                <a:cs typeface="Times New Roman" pitchFamily="18" charset="0"/>
              </a:rPr>
              <a:t>сь</a:t>
            </a:r>
            <a:r>
              <a:rPr lang="ru-RU" sz="1400" dirty="0" smtClean="0">
                <a:cs typeface="Times New Roman" pitchFamily="18" charset="0"/>
              </a:rPr>
              <a:t> в слогах, словах и </a:t>
            </a:r>
            <a:r>
              <a:rPr lang="ru-RU" sz="1400" dirty="0" err="1" smtClean="0">
                <a:cs typeface="Times New Roman" pitchFamily="18" charset="0"/>
              </a:rPr>
              <a:t>чистоговорках</a:t>
            </a:r>
            <a:r>
              <a:rPr lang="ru-RU" sz="1400" dirty="0" smtClean="0">
                <a:cs typeface="Times New Roman" pitchFamily="18" charset="0"/>
              </a:rPr>
              <a:t>. Развитие буквенного </a:t>
            </a:r>
            <a:r>
              <a:rPr lang="ru-RU" sz="1400" dirty="0" err="1" smtClean="0">
                <a:cs typeface="Times New Roman" pitchFamily="18" charset="0"/>
              </a:rPr>
              <a:t>гнозиса</a:t>
            </a:r>
            <a:r>
              <a:rPr lang="ru-RU" sz="1400" dirty="0" smtClean="0">
                <a:cs typeface="Times New Roman" pitchFamily="18" charset="0"/>
              </a:rPr>
              <a:t>, зрительной памяти, внимания.</a:t>
            </a:r>
          </a:p>
          <a:p>
            <a:r>
              <a:rPr lang="ru-RU" sz="1400" b="1" dirty="0" smtClean="0">
                <a:cs typeface="Times New Roman" pitchFamily="18" charset="0"/>
              </a:rPr>
              <a:t>Актуальность и значимость ресурса</a:t>
            </a:r>
            <a:r>
              <a:rPr lang="ru-RU" sz="1400" dirty="0" smtClean="0">
                <a:cs typeface="Times New Roman" pitchFamily="18" charset="0"/>
              </a:rPr>
              <a:t>: возможно использование учителями-логопедами детских садов и родителями при коррекции звуков </a:t>
            </a:r>
            <a:r>
              <a:rPr lang="ru-RU" sz="1400" dirty="0" err="1" smtClean="0">
                <a:cs typeface="Times New Roman" pitchFamily="18" charset="0"/>
              </a:rPr>
              <a:t>з</a:t>
            </a:r>
            <a:r>
              <a:rPr lang="ru-RU" sz="1400" dirty="0" smtClean="0">
                <a:cs typeface="Times New Roman" pitchFamily="18" charset="0"/>
              </a:rPr>
              <a:t>, </a:t>
            </a:r>
            <a:r>
              <a:rPr lang="ru-RU" sz="1400" dirty="0" err="1" smtClean="0">
                <a:cs typeface="Times New Roman" pitchFamily="18" charset="0"/>
              </a:rPr>
              <a:t>зь</a:t>
            </a:r>
            <a:r>
              <a:rPr lang="ru-RU" sz="1400" dirty="0" smtClean="0">
                <a:cs typeface="Times New Roman" pitchFamily="18" charset="0"/>
              </a:rPr>
              <a:t> на этапе их автоматизации и дифференциации.</a:t>
            </a:r>
          </a:p>
          <a:p>
            <a:r>
              <a:rPr lang="ru-RU" sz="1400" b="1" dirty="0" smtClean="0">
                <a:cs typeface="Times New Roman" pitchFamily="18" charset="0"/>
              </a:rPr>
              <a:t>Практическое применение</a:t>
            </a:r>
            <a:r>
              <a:rPr lang="ru-RU" sz="1400" dirty="0" smtClean="0">
                <a:cs typeface="Times New Roman" pitchFamily="18" charset="0"/>
              </a:rPr>
              <a:t>: индивидуальная работа на логопедических занятиях по автоматизации и дифференциации звуков </a:t>
            </a:r>
            <a:r>
              <a:rPr lang="ru-RU" sz="1400" dirty="0" err="1" smtClean="0">
                <a:cs typeface="Times New Roman" pitchFamily="18" charset="0"/>
              </a:rPr>
              <a:t>з</a:t>
            </a:r>
            <a:r>
              <a:rPr lang="ru-RU" sz="1400" dirty="0" smtClean="0">
                <a:cs typeface="Times New Roman" pitchFamily="18" charset="0"/>
              </a:rPr>
              <a:t>, </a:t>
            </a:r>
            <a:r>
              <a:rPr lang="ru-RU" sz="1400" dirty="0" err="1" smtClean="0">
                <a:cs typeface="Times New Roman" pitchFamily="18" charset="0"/>
              </a:rPr>
              <a:t>зь</a:t>
            </a:r>
            <a:r>
              <a:rPr lang="ru-RU" sz="1400" dirty="0" smtClean="0">
                <a:cs typeface="Times New Roman" pitchFamily="18" charset="0"/>
              </a:rPr>
              <a:t>.</a:t>
            </a:r>
          </a:p>
          <a:p>
            <a:r>
              <a:rPr lang="ru-RU" sz="1400" b="1" dirty="0" smtClean="0">
                <a:cs typeface="Times New Roman" pitchFamily="18" charset="0"/>
              </a:rPr>
              <a:t>Методика работы:</a:t>
            </a:r>
            <a:endParaRPr lang="ru-RU" sz="1400" dirty="0" smtClean="0">
              <a:cs typeface="Times New Roman" pitchFamily="18" charset="0"/>
            </a:endParaRPr>
          </a:p>
          <a:p>
            <a:r>
              <a:rPr lang="ru-RU" sz="1400" dirty="0" smtClean="0">
                <a:cs typeface="Times New Roman" pitchFamily="18" charset="0"/>
              </a:rPr>
              <a:t>Индивидуальная работа. Ребёнок работает за компьютером, контроль правильности выполнения заданий осуществляет ребёнок (при переходе на новую страничку) и взрослый (при проговаривании детьми слов и </a:t>
            </a:r>
            <a:r>
              <a:rPr lang="ru-RU" sz="1400" dirty="0" err="1" smtClean="0">
                <a:cs typeface="Times New Roman" pitchFamily="18" charset="0"/>
              </a:rPr>
              <a:t>чистоговорок</a:t>
            </a:r>
            <a:r>
              <a:rPr lang="ru-RU" sz="1400" dirty="0" smtClean="0">
                <a:cs typeface="Times New Roman" pitchFamily="18" charset="0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3174" y="3929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53"/>
            <a:ext cx="9144000" cy="686105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71736" y="1214422"/>
            <a:ext cx="65722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>
              <a:hlinkClick r:id="rId3"/>
            </a:endParaRPr>
          </a:p>
          <a:p>
            <a:r>
              <a:rPr lang="ru-RU" b="1" u="sng" dirty="0" smtClean="0">
                <a:solidFill>
                  <a:srgbClr val="00B050"/>
                </a:solidFill>
                <a:hlinkClick r:id="rId3"/>
              </a:rPr>
              <a:t>Интернет-ресурсы:</a:t>
            </a:r>
          </a:p>
          <a:p>
            <a:r>
              <a:rPr lang="ru-RU" sz="1200" u="sng" dirty="0" smtClean="0">
                <a:hlinkClick r:id="rId4"/>
              </a:rPr>
              <a:t>http://moesolnyshko.com/razvivayushhee-zanyatie-chto-kushaet-zayats.html</a:t>
            </a:r>
            <a:r>
              <a:rPr lang="ru-RU" sz="1200" dirty="0" smtClean="0"/>
              <a:t> заяц</a:t>
            </a:r>
          </a:p>
          <a:p>
            <a:r>
              <a:rPr lang="ru-RU" sz="1200" u="sng" dirty="0" smtClean="0">
                <a:hlinkClick r:id="rId5"/>
              </a:rPr>
              <a:t>http://allday2.com/index.php?newsid=663017</a:t>
            </a:r>
            <a:r>
              <a:rPr lang="ru-RU" sz="1200" dirty="0" smtClean="0"/>
              <a:t> зонт</a:t>
            </a:r>
          </a:p>
          <a:p>
            <a:r>
              <a:rPr lang="ru-RU" sz="1200" u="sng" dirty="0" smtClean="0">
                <a:hlinkClick r:id="rId6"/>
              </a:rPr>
              <a:t>http://www.drooma.nl/inkoncept-glazen-vaas-lime-groen</a:t>
            </a:r>
            <a:r>
              <a:rPr lang="ru-RU" sz="1200" dirty="0" smtClean="0"/>
              <a:t>  ваза</a:t>
            </a:r>
          </a:p>
          <a:p>
            <a:r>
              <a:rPr lang="ru-RU" sz="1200" u="sng" dirty="0" smtClean="0">
                <a:hlinkClick r:id="rId7"/>
              </a:rPr>
              <a:t>http://chmag.ru/education-preschool-children/alphabet-in-different-languages/291-rus-yaz</a:t>
            </a:r>
            <a:r>
              <a:rPr lang="ru-RU" sz="1200" dirty="0" smtClean="0"/>
              <a:t>  буква </a:t>
            </a:r>
            <a:r>
              <a:rPr lang="ru-RU" sz="1200" dirty="0" err="1" smtClean="0"/>
              <a:t>з</a:t>
            </a:r>
            <a:endParaRPr lang="ru-RU" sz="1200" dirty="0" smtClean="0"/>
          </a:p>
          <a:p>
            <a:r>
              <a:rPr lang="ru-RU" sz="1200" u="sng" dirty="0" smtClean="0">
                <a:hlinkClick r:id="rId8"/>
              </a:rPr>
              <a:t>http://www.kostyor.ru/tales/tale46.html</a:t>
            </a:r>
            <a:r>
              <a:rPr lang="ru-RU" sz="1200" dirty="0" smtClean="0"/>
              <a:t> коза</a:t>
            </a:r>
          </a:p>
          <a:p>
            <a:r>
              <a:rPr lang="ru-RU" sz="1200" u="sng" dirty="0" smtClean="0">
                <a:solidFill>
                  <a:srgbClr val="0070C0"/>
                </a:solidFill>
              </a:rPr>
              <a:t>http://zoo-farm.ru/kozovodstvo/kormlenie-koz/  </a:t>
            </a:r>
            <a:r>
              <a:rPr lang="ru-RU" sz="1200" dirty="0" smtClean="0"/>
              <a:t>траву козе</a:t>
            </a:r>
          </a:p>
          <a:p>
            <a:r>
              <a:rPr lang="ru-RU" sz="1200" u="sng" dirty="0" smtClean="0">
                <a:hlinkClick r:id="rId9"/>
              </a:rPr>
              <a:t>http://m.babyblog.ru/community/post/stickers/732789</a:t>
            </a:r>
            <a:r>
              <a:rPr lang="ru-RU" sz="1200" dirty="0" smtClean="0"/>
              <a:t> обезьянки</a:t>
            </a:r>
          </a:p>
          <a:p>
            <a:r>
              <a:rPr lang="ru-RU" sz="1200" u="sng" dirty="0" smtClean="0">
                <a:hlinkClick r:id="rId10"/>
              </a:rPr>
              <a:t>http://www.lenagold.ru/fon/clipart/z/zebr.html</a:t>
            </a:r>
            <a:r>
              <a:rPr lang="ru-RU" sz="1200" dirty="0" smtClean="0"/>
              <a:t> зебра</a:t>
            </a:r>
          </a:p>
          <a:p>
            <a:r>
              <a:rPr lang="ru-RU" sz="1200" u="sng" dirty="0" smtClean="0">
                <a:solidFill>
                  <a:srgbClr val="0070C0"/>
                </a:solidFill>
              </a:rPr>
              <a:t>http://www.liveinternet.ru/users/3900572/post147244517/ </a:t>
            </a:r>
            <a:r>
              <a:rPr lang="ru-RU" sz="1200" dirty="0" smtClean="0"/>
              <a:t>зайка</a:t>
            </a:r>
          </a:p>
          <a:p>
            <a:r>
              <a:rPr lang="ru-RU" sz="1200" u="sng" dirty="0" smtClean="0">
                <a:hlinkClick r:id="rId11"/>
              </a:rPr>
              <a:t>http://luko.zanya.ru/docs/index-744451.html</a:t>
            </a:r>
            <a:r>
              <a:rPr lang="ru-RU" sz="1200" dirty="0" smtClean="0"/>
              <a:t>  </a:t>
            </a:r>
            <a:r>
              <a:rPr lang="ru-RU" sz="1200" dirty="0" err="1" smtClean="0"/>
              <a:t>зоя</a:t>
            </a:r>
            <a:r>
              <a:rPr lang="ru-RU" sz="1200" dirty="0" smtClean="0"/>
              <a:t> и зайка, замок</a:t>
            </a:r>
          </a:p>
          <a:p>
            <a:r>
              <a:rPr lang="ru-RU" sz="1200" u="sng" dirty="0" smtClean="0">
                <a:hlinkClick r:id="rId12"/>
              </a:rPr>
              <a:t>http://www.nikaplastik.ru/taz_krug.php</a:t>
            </a:r>
            <a:r>
              <a:rPr lang="ru-RU" sz="1200" dirty="0" smtClean="0"/>
              <a:t>  таз</a:t>
            </a:r>
          </a:p>
          <a:p>
            <a:endParaRPr lang="ru-RU" b="1" u="sng" dirty="0" smtClean="0">
              <a:solidFill>
                <a:srgbClr val="00B050"/>
              </a:solidFill>
              <a:hlinkClick r:id="rId3"/>
            </a:endParaRPr>
          </a:p>
          <a:p>
            <a:endParaRPr lang="ru-RU" b="1" u="sng" dirty="0" smtClean="0">
              <a:solidFill>
                <a:srgbClr val="0CA410"/>
              </a:solidFill>
              <a:hlinkClick r:id="rId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0" name="Picture 3" descr="Звукознайка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000108"/>
            <a:ext cx="3335428" cy="40005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sndAc>
      <p:stSnd>
        <p:snd r:embed="rId2" name="звукознайка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1" name="Picture 4" descr="k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071546"/>
            <a:ext cx="3143272" cy="391076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429124" y="2143116"/>
            <a:ext cx="571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 advClick="0" advTm="9000">
    <p:sndAc>
      <p:stSnd>
        <p:snd r:embed="rId2" name="буквознайка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9461" name="Picture 5" descr="http://www.drooma.nl/media/catalog/product/cache/1/thumbnail/383x362/9df78eab33525d08d6e5fb8d27136e95/i/n/inkoncept-licht-groen-vaas-4021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857496"/>
            <a:ext cx="2569793" cy="2428892"/>
          </a:xfrm>
          <a:prstGeom prst="rect">
            <a:avLst/>
          </a:prstGeom>
          <a:noFill/>
        </p:spPr>
      </p:pic>
      <p:pic>
        <p:nvPicPr>
          <p:cNvPr id="19459" name="Picture 3" descr="E:\Documents and Settings\zedzed\Мои документы\Мои рисунки\ыа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928670"/>
            <a:ext cx="2190748" cy="2477064"/>
          </a:xfrm>
          <a:prstGeom prst="rect">
            <a:avLst/>
          </a:prstGeom>
          <a:noFill/>
        </p:spPr>
      </p:pic>
      <p:pic>
        <p:nvPicPr>
          <p:cNvPr id="19458" name="Picture 2" descr="http://moesolnyshko.com/wp-content/uploads/2011/01/zayats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357422" y="1000108"/>
            <a:ext cx="2357454" cy="2031038"/>
          </a:xfrm>
          <a:prstGeom prst="rect">
            <a:avLst/>
          </a:prstGeom>
          <a:noFill/>
        </p:spPr>
      </p:pic>
      <p:pic>
        <p:nvPicPr>
          <p:cNvPr id="10" name="Picture 3" descr="Звукознайка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4000504"/>
            <a:ext cx="893418" cy="107157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общий звук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9461" name="Picture 5" descr="http://www.drooma.nl/media/catalog/product/cache/1/thumbnail/383x362/9df78eab33525d08d6e5fb8d27136e95/i/n/inkoncept-licht-groen-vaas-4021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643182"/>
            <a:ext cx="2569793" cy="2428892"/>
          </a:xfrm>
          <a:prstGeom prst="rect">
            <a:avLst/>
          </a:prstGeom>
          <a:noFill/>
        </p:spPr>
      </p:pic>
      <p:pic>
        <p:nvPicPr>
          <p:cNvPr id="19459" name="Picture 3" descr="E:\Documents and Settings\zedzed\Мои документы\Мои рисунки\ыа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142984"/>
            <a:ext cx="2190748" cy="2477064"/>
          </a:xfrm>
          <a:prstGeom prst="rect">
            <a:avLst/>
          </a:prstGeom>
          <a:noFill/>
        </p:spPr>
      </p:pic>
      <p:pic>
        <p:nvPicPr>
          <p:cNvPr id="19458" name="Picture 2" descr="http://moesolnyshko.com/wp-content/uploads/2011/01/zayats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928926" y="807775"/>
            <a:ext cx="2357454" cy="203103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з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14744" y="785794"/>
            <a:ext cx="37147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0" b="1" dirty="0" smtClean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</a:t>
            </a:r>
            <a:endParaRPr lang="ru-RU" sz="30000" b="1" dirty="0">
              <a:ln w="18000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буква 1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53"/>
            <a:ext cx="9144000" cy="6861053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6500826" y="2000240"/>
            <a:ext cx="428628" cy="500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k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714488"/>
            <a:ext cx="2178050" cy="270986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429388" y="2214554"/>
            <a:ext cx="518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28992" y="1357298"/>
            <a:ext cx="2210445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600" b="1" cap="none" spc="0" dirty="0" smtClean="0">
                <a:ln w="28575">
                  <a:solidFill>
                    <a:srgbClr val="0070C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endParaRPr lang="ru-RU" sz="19600" b="1" cap="none" spc="0" dirty="0">
              <a:ln w="28575">
                <a:solidFill>
                  <a:srgbClr val="0070C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2726872" y="1055914"/>
            <a:ext cx="3565071" cy="3517900"/>
          </a:xfrm>
          <a:custGeom>
            <a:avLst/>
            <a:gdLst>
              <a:gd name="connsiteX0" fmla="*/ 168728 w 3565071"/>
              <a:gd name="connsiteY0" fmla="*/ 925286 h 3517900"/>
              <a:gd name="connsiteX1" fmla="*/ 223157 w 3565071"/>
              <a:gd name="connsiteY1" fmla="*/ 827315 h 3517900"/>
              <a:gd name="connsiteX2" fmla="*/ 1507671 w 3565071"/>
              <a:gd name="connsiteY2" fmla="*/ 370115 h 3517900"/>
              <a:gd name="connsiteX3" fmla="*/ 451757 w 3565071"/>
              <a:gd name="connsiteY3" fmla="*/ 2155372 h 3517900"/>
              <a:gd name="connsiteX4" fmla="*/ 2901042 w 3565071"/>
              <a:gd name="connsiteY4" fmla="*/ 76200 h 3517900"/>
              <a:gd name="connsiteX5" fmla="*/ 930728 w 3565071"/>
              <a:gd name="connsiteY5" fmla="*/ 2612572 h 3517900"/>
              <a:gd name="connsiteX6" fmla="*/ 2781299 w 3565071"/>
              <a:gd name="connsiteY6" fmla="*/ 1709057 h 3517900"/>
              <a:gd name="connsiteX7" fmla="*/ 1572985 w 3565071"/>
              <a:gd name="connsiteY7" fmla="*/ 3276600 h 3517900"/>
              <a:gd name="connsiteX8" fmla="*/ 3031671 w 3565071"/>
              <a:gd name="connsiteY8" fmla="*/ 2623457 h 3517900"/>
              <a:gd name="connsiteX9" fmla="*/ 2922814 w 3565071"/>
              <a:gd name="connsiteY9" fmla="*/ 3472543 h 3517900"/>
              <a:gd name="connsiteX10" fmla="*/ 3565071 w 3565071"/>
              <a:gd name="connsiteY10" fmla="*/ 28956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65071" h="3517900">
                <a:moveTo>
                  <a:pt x="168728" y="925286"/>
                </a:moveTo>
                <a:cubicBezTo>
                  <a:pt x="84364" y="922565"/>
                  <a:pt x="0" y="919844"/>
                  <a:pt x="223157" y="827315"/>
                </a:cubicBezTo>
                <a:cubicBezTo>
                  <a:pt x="446314" y="734786"/>
                  <a:pt x="1469571" y="148772"/>
                  <a:pt x="1507671" y="370115"/>
                </a:cubicBezTo>
                <a:cubicBezTo>
                  <a:pt x="1545771" y="591458"/>
                  <a:pt x="219529" y="2204358"/>
                  <a:pt x="451757" y="2155372"/>
                </a:cubicBezTo>
                <a:cubicBezTo>
                  <a:pt x="683986" y="2106386"/>
                  <a:pt x="2821214" y="0"/>
                  <a:pt x="2901042" y="76200"/>
                </a:cubicBezTo>
                <a:cubicBezTo>
                  <a:pt x="2980870" y="152400"/>
                  <a:pt x="950685" y="2340429"/>
                  <a:pt x="930728" y="2612572"/>
                </a:cubicBezTo>
                <a:cubicBezTo>
                  <a:pt x="910771" y="2884715"/>
                  <a:pt x="2674256" y="1598386"/>
                  <a:pt x="2781299" y="1709057"/>
                </a:cubicBezTo>
                <a:cubicBezTo>
                  <a:pt x="2888342" y="1819728"/>
                  <a:pt x="1531256" y="3124200"/>
                  <a:pt x="1572985" y="3276600"/>
                </a:cubicBezTo>
                <a:cubicBezTo>
                  <a:pt x="1614714" y="3429000"/>
                  <a:pt x="2806700" y="2590800"/>
                  <a:pt x="3031671" y="2623457"/>
                </a:cubicBezTo>
                <a:cubicBezTo>
                  <a:pt x="3256642" y="2656114"/>
                  <a:pt x="2833914" y="3427186"/>
                  <a:pt x="2922814" y="3472543"/>
                </a:cubicBezTo>
                <a:cubicBezTo>
                  <a:pt x="3011714" y="3517900"/>
                  <a:pt x="3288392" y="3206750"/>
                  <a:pt x="3565071" y="2895600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928926" y="2786058"/>
            <a:ext cx="1643074" cy="1428760"/>
          </a:xfrm>
          <a:prstGeom prst="triangl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714876" y="1714488"/>
            <a:ext cx="1500198" cy="135732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4214810" y="2643182"/>
            <a:ext cx="2000264" cy="1857388"/>
          </a:xfrm>
          <a:prstGeom prst="star5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зе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53"/>
            <a:ext cx="9144000" cy="6861053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6500826" y="2000240"/>
            <a:ext cx="428628" cy="500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k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714488"/>
            <a:ext cx="2178050" cy="270986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429388" y="2214554"/>
            <a:ext cx="518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28992" y="1357298"/>
            <a:ext cx="2210445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600" b="1" cap="none" spc="0" dirty="0" smtClean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endParaRPr lang="ru-RU" sz="19600" b="1" cap="none" spc="0" dirty="0">
              <a:ln w="2857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2726872" y="1055914"/>
            <a:ext cx="3565071" cy="3517900"/>
          </a:xfrm>
          <a:custGeom>
            <a:avLst/>
            <a:gdLst>
              <a:gd name="connsiteX0" fmla="*/ 168728 w 3565071"/>
              <a:gd name="connsiteY0" fmla="*/ 925286 h 3517900"/>
              <a:gd name="connsiteX1" fmla="*/ 223157 w 3565071"/>
              <a:gd name="connsiteY1" fmla="*/ 827315 h 3517900"/>
              <a:gd name="connsiteX2" fmla="*/ 1507671 w 3565071"/>
              <a:gd name="connsiteY2" fmla="*/ 370115 h 3517900"/>
              <a:gd name="connsiteX3" fmla="*/ 451757 w 3565071"/>
              <a:gd name="connsiteY3" fmla="*/ 2155372 h 3517900"/>
              <a:gd name="connsiteX4" fmla="*/ 2901042 w 3565071"/>
              <a:gd name="connsiteY4" fmla="*/ 76200 h 3517900"/>
              <a:gd name="connsiteX5" fmla="*/ 930728 w 3565071"/>
              <a:gd name="connsiteY5" fmla="*/ 2612572 h 3517900"/>
              <a:gd name="connsiteX6" fmla="*/ 2781299 w 3565071"/>
              <a:gd name="connsiteY6" fmla="*/ 1709057 h 3517900"/>
              <a:gd name="connsiteX7" fmla="*/ 1572985 w 3565071"/>
              <a:gd name="connsiteY7" fmla="*/ 3276600 h 3517900"/>
              <a:gd name="connsiteX8" fmla="*/ 3031671 w 3565071"/>
              <a:gd name="connsiteY8" fmla="*/ 2623457 h 3517900"/>
              <a:gd name="connsiteX9" fmla="*/ 2922814 w 3565071"/>
              <a:gd name="connsiteY9" fmla="*/ 3472543 h 3517900"/>
              <a:gd name="connsiteX10" fmla="*/ 3565071 w 3565071"/>
              <a:gd name="connsiteY10" fmla="*/ 2895600 h 35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65071" h="3517900">
                <a:moveTo>
                  <a:pt x="168728" y="925286"/>
                </a:moveTo>
                <a:cubicBezTo>
                  <a:pt x="84364" y="922565"/>
                  <a:pt x="0" y="919844"/>
                  <a:pt x="223157" y="827315"/>
                </a:cubicBezTo>
                <a:cubicBezTo>
                  <a:pt x="446314" y="734786"/>
                  <a:pt x="1469571" y="148772"/>
                  <a:pt x="1507671" y="370115"/>
                </a:cubicBezTo>
                <a:cubicBezTo>
                  <a:pt x="1545771" y="591458"/>
                  <a:pt x="219529" y="2204358"/>
                  <a:pt x="451757" y="2155372"/>
                </a:cubicBezTo>
                <a:cubicBezTo>
                  <a:pt x="683986" y="2106386"/>
                  <a:pt x="2821214" y="0"/>
                  <a:pt x="2901042" y="76200"/>
                </a:cubicBezTo>
                <a:cubicBezTo>
                  <a:pt x="2980870" y="152400"/>
                  <a:pt x="950685" y="2340429"/>
                  <a:pt x="930728" y="2612572"/>
                </a:cubicBezTo>
                <a:cubicBezTo>
                  <a:pt x="910771" y="2884715"/>
                  <a:pt x="2674256" y="1598386"/>
                  <a:pt x="2781299" y="1709057"/>
                </a:cubicBezTo>
                <a:cubicBezTo>
                  <a:pt x="2888342" y="1819728"/>
                  <a:pt x="1531256" y="3124200"/>
                  <a:pt x="1572985" y="3276600"/>
                </a:cubicBezTo>
                <a:cubicBezTo>
                  <a:pt x="1614714" y="3429000"/>
                  <a:pt x="2806700" y="2590800"/>
                  <a:pt x="3031671" y="2623457"/>
                </a:cubicBezTo>
                <a:cubicBezTo>
                  <a:pt x="3256642" y="2656114"/>
                  <a:pt x="2833914" y="3427186"/>
                  <a:pt x="2922814" y="3472543"/>
                </a:cubicBezTo>
                <a:cubicBezTo>
                  <a:pt x="3011714" y="3517900"/>
                  <a:pt x="3288392" y="3206750"/>
                  <a:pt x="3565071" y="2895600"/>
                </a:cubicBez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928926" y="2786058"/>
            <a:ext cx="1643074" cy="1428760"/>
          </a:xfrm>
          <a:prstGeom prst="triangl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714876" y="1714488"/>
            <a:ext cx="1500198" cy="135732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4214810" y="2643182"/>
            <a:ext cx="2000264" cy="1857388"/>
          </a:xfrm>
          <a:prstGeom prst="star5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вот она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38995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10389957</Template>
  <TotalTime>419</TotalTime>
  <Words>108</Words>
  <Application>Microsoft Office PowerPoint</Application>
  <PresentationFormat>Экран (4:3)</PresentationFormat>
  <Paragraphs>47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10389957</vt:lpstr>
      <vt:lpstr>Автоматизация и дифференциация звуков  "З","Зь" в слогах, словах, чистоговорках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Шаблон оформления</dc:subject>
  <dc:creator>dom</dc:creator>
  <cp:keywords>Шаблон оформления</cp:keywords>
  <dc:description>Корпорация Майкрософт
Шаблон оформления</dc:description>
  <cp:lastModifiedBy>dom</cp:lastModifiedBy>
  <cp:revision>54</cp:revision>
  <dcterms:created xsi:type="dcterms:W3CDTF">2014-02-16T16:20:04Z</dcterms:created>
  <dcterms:modified xsi:type="dcterms:W3CDTF">2014-02-22T12:32:05Z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TC103899571049</vt:lpwstr>
  </property>
</Properties>
</file>