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udio/unknown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3" r:id="rId3"/>
    <p:sldId id="275" r:id="rId4"/>
    <p:sldId id="274" r:id="rId5"/>
    <p:sldId id="272" r:id="rId6"/>
    <p:sldId id="276" r:id="rId7"/>
    <p:sldId id="277" r:id="rId8"/>
    <p:sldId id="278" r:id="rId9"/>
    <p:sldId id="259" r:id="rId10"/>
    <p:sldId id="263" r:id="rId11"/>
    <p:sldId id="261" r:id="rId12"/>
    <p:sldId id="260" r:id="rId13"/>
    <p:sldId id="262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A410"/>
    <a:srgbClr val="FFFFCC"/>
    <a:srgbClr val="A0E8AE"/>
    <a:srgbClr val="C6E6A2"/>
    <a:srgbClr val="FFFF99"/>
    <a:srgbClr val="DC24B5"/>
    <a:srgbClr val="EA7AD2"/>
    <a:srgbClr val="CAEF99"/>
    <a:srgbClr val="B9EC9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06" autoAdjust="0"/>
    <p:restoredTop sz="94660"/>
  </p:normalViewPr>
  <p:slideViewPr>
    <p:cSldViewPr>
      <p:cViewPr varScale="1">
        <p:scale>
          <a:sx n="88" d="100"/>
          <a:sy n="88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35071"/>
            <a:ext cx="7772400" cy="1470025"/>
          </a:xfr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3600" b="0" i="0" kern="1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90846"/>
            <a:ext cx="6400800" cy="1752600"/>
          </a:xfrm>
        </p:spPr>
        <p:txBody>
          <a:bodyPr/>
          <a:lstStyle>
            <a:lvl1pPr marL="0" indent="0" algn="ctr">
              <a:buNone/>
              <a:defRPr lang="en-US" sz="2400" kern="1200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3600" b="0" i="0" kern="1200" dirty="0" smtClean="0">
          <a:solidFill>
            <a:schemeClr val="accent5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mbr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0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audio" Target="../media/audio11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2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audio" Target="../media/audio1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4.png"/><Relationship Id="rId4" Type="http://schemas.openxmlformats.org/officeDocument/2006/relationships/image" Target="../media/image27.png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2.jpeg"/><Relationship Id="rId2" Type="http://schemas.openxmlformats.org/officeDocument/2006/relationships/audio" Target="../media/audio1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ursik.com.ua/shop/product?id=2319" TargetMode="External"/><Relationship Id="rId13" Type="http://schemas.openxmlformats.org/officeDocument/2006/relationships/hyperlink" Target="http://dutsadok.com.ua/publ/ljudi/malchik_s_mjachikom/1-1-0-20" TargetMode="External"/><Relationship Id="rId18" Type="http://schemas.openxmlformats.org/officeDocument/2006/relationships/hyperlink" Target="http://bm-centr.ru/?cat=21" TargetMode="External"/><Relationship Id="rId3" Type="http://schemas.openxmlformats.org/officeDocument/2006/relationships/hyperlink" Target="http://0day-4you.ru/nature/802-krasiveyshaya-pushistaya-ryzhaya-lisa-v-poloborota.html" TargetMode="External"/><Relationship Id="rId7" Type="http://schemas.openxmlformats.org/officeDocument/2006/relationships/hyperlink" Target="http://greenplaneta.ru/node/1633" TargetMode="External"/><Relationship Id="rId12" Type="http://schemas.openxmlformats.org/officeDocument/2006/relationships/hyperlink" Target="http://strongpeople.ru/index.php?categoryID=8" TargetMode="External"/><Relationship Id="rId17" Type="http://schemas.openxmlformats.org/officeDocument/2006/relationships/hyperlink" Target="http://illustrators.ru/illustrations/493051" TargetMode="External"/><Relationship Id="rId2" Type="http://schemas.openxmlformats.org/officeDocument/2006/relationships/image" Target="../media/image3.jpeg"/><Relationship Id="rId16" Type="http://schemas.openxmlformats.org/officeDocument/2006/relationships/hyperlink" Target="http://www.hqoboi.com/food_081_kofeynye_bukvy.html" TargetMode="External"/><Relationship Id="rId20" Type="http://schemas.openxmlformats.org/officeDocument/2006/relationships/hyperlink" Target="http://yoursmileys.ru/t-rulez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bc-color.com/color/princess/003/prinzess/prinzess-image-color-ru.shtml" TargetMode="External"/><Relationship Id="rId11" Type="http://schemas.openxmlformats.org/officeDocument/2006/relationships/hyperlink" Target="http://illustrators.ru/illustrations/96141" TargetMode="External"/><Relationship Id="rId5" Type="http://schemas.openxmlformats.org/officeDocument/2006/relationships/hyperlink" Target="http://ramki-vsem.ru/kruglye.html" TargetMode="External"/><Relationship Id="rId15" Type="http://schemas.openxmlformats.org/officeDocument/2006/relationships/hyperlink" Target="http://www.hqoboi.com/other_236_angliyskiy_alfavit_iz_ognya.html" TargetMode="External"/><Relationship Id="rId10" Type="http://schemas.openxmlformats.org/officeDocument/2006/relationships/hyperlink" Target="http://idfreeru.wordpress.com/%20&#1085;&#1072;&#1088;&#1080;&#1089;&#1086;&#1074;&#1072;&#1085;&#1085;&#1072;&#1103;" TargetMode="External"/><Relationship Id="rId19" Type="http://schemas.openxmlformats.org/officeDocument/2006/relationships/hyperlink" Target="http://chmag.ru/education-preschool-children/alphabet-in-different-languages/291-rus-yaz" TargetMode="External"/><Relationship Id="rId4" Type="http://schemas.openxmlformats.org/officeDocument/2006/relationships/hyperlink" Target="http://ru.clipartlogo.com/image/wasp_243464.html" TargetMode="External"/><Relationship Id="rId9" Type="http://schemas.openxmlformats.org/officeDocument/2006/relationships/hyperlink" Target="http://nevseoboi.com.ua/oboi-wallpapers/grafika-3d/1407-kartinki-dlya-detskogo-fotoalboma-20-oboev.html" TargetMode="External"/><Relationship Id="rId14" Type="http://schemas.openxmlformats.org/officeDocument/2006/relationships/hyperlink" Target="http://www.msgroup.ru/catalog/sanki/metallicheskie-sanki/70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6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8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285984" y="1285860"/>
            <a:ext cx="6486516" cy="3143272"/>
          </a:xfrm>
        </p:spPr>
        <p:txBody>
          <a:bodyPr>
            <a:normAutofit fontScale="90000"/>
          </a:bodyPr>
          <a:lstStyle/>
          <a:p>
            <a:r>
              <a:rPr sz="4400" b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  <a:latin typeface="+mn-lt"/>
              </a:rPr>
              <a:t>Автоматизация </a:t>
            </a:r>
            <a:r>
              <a:rPr sz="4400" b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  <a:latin typeface="+mn-lt"/>
              </a:rPr>
              <a:t>и дифференциация</a:t>
            </a:r>
            <a:r>
              <a:rPr sz="4400" b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  <a:latin typeface="+mn-lt"/>
              </a:rPr>
              <a:t/>
            </a:r>
            <a:br>
              <a:rPr sz="4400" b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  <a:latin typeface="+mn-lt"/>
              </a:rPr>
            </a:br>
            <a:r>
              <a:rPr sz="4400" b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  <a:latin typeface="+mn-lt"/>
              </a:rPr>
              <a:t>звуков  "С","Сь"</a:t>
            </a:r>
            <a:br>
              <a:rPr sz="4400" b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  <a:latin typeface="+mn-lt"/>
              </a:rPr>
            </a:br>
            <a:r>
              <a:rPr sz="4400" b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  <a:latin typeface="+mn-lt"/>
              </a:rPr>
              <a:t>в </a:t>
            </a:r>
            <a:r>
              <a:rPr sz="4400" b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  <a:latin typeface="+mn-lt"/>
              </a:rPr>
              <a:t>слогах</a:t>
            </a:r>
            <a:r>
              <a:rPr sz="4400" b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  <a:latin typeface="+mn-lt"/>
              </a:rPr>
              <a:t>, словах, чистоговорках</a:t>
            </a:r>
            <a:endParaRPr lang="ru-RU" sz="44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11" name="Picture 2" descr="http://images.clipartlogo.com/files/images/24/243464/wasp_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591529">
            <a:off x="4055172" y="393064"/>
            <a:ext cx="3368016" cy="3020932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3000364" y="3714752"/>
            <a:ext cx="5357850" cy="928694"/>
          </a:xfrm>
          <a:prstGeom prst="roundRect">
            <a:avLst/>
          </a:prstGeom>
          <a:solidFill>
            <a:srgbClr val="CAEF99"/>
          </a:solidFill>
          <a:ln w="571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Са-са-са</a:t>
            </a:r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 – вот летит оса</a:t>
            </a:r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оса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6" name="Picture 2" descr="http://clipday.ru/wp-content/uploads/2009/05/cartoon-taxi-bu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1071546"/>
            <a:ext cx="5851577" cy="3429024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2857488" y="4786322"/>
            <a:ext cx="5500726" cy="928694"/>
          </a:xfrm>
          <a:prstGeom prst="roundRect">
            <a:avLst/>
          </a:prstGeom>
          <a:solidFill>
            <a:srgbClr val="CAEF99"/>
          </a:solidFill>
          <a:ln w="571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Си-си-си – едем на такси</a:t>
            </a:r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такси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6" name="Picture 6" descr="http://www.abc-color.com/image/coloring/princess/003/prinzess/prinzess-picture-colo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42852"/>
            <a:ext cx="3547740" cy="513873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14810" y="5000636"/>
            <a:ext cx="857256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ramki-vsem.ru/ramki/ramki-2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1857364"/>
            <a:ext cx="928694" cy="1214446"/>
          </a:xfrm>
          <a:prstGeom prst="rect">
            <a:avLst/>
          </a:prstGeom>
          <a:noFill/>
        </p:spPr>
      </p:pic>
      <p:pic>
        <p:nvPicPr>
          <p:cNvPr id="10" name="Picture 4" descr="http://ramki-vsem.ru/ramki/ramki-2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63652">
            <a:off x="4360255" y="1902634"/>
            <a:ext cx="571503" cy="857256"/>
          </a:xfrm>
          <a:prstGeom prst="rect">
            <a:avLst/>
          </a:prstGeom>
          <a:noFill/>
        </p:spPr>
      </p:pic>
      <p:pic>
        <p:nvPicPr>
          <p:cNvPr id="11" name="Picture 4" descr="http://ramki-vsem.ru/ramki/ramki-21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59857">
            <a:off x="3940190" y="1896164"/>
            <a:ext cx="1201839" cy="1571636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2643174" y="5072074"/>
            <a:ext cx="6357982" cy="928694"/>
          </a:xfrm>
          <a:prstGeom prst="roundRect">
            <a:avLst/>
          </a:prstGeom>
          <a:solidFill>
            <a:srgbClr val="CAEF99"/>
          </a:solidFill>
          <a:ln w="571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>
                  <a:solidFill>
                    <a:srgbClr val="DC24B5"/>
                  </a:solidFill>
                </a:ln>
                <a:solidFill>
                  <a:srgbClr val="DC24B5"/>
                </a:solidFill>
              </a:rPr>
              <a:t>Ус - </a:t>
            </a:r>
            <a:r>
              <a:rPr lang="ru-RU" sz="3200" b="1" dirty="0" err="1" smtClean="0">
                <a:ln>
                  <a:solidFill>
                    <a:srgbClr val="DC24B5"/>
                  </a:solidFill>
                </a:ln>
                <a:solidFill>
                  <a:srgbClr val="DC24B5"/>
                </a:solidFill>
              </a:rPr>
              <a:t>ус</a:t>
            </a:r>
            <a:r>
              <a:rPr lang="ru-RU" sz="3200" b="1" dirty="0" smtClean="0">
                <a:ln>
                  <a:solidFill>
                    <a:srgbClr val="DC24B5"/>
                  </a:solidFill>
                </a:ln>
                <a:solidFill>
                  <a:srgbClr val="DC24B5"/>
                </a:solidFill>
              </a:rPr>
              <a:t> - </a:t>
            </a:r>
            <a:r>
              <a:rPr lang="ru-RU" sz="3200" b="1" dirty="0" err="1" smtClean="0">
                <a:ln>
                  <a:solidFill>
                    <a:srgbClr val="DC24B5"/>
                  </a:solidFill>
                </a:ln>
                <a:solidFill>
                  <a:srgbClr val="DC24B5"/>
                </a:solidFill>
              </a:rPr>
              <a:t>ус</a:t>
            </a:r>
            <a:r>
              <a:rPr lang="ru-RU" sz="3200" b="1" dirty="0" smtClean="0">
                <a:ln>
                  <a:solidFill>
                    <a:srgbClr val="DC24B5"/>
                  </a:solidFill>
                </a:ln>
                <a:solidFill>
                  <a:srgbClr val="DC24B5"/>
                </a:solidFill>
              </a:rPr>
              <a:t> - у принцессы много бус</a:t>
            </a:r>
            <a:endParaRPr lang="ru-RU" sz="3200" b="1" dirty="0">
              <a:ln>
                <a:solidFill>
                  <a:srgbClr val="DC24B5"/>
                </a:solidFill>
              </a:ln>
              <a:solidFill>
                <a:srgbClr val="DC24B5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бусы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19458" name="Picture 2" descr="http://ursik.com.ua/sites/default/files/Metalicheskiy-malbert_0_3127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996718"/>
            <a:ext cx="4643470" cy="4570024"/>
          </a:xfrm>
          <a:prstGeom prst="rect">
            <a:avLst/>
          </a:prstGeom>
          <a:noFill/>
        </p:spPr>
      </p:pic>
      <p:pic>
        <p:nvPicPr>
          <p:cNvPr id="8" name="Picture 4" descr="http://greenplaneta.ru/files/images/DSCN1960%3D.previe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0623">
            <a:off x="5033844" y="1537570"/>
            <a:ext cx="1635450" cy="1460567"/>
          </a:xfrm>
          <a:prstGeom prst="rect">
            <a:avLst/>
          </a:prstGeom>
          <a:noFill/>
        </p:spPr>
      </p:pic>
      <p:pic>
        <p:nvPicPr>
          <p:cNvPr id="19462" name="Picture 6" descr="http://ipc-bigyalta.org/wp-content/uploads/clipart-palitr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55927">
            <a:off x="6108975" y="4203682"/>
            <a:ext cx="679280" cy="452853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2786050" y="5286388"/>
            <a:ext cx="5715040" cy="928694"/>
          </a:xfrm>
          <a:prstGeom prst="roundRect">
            <a:avLst/>
          </a:prstGeom>
          <a:solidFill>
            <a:srgbClr val="CAEF99"/>
          </a:solidFill>
          <a:ln w="571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Ес-ес-ес</a:t>
            </a:r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- мы рисуем лес</a:t>
            </a:r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лес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23554" name="Picture 2" descr="http://illustrators.ru/illustrations/96141_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000108"/>
            <a:ext cx="4801792" cy="3807135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2857488" y="4714884"/>
            <a:ext cx="5500726" cy="1357322"/>
          </a:xfrm>
          <a:prstGeom prst="roundRect">
            <a:avLst/>
          </a:prstGeom>
          <a:solidFill>
            <a:srgbClr val="CAEF99"/>
          </a:solidFill>
          <a:ln w="571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Ось-ось-ось – по лесу ходит лось</a:t>
            </a:r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лось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24578" name="Picture 2" descr="http://dutsadok.com.ua/clipart/ljudi/malchik_mac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000240"/>
            <a:ext cx="2286016" cy="2768839"/>
          </a:xfrm>
          <a:prstGeom prst="rect">
            <a:avLst/>
          </a:prstGeom>
          <a:noFill/>
        </p:spPr>
      </p:pic>
      <p:pic>
        <p:nvPicPr>
          <p:cNvPr id="24580" name="Picture 4" descr="http://strongpeople.ru/products_pictures/kids%2024_b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4684" y="0"/>
            <a:ext cx="3519316" cy="4976811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3500430" y="5000636"/>
            <a:ext cx="5500726" cy="1357322"/>
          </a:xfrm>
          <a:prstGeom prst="roundRect">
            <a:avLst/>
          </a:prstGeom>
          <a:solidFill>
            <a:srgbClr val="CAEF99"/>
          </a:solidFill>
          <a:ln w="571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Ось-ось-ось – мяч в корзину брось</a:t>
            </a:r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брось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17" name="Скругленный прямоугольник 16"/>
          <p:cNvSpPr/>
          <p:nvPr/>
        </p:nvSpPr>
        <p:spPr>
          <a:xfrm>
            <a:off x="214282" y="1000108"/>
            <a:ext cx="2786082" cy="2571768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13" name="Picture 2" descr="http://0day-4you.ru/uploads/posts/2013-01/1358799185_lis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214422"/>
            <a:ext cx="1714512" cy="2376551"/>
          </a:xfrm>
          <a:prstGeom prst="rect">
            <a:avLst/>
          </a:prstGeom>
          <a:noFill/>
        </p:spPr>
      </p:pic>
      <p:sp>
        <p:nvSpPr>
          <p:cNvPr id="18" name="Скругленный прямоугольник 17"/>
          <p:cNvSpPr/>
          <p:nvPr/>
        </p:nvSpPr>
        <p:spPr>
          <a:xfrm>
            <a:off x="6072198" y="1071546"/>
            <a:ext cx="2786082" cy="2571768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14" name="Picture 2" descr="http://images.clipartlogo.com/files/images/24/243464/wasp_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349934">
            <a:off x="6643106" y="1471891"/>
            <a:ext cx="1824420" cy="1636408"/>
          </a:xfrm>
          <a:prstGeom prst="rect">
            <a:avLst/>
          </a:prstGeom>
          <a:noFill/>
        </p:spPr>
      </p:pic>
      <p:sp>
        <p:nvSpPr>
          <p:cNvPr id="19" name="Скругленный прямоугольник 18"/>
          <p:cNvSpPr/>
          <p:nvPr/>
        </p:nvSpPr>
        <p:spPr>
          <a:xfrm>
            <a:off x="3143240" y="357166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20" name="Picture 2" descr="http://illustrators.ru/illustrations/96141_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5" y="714356"/>
            <a:ext cx="2432753" cy="1928826"/>
          </a:xfrm>
          <a:prstGeom prst="rect">
            <a:avLst/>
          </a:prstGeom>
          <a:noFill/>
        </p:spPr>
      </p:pic>
      <p:sp>
        <p:nvSpPr>
          <p:cNvPr id="21" name="Скругленный прямоугольник 20"/>
          <p:cNvSpPr/>
          <p:nvPr/>
        </p:nvSpPr>
        <p:spPr>
          <a:xfrm>
            <a:off x="285720" y="3786190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11" name="Picture 2" descr="http://clipday.ru/wp-content/uploads/2009/05/cartoon-taxi-bu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4429132"/>
            <a:ext cx="2369889" cy="1388755"/>
          </a:xfrm>
          <a:prstGeom prst="rect">
            <a:avLst/>
          </a:prstGeom>
          <a:noFill/>
        </p:spPr>
      </p:pic>
      <p:sp>
        <p:nvSpPr>
          <p:cNvPr id="22" name="Скругленный прямоугольник 21"/>
          <p:cNvSpPr/>
          <p:nvPr/>
        </p:nvSpPr>
        <p:spPr>
          <a:xfrm>
            <a:off x="3214678" y="3071810"/>
            <a:ext cx="2786082" cy="2571768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15" name="Picture 4" descr="http://ramki-vsem.ru/ramki/ramki-21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859857">
            <a:off x="3793158" y="3577700"/>
            <a:ext cx="1561901" cy="1571636"/>
          </a:xfrm>
          <a:prstGeom prst="rect">
            <a:avLst/>
          </a:prstGeom>
          <a:noFill/>
        </p:spPr>
      </p:pic>
      <p:sp>
        <p:nvSpPr>
          <p:cNvPr id="23" name="Скругленный прямоугольник 22"/>
          <p:cNvSpPr/>
          <p:nvPr/>
        </p:nvSpPr>
        <p:spPr>
          <a:xfrm>
            <a:off x="6143636" y="3857628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16" name="Picture 4" descr="http://greenplaneta.ru/files/images/DSCN1960%3D.preview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00826" y="4214818"/>
            <a:ext cx="2115400" cy="188919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>
    <p:sndAc>
      <p:stSnd>
        <p:snd r:embed="rId2" name="найди слова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19" name="Скругленный прямоугольник 18"/>
          <p:cNvSpPr/>
          <p:nvPr/>
        </p:nvSpPr>
        <p:spPr>
          <a:xfrm>
            <a:off x="5786446" y="1000108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20" name="Picture 2" descr="http://illustrators.ru/illustrations/96141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428736"/>
            <a:ext cx="2432753" cy="1928826"/>
          </a:xfrm>
          <a:prstGeom prst="rect">
            <a:avLst/>
          </a:prstGeom>
          <a:noFill/>
        </p:spPr>
      </p:pic>
      <p:sp>
        <p:nvSpPr>
          <p:cNvPr id="21" name="Скругленный прямоугольник 20"/>
          <p:cNvSpPr/>
          <p:nvPr/>
        </p:nvSpPr>
        <p:spPr>
          <a:xfrm>
            <a:off x="2714612" y="2571744"/>
            <a:ext cx="2786082" cy="257176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11" name="Picture 2" descr="http://clipday.ru/wp-content/uploads/2009/05/cartoon-taxi-bu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3214686"/>
            <a:ext cx="2369889" cy="138875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такси и лось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17" name="Скругленный прямоугольник 16"/>
          <p:cNvSpPr/>
          <p:nvPr/>
        </p:nvSpPr>
        <p:spPr>
          <a:xfrm>
            <a:off x="2357422" y="785794"/>
            <a:ext cx="2786082" cy="2571768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13" name="Picture 2" descr="http://0day-4you.ru/uploads/posts/2013-01/1358799185_lis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928670"/>
            <a:ext cx="1714512" cy="2376551"/>
          </a:xfrm>
          <a:prstGeom prst="rect">
            <a:avLst/>
          </a:prstGeom>
          <a:noFill/>
        </p:spPr>
      </p:pic>
      <p:sp>
        <p:nvSpPr>
          <p:cNvPr id="18" name="Скругленный прямоугольник 17"/>
          <p:cNvSpPr/>
          <p:nvPr/>
        </p:nvSpPr>
        <p:spPr>
          <a:xfrm>
            <a:off x="5572132" y="785794"/>
            <a:ext cx="2786082" cy="2571768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14" name="Picture 2" descr="http://images.clipartlogo.com/files/images/24/243464/wasp_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349934">
            <a:off x="6143041" y="1043263"/>
            <a:ext cx="1824420" cy="1636408"/>
          </a:xfrm>
          <a:prstGeom prst="rect">
            <a:avLst/>
          </a:prstGeom>
          <a:noFill/>
        </p:spPr>
      </p:pic>
      <p:sp>
        <p:nvSpPr>
          <p:cNvPr id="22" name="Скругленный прямоугольник 21"/>
          <p:cNvSpPr/>
          <p:nvPr/>
        </p:nvSpPr>
        <p:spPr>
          <a:xfrm>
            <a:off x="1714480" y="3714752"/>
            <a:ext cx="2786082" cy="2571768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15" name="Picture 4" descr="http://ramki-vsem.ru/ramki/ramki-2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59857">
            <a:off x="2364397" y="4220640"/>
            <a:ext cx="1561901" cy="1571636"/>
          </a:xfrm>
          <a:prstGeom prst="rect">
            <a:avLst/>
          </a:prstGeom>
          <a:noFill/>
        </p:spPr>
      </p:pic>
      <p:sp>
        <p:nvSpPr>
          <p:cNvPr id="23" name="Скругленный прямоугольник 22"/>
          <p:cNvSpPr/>
          <p:nvPr/>
        </p:nvSpPr>
        <p:spPr>
          <a:xfrm>
            <a:off x="4929190" y="3643314"/>
            <a:ext cx="2786082" cy="2571768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16" name="Picture 4" descr="http://greenplaneta.ru/files/images/DSCN1960%3D.preview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86380" y="4000504"/>
            <a:ext cx="2115400" cy="188919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ransition>
    <p:sndAc>
      <p:stSnd>
        <p:snd r:embed="rId2" name="с в словах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14546" y="214290"/>
            <a:ext cx="692945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Пояснительная записка к авторскому </a:t>
            </a:r>
            <a:r>
              <a:rPr lang="ru-RU" sz="2000" b="1" dirty="0" err="1" smtClean="0">
                <a:solidFill>
                  <a:srgbClr val="00B050"/>
                </a:solidFill>
              </a:rPr>
              <a:t>медиаресурсу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endParaRPr lang="ru-RU" sz="2000" dirty="0" smtClean="0">
              <a:solidFill>
                <a:srgbClr val="00B050"/>
              </a:solidFill>
            </a:endParaRPr>
          </a:p>
          <a:p>
            <a:r>
              <a:rPr lang="ru-RU" sz="1400" b="1" dirty="0" smtClean="0">
                <a:cs typeface="Times New Roman" pitchFamily="18" charset="0"/>
              </a:rPr>
              <a:t>Автор</a:t>
            </a:r>
            <a:r>
              <a:rPr lang="ru-RU" sz="1400" dirty="0" smtClean="0">
                <a:cs typeface="Times New Roman" pitchFamily="18" charset="0"/>
              </a:rPr>
              <a:t>: Зотова Евгения Владимировна</a:t>
            </a:r>
          </a:p>
          <a:p>
            <a:r>
              <a:rPr lang="ru-RU" sz="1400" b="1" dirty="0" smtClean="0">
                <a:cs typeface="Times New Roman" pitchFamily="18" charset="0"/>
              </a:rPr>
              <a:t>Место работы</a:t>
            </a:r>
            <a:r>
              <a:rPr lang="ru-RU" sz="1400" dirty="0" smtClean="0">
                <a:cs typeface="Times New Roman" pitchFamily="18" charset="0"/>
              </a:rPr>
              <a:t>: МБДОУ ЦРР «Детский сад №4» п.звёздный, Пермский край</a:t>
            </a:r>
          </a:p>
          <a:p>
            <a:r>
              <a:rPr lang="ru-RU" sz="1400" b="1" dirty="0" smtClean="0">
                <a:cs typeface="Times New Roman" pitchFamily="18" charset="0"/>
              </a:rPr>
              <a:t>Должность</a:t>
            </a:r>
            <a:r>
              <a:rPr lang="ru-RU" sz="1400" dirty="0" smtClean="0">
                <a:cs typeface="Times New Roman" pitchFamily="18" charset="0"/>
              </a:rPr>
              <a:t>: учитель-логопед</a:t>
            </a:r>
          </a:p>
          <a:p>
            <a:r>
              <a:rPr lang="ru-RU" sz="1400" b="1" dirty="0" smtClean="0">
                <a:cs typeface="Times New Roman" pitchFamily="18" charset="0"/>
              </a:rPr>
              <a:t>Вид ресурса</a:t>
            </a:r>
            <a:r>
              <a:rPr lang="ru-RU" sz="1400" dirty="0" smtClean="0">
                <a:cs typeface="Times New Roman" pitchFamily="18" charset="0"/>
              </a:rPr>
              <a:t>: презентация </a:t>
            </a:r>
            <a:r>
              <a:rPr lang="ru-RU" sz="1400" i="1" dirty="0" err="1" smtClean="0">
                <a:cs typeface="Times New Roman" pitchFamily="18" charset="0"/>
              </a:rPr>
              <a:t>PowerP</a:t>
            </a:r>
            <a:r>
              <a:rPr lang="en-US" sz="1400" i="1" dirty="0" smtClean="0">
                <a:cs typeface="Times New Roman" pitchFamily="18" charset="0"/>
              </a:rPr>
              <a:t>o</a:t>
            </a:r>
            <a:r>
              <a:rPr lang="ru-RU" sz="1400" i="1" dirty="0" err="1" smtClean="0">
                <a:cs typeface="Times New Roman" pitchFamily="18" charset="0"/>
              </a:rPr>
              <a:t>int</a:t>
            </a:r>
            <a:r>
              <a:rPr lang="ru-RU" sz="1400" i="1" dirty="0" smtClean="0">
                <a:cs typeface="Times New Roman" pitchFamily="18" charset="0"/>
              </a:rPr>
              <a:t> .</a:t>
            </a:r>
            <a:endParaRPr lang="ru-RU" sz="1400" dirty="0" smtClean="0">
              <a:cs typeface="Times New Roman" pitchFamily="18" charset="0"/>
            </a:endParaRPr>
          </a:p>
          <a:p>
            <a:r>
              <a:rPr lang="ru-RU" sz="1400" b="1" dirty="0" smtClean="0">
                <a:cs typeface="Times New Roman" pitchFamily="18" charset="0"/>
              </a:rPr>
              <a:t>Название ресурса</a:t>
            </a:r>
            <a:r>
              <a:rPr lang="ru-RU" sz="1400" dirty="0" smtClean="0">
                <a:cs typeface="Times New Roman" pitchFamily="18" charset="0"/>
              </a:rPr>
              <a:t>: Автоматизация и дифференциация звуков с, </a:t>
            </a:r>
            <a:r>
              <a:rPr lang="ru-RU" sz="1400" dirty="0" err="1" smtClean="0">
                <a:cs typeface="Times New Roman" pitchFamily="18" charset="0"/>
              </a:rPr>
              <a:t>сь</a:t>
            </a:r>
            <a:r>
              <a:rPr lang="ru-RU" sz="1400" dirty="0" smtClean="0">
                <a:cs typeface="Times New Roman" pitchFamily="18" charset="0"/>
              </a:rPr>
              <a:t> в слогах, словах и </a:t>
            </a:r>
            <a:r>
              <a:rPr lang="ru-RU" sz="1400" dirty="0" err="1" smtClean="0">
                <a:cs typeface="Times New Roman" pitchFamily="18" charset="0"/>
              </a:rPr>
              <a:t>чистоговорках</a:t>
            </a:r>
            <a:r>
              <a:rPr lang="ru-RU" sz="1400" dirty="0" smtClean="0">
                <a:cs typeface="Times New Roman" pitchFamily="18" charset="0"/>
              </a:rPr>
              <a:t>. </a:t>
            </a:r>
          </a:p>
          <a:p>
            <a:r>
              <a:rPr lang="ru-RU" sz="1400" b="1" dirty="0" smtClean="0">
                <a:cs typeface="Times New Roman" pitchFamily="18" charset="0"/>
              </a:rPr>
              <a:t>Техническое оснащение</a:t>
            </a:r>
            <a:r>
              <a:rPr lang="ru-RU" sz="1400" dirty="0" smtClean="0">
                <a:cs typeface="Times New Roman" pitchFamily="18" charset="0"/>
              </a:rPr>
              <a:t>: компьютеры или ноутбуки.</a:t>
            </a:r>
          </a:p>
          <a:p>
            <a:r>
              <a:rPr lang="ru-RU" sz="1400" b="1" dirty="0" smtClean="0">
                <a:cs typeface="Times New Roman" pitchFamily="18" charset="0"/>
              </a:rPr>
              <a:t>Краткое описание ресурса</a:t>
            </a:r>
            <a:r>
              <a:rPr lang="ru-RU" sz="1400" dirty="0" smtClean="0">
                <a:cs typeface="Times New Roman" pitchFamily="18" charset="0"/>
              </a:rPr>
              <a:t>: упражнение на проговаривание слогов, </a:t>
            </a:r>
            <a:r>
              <a:rPr lang="ru-RU" sz="1400" dirty="0" err="1" smtClean="0">
                <a:cs typeface="Times New Roman" pitchFamily="18" charset="0"/>
              </a:rPr>
              <a:t>чистоговорок</a:t>
            </a:r>
            <a:r>
              <a:rPr lang="ru-RU" sz="1400" dirty="0" smtClean="0">
                <a:cs typeface="Times New Roman" pitchFamily="18" charset="0"/>
              </a:rPr>
              <a:t>, упражнение в выборе слов с заданным звуком.</a:t>
            </a:r>
          </a:p>
          <a:p>
            <a:r>
              <a:rPr lang="ru-RU" sz="1400" b="1" dirty="0" smtClean="0">
                <a:cs typeface="Times New Roman" pitchFamily="18" charset="0"/>
              </a:rPr>
              <a:t>Цель и задачи ресурса</a:t>
            </a:r>
            <a:r>
              <a:rPr lang="ru-RU" sz="1400" smtClean="0">
                <a:cs typeface="Times New Roman" pitchFamily="18" charset="0"/>
              </a:rPr>
              <a:t>: автоматизация </a:t>
            </a:r>
            <a:r>
              <a:rPr lang="ru-RU" sz="1400" dirty="0" smtClean="0">
                <a:cs typeface="Times New Roman" pitchFamily="18" charset="0"/>
              </a:rPr>
              <a:t>и дифференциация звуков с, </a:t>
            </a:r>
            <a:r>
              <a:rPr lang="ru-RU" sz="1400" dirty="0" err="1" smtClean="0">
                <a:cs typeface="Times New Roman" pitchFamily="18" charset="0"/>
              </a:rPr>
              <a:t>сь</a:t>
            </a:r>
            <a:r>
              <a:rPr lang="ru-RU" sz="1400" dirty="0" smtClean="0">
                <a:cs typeface="Times New Roman" pitchFamily="18" charset="0"/>
              </a:rPr>
              <a:t> в слогах, словах и </a:t>
            </a:r>
            <a:r>
              <a:rPr lang="ru-RU" sz="1400" dirty="0" err="1" smtClean="0">
                <a:cs typeface="Times New Roman" pitchFamily="18" charset="0"/>
              </a:rPr>
              <a:t>чистоговорках</a:t>
            </a:r>
            <a:r>
              <a:rPr lang="ru-RU" sz="1400" dirty="0" smtClean="0">
                <a:cs typeface="Times New Roman" pitchFamily="18" charset="0"/>
              </a:rPr>
              <a:t>. Развитие буквенного </a:t>
            </a:r>
            <a:r>
              <a:rPr lang="ru-RU" sz="1400" dirty="0" err="1" smtClean="0">
                <a:cs typeface="Times New Roman" pitchFamily="18" charset="0"/>
              </a:rPr>
              <a:t>гнозиса</a:t>
            </a:r>
            <a:r>
              <a:rPr lang="ru-RU" sz="1400" dirty="0" smtClean="0">
                <a:cs typeface="Times New Roman" pitchFamily="18" charset="0"/>
              </a:rPr>
              <a:t>, зрительной памяти, внимания.</a:t>
            </a:r>
          </a:p>
          <a:p>
            <a:r>
              <a:rPr lang="ru-RU" sz="1400" b="1" dirty="0" smtClean="0">
                <a:cs typeface="Times New Roman" pitchFamily="18" charset="0"/>
              </a:rPr>
              <a:t>Актуальность и значимость ресурса</a:t>
            </a:r>
            <a:r>
              <a:rPr lang="ru-RU" sz="1400" dirty="0" smtClean="0">
                <a:cs typeface="Times New Roman" pitchFamily="18" charset="0"/>
              </a:rPr>
              <a:t>: возможно использование учителями-логопедами детских садов и родителями при коррекции звуков с, </a:t>
            </a:r>
            <a:r>
              <a:rPr lang="ru-RU" sz="1400" dirty="0" err="1" smtClean="0">
                <a:cs typeface="Times New Roman" pitchFamily="18" charset="0"/>
              </a:rPr>
              <a:t>сь</a:t>
            </a:r>
            <a:r>
              <a:rPr lang="ru-RU" sz="1400" dirty="0" smtClean="0">
                <a:cs typeface="Times New Roman" pitchFamily="18" charset="0"/>
              </a:rPr>
              <a:t> на этапе их автоматизации и дифференциации.</a:t>
            </a:r>
          </a:p>
          <a:p>
            <a:r>
              <a:rPr lang="ru-RU" sz="1400" b="1" dirty="0" smtClean="0">
                <a:cs typeface="Times New Roman" pitchFamily="18" charset="0"/>
              </a:rPr>
              <a:t>Практическое применение</a:t>
            </a:r>
            <a:r>
              <a:rPr lang="ru-RU" sz="1400" dirty="0" smtClean="0">
                <a:cs typeface="Times New Roman" pitchFamily="18" charset="0"/>
              </a:rPr>
              <a:t>: индивидуальная работа на логопедических занятиях по автоматизации и дифференциации звуков с, </a:t>
            </a:r>
            <a:r>
              <a:rPr lang="ru-RU" sz="1400" dirty="0" err="1" smtClean="0">
                <a:cs typeface="Times New Roman" pitchFamily="18" charset="0"/>
              </a:rPr>
              <a:t>сь</a:t>
            </a:r>
            <a:r>
              <a:rPr lang="ru-RU" sz="1400" dirty="0" smtClean="0">
                <a:cs typeface="Times New Roman" pitchFamily="18" charset="0"/>
              </a:rPr>
              <a:t>.</a:t>
            </a:r>
          </a:p>
          <a:p>
            <a:r>
              <a:rPr lang="ru-RU" sz="1400" b="1" dirty="0" smtClean="0">
                <a:cs typeface="Times New Roman" pitchFamily="18" charset="0"/>
              </a:rPr>
              <a:t>Методика работы:</a:t>
            </a:r>
            <a:endParaRPr lang="ru-RU" sz="1400" dirty="0" smtClean="0">
              <a:cs typeface="Times New Roman" pitchFamily="18" charset="0"/>
            </a:endParaRPr>
          </a:p>
          <a:p>
            <a:r>
              <a:rPr lang="ru-RU" sz="1400" dirty="0" smtClean="0">
                <a:cs typeface="Times New Roman" pitchFamily="18" charset="0"/>
              </a:rPr>
              <a:t>Индивидуальная работа. Ребёнок работает за компьютером, контроль правильности выполнения заданий осуществляет ребёнок (при переходе на новую страничку) и взрослый (при проговаривании детьми слов и </a:t>
            </a:r>
            <a:r>
              <a:rPr lang="ru-RU" sz="1400" dirty="0" err="1" smtClean="0">
                <a:cs typeface="Times New Roman" pitchFamily="18" charset="0"/>
              </a:rPr>
              <a:t>чистоговорок</a:t>
            </a:r>
            <a:r>
              <a:rPr lang="ru-RU" sz="1400" dirty="0" smtClean="0">
                <a:cs typeface="Times New Roman" pitchFamily="18" charset="0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2928926" y="4714884"/>
            <a:ext cx="5786478" cy="928694"/>
          </a:xfrm>
          <a:prstGeom prst="roundRect">
            <a:avLst/>
          </a:prstGeom>
          <a:solidFill>
            <a:srgbClr val="CAEF99"/>
          </a:solidFill>
          <a:ln w="571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Определи, какой звук слышен в названиях картинок.</a:t>
            </a:r>
            <a:endParaRPr lang="ru-RU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8" name="Picture 2" descr="http://images.clipartlogo.com/files/images/24/243464/wasp_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591529">
            <a:off x="4272251" y="2678716"/>
            <a:ext cx="2083634" cy="1868909"/>
          </a:xfrm>
          <a:prstGeom prst="rect">
            <a:avLst/>
          </a:prstGeom>
          <a:noFill/>
        </p:spPr>
      </p:pic>
      <p:pic>
        <p:nvPicPr>
          <p:cNvPr id="27650" name="Picture 2" descr="http://kammikadze.ru/userfiles/3%2871%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786446" y="1285860"/>
            <a:ext cx="2786082" cy="1742825"/>
          </a:xfrm>
          <a:prstGeom prst="rect">
            <a:avLst/>
          </a:prstGeom>
          <a:noFill/>
        </p:spPr>
      </p:pic>
      <p:pic>
        <p:nvPicPr>
          <p:cNvPr id="27652" name="Picture 4" descr="http://www.msgroup.ru/sites/default/files/imagecache/product_full/klinc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2857488" y="1357298"/>
            <a:ext cx="2276512" cy="165806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три слова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53"/>
            <a:ext cx="9144000" cy="6861053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714612" y="1214422"/>
            <a:ext cx="628654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 smtClean="0">
              <a:hlinkClick r:id="rId3"/>
            </a:endParaRPr>
          </a:p>
          <a:p>
            <a:r>
              <a:rPr lang="ru-RU" b="1" u="sng" dirty="0" smtClean="0">
                <a:solidFill>
                  <a:srgbClr val="00B050"/>
                </a:solidFill>
                <a:hlinkClick r:id="rId3"/>
              </a:rPr>
              <a:t>Интернет-ресурсы:</a:t>
            </a:r>
          </a:p>
          <a:p>
            <a:endParaRPr lang="ru-RU" b="1" u="sng" dirty="0" smtClean="0">
              <a:solidFill>
                <a:srgbClr val="0CA410"/>
              </a:solidFill>
              <a:hlinkClick r:id="rId3"/>
            </a:endParaRPr>
          </a:p>
          <a:p>
            <a:r>
              <a:rPr lang="ru-RU" sz="1200" u="sng" dirty="0" smtClean="0">
                <a:solidFill>
                  <a:srgbClr val="0CA410"/>
                </a:solidFill>
                <a:hlinkClick r:id="rId3"/>
              </a:rPr>
              <a:t>http://0day-4you.ru/nature/802-krasiveyshaya-pushistaya-ryzhaya-lisa-v-poloborota.html</a:t>
            </a:r>
            <a:r>
              <a:rPr lang="ru-RU" sz="1200" dirty="0" smtClean="0">
                <a:solidFill>
                  <a:srgbClr val="0CA410"/>
                </a:solidFill>
              </a:rPr>
              <a:t> лиса</a:t>
            </a:r>
          </a:p>
          <a:p>
            <a:r>
              <a:rPr lang="ru-RU" sz="1200" u="sng" dirty="0" smtClean="0">
                <a:solidFill>
                  <a:srgbClr val="0CA410"/>
                </a:solidFill>
                <a:hlinkClick r:id="rId4"/>
              </a:rPr>
              <a:t>http://ru.clipartlogo.com/image/wasp_243464.html</a:t>
            </a:r>
            <a:r>
              <a:rPr lang="ru-RU" sz="1200" dirty="0" smtClean="0">
                <a:solidFill>
                  <a:srgbClr val="0CA410"/>
                </a:solidFill>
              </a:rPr>
              <a:t> оса</a:t>
            </a:r>
          </a:p>
          <a:p>
            <a:r>
              <a:rPr lang="ru-RU" sz="1200" u="sng" dirty="0" smtClean="0">
                <a:solidFill>
                  <a:srgbClr val="0070C0"/>
                </a:solidFill>
              </a:rPr>
              <a:t>http://clipday.ru/tags/%F2%F0%E0%ED%F1%EF%EE%F0%F2/page/15/  </a:t>
            </a:r>
            <a:r>
              <a:rPr lang="ru-RU" sz="1200" dirty="0" smtClean="0">
                <a:solidFill>
                  <a:srgbClr val="0CA410"/>
                </a:solidFill>
              </a:rPr>
              <a:t>такси</a:t>
            </a:r>
          </a:p>
          <a:p>
            <a:r>
              <a:rPr lang="ru-RU" sz="1200" u="sng" dirty="0" smtClean="0">
                <a:solidFill>
                  <a:srgbClr val="0CA410"/>
                </a:solidFill>
                <a:hlinkClick r:id="rId5"/>
              </a:rPr>
              <a:t>http://ramki-vsem.ru/kruglye.html</a:t>
            </a:r>
            <a:r>
              <a:rPr lang="ru-RU" sz="1200" dirty="0" smtClean="0">
                <a:solidFill>
                  <a:srgbClr val="0CA410"/>
                </a:solidFill>
              </a:rPr>
              <a:t>  бусы</a:t>
            </a:r>
          </a:p>
          <a:p>
            <a:r>
              <a:rPr lang="ru-RU" sz="1200" u="sng" dirty="0" smtClean="0">
                <a:solidFill>
                  <a:srgbClr val="0CA410"/>
                </a:solidFill>
                <a:hlinkClick r:id="rId6"/>
              </a:rPr>
              <a:t>http://www.abc-color.com/color/princess/003/prinzess/prinzess-image-color-ru.shtml</a:t>
            </a:r>
            <a:r>
              <a:rPr lang="ru-RU" sz="1200" dirty="0" smtClean="0">
                <a:solidFill>
                  <a:srgbClr val="0CA410"/>
                </a:solidFill>
              </a:rPr>
              <a:t> принцесса</a:t>
            </a:r>
          </a:p>
          <a:p>
            <a:r>
              <a:rPr lang="ru-RU" sz="1200" u="sng" dirty="0" smtClean="0">
                <a:solidFill>
                  <a:srgbClr val="0CA410"/>
                </a:solidFill>
                <a:hlinkClick r:id="rId7"/>
              </a:rPr>
              <a:t>http://greenplaneta.ru/node/1633</a:t>
            </a:r>
            <a:r>
              <a:rPr lang="ru-RU" sz="1200" dirty="0" smtClean="0">
                <a:solidFill>
                  <a:srgbClr val="0CA410"/>
                </a:solidFill>
              </a:rPr>
              <a:t> лес</a:t>
            </a:r>
          </a:p>
          <a:p>
            <a:r>
              <a:rPr lang="ru-RU" sz="1200" u="sng" dirty="0" smtClean="0">
                <a:solidFill>
                  <a:srgbClr val="0CA410"/>
                </a:solidFill>
                <a:hlinkClick r:id="rId8"/>
              </a:rPr>
              <a:t>http://ursik.com.ua/shop/product?id=2319</a:t>
            </a:r>
            <a:r>
              <a:rPr lang="ru-RU" sz="1200" dirty="0" smtClean="0">
                <a:solidFill>
                  <a:srgbClr val="0CA410"/>
                </a:solidFill>
              </a:rPr>
              <a:t> мольберт</a:t>
            </a:r>
          </a:p>
          <a:p>
            <a:r>
              <a:rPr lang="ru-RU" sz="1200" u="sng" dirty="0" smtClean="0">
                <a:solidFill>
                  <a:srgbClr val="0CA410"/>
                </a:solidFill>
                <a:hlinkClick r:id="rId9"/>
              </a:rPr>
              <a:t>http://nevseoboi.com.ua/oboi-wallpapers/grafika-3d/1407-kartinki-dlya-detskogo-fotoalboma-20-oboev.html</a:t>
            </a:r>
            <a:r>
              <a:rPr lang="ru-RU" sz="1200" dirty="0" smtClean="0">
                <a:solidFill>
                  <a:srgbClr val="0CA410"/>
                </a:solidFill>
              </a:rPr>
              <a:t>  фон</a:t>
            </a:r>
          </a:p>
          <a:p>
            <a:r>
              <a:rPr lang="ru-RU" sz="1200" u="sng" dirty="0" smtClean="0">
                <a:solidFill>
                  <a:srgbClr val="0CA410"/>
                </a:solidFill>
                <a:hlinkClick r:id="rId10"/>
              </a:rPr>
              <a:t>http://idfreeru.wordpress.com/ нарисованная</a:t>
            </a:r>
            <a:r>
              <a:rPr lang="ru-RU" sz="1200" dirty="0" smtClean="0">
                <a:solidFill>
                  <a:srgbClr val="0CA410"/>
                </a:solidFill>
              </a:rPr>
              <a:t> история     краски</a:t>
            </a:r>
          </a:p>
          <a:p>
            <a:r>
              <a:rPr lang="ru-RU" sz="1200" u="sng" dirty="0" smtClean="0">
                <a:solidFill>
                  <a:srgbClr val="0CA410"/>
                </a:solidFill>
                <a:hlinkClick r:id="rId11"/>
              </a:rPr>
              <a:t>http://illustrators.ru/illustrations/96141</a:t>
            </a:r>
            <a:r>
              <a:rPr lang="ru-RU" sz="1200" dirty="0" smtClean="0">
                <a:solidFill>
                  <a:srgbClr val="0CA410"/>
                </a:solidFill>
              </a:rPr>
              <a:t>  лось</a:t>
            </a:r>
          </a:p>
          <a:p>
            <a:r>
              <a:rPr lang="ru-RU" sz="1200" u="sng" dirty="0" smtClean="0">
                <a:solidFill>
                  <a:srgbClr val="0CA410"/>
                </a:solidFill>
                <a:hlinkClick r:id="rId12"/>
              </a:rPr>
              <a:t>http://strongpeople.ru/index.php?categoryID=8</a:t>
            </a:r>
            <a:r>
              <a:rPr lang="ru-RU" sz="1200" dirty="0" smtClean="0">
                <a:solidFill>
                  <a:srgbClr val="0CA410"/>
                </a:solidFill>
              </a:rPr>
              <a:t> корзина</a:t>
            </a:r>
          </a:p>
          <a:p>
            <a:r>
              <a:rPr lang="ru-RU" sz="1200" u="sng" dirty="0" smtClean="0">
                <a:solidFill>
                  <a:srgbClr val="0CA410"/>
                </a:solidFill>
                <a:hlinkClick r:id="rId13"/>
              </a:rPr>
              <a:t>http://dutsadok.com.ua/publ/ljudi/malchik_s_mjachikom/1-1-0-20</a:t>
            </a:r>
            <a:r>
              <a:rPr lang="ru-RU" sz="1200" dirty="0" smtClean="0">
                <a:solidFill>
                  <a:srgbClr val="0CA410"/>
                </a:solidFill>
              </a:rPr>
              <a:t> мальчик с мячом</a:t>
            </a:r>
          </a:p>
          <a:p>
            <a:endParaRPr lang="ru-RU" sz="1200" dirty="0">
              <a:solidFill>
                <a:srgbClr val="0CA41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714612" y="4429132"/>
            <a:ext cx="6143668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14"/>
              </a:rPr>
              <a:t>http://www.msgroup.ru/catalog/sanki/metallicheskie-sanki/708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CA41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санки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CA41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CA41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15"/>
              </a:rPr>
              <a:t>http://www.hqoboi.com/other_236_angliyskiy_alfavit_iz_ognya.html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CA41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CA41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16"/>
              </a:rPr>
              <a:t>http://www.hqoboi.com/food_081_kofeynye_bukvy.html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CA41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CA41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17"/>
              </a:rPr>
              <a:t>http://illustrators.ru/illustrations/493051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CA41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CA41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18"/>
              </a:rPr>
              <a:t>http://bm-centr.ru/?cat=21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CA41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CA41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CA41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19"/>
              </a:rPr>
              <a:t>http://chmag.ru/education-preschool-children/alphabet-in-different-languages/291-rus-yaz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CA41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буква с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CA41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CA41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0"/>
              </a:rPr>
              <a:t>http://yoursmileys.ru/t-rulez.php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CA41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аплодисменты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CA41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2857488" y="4714884"/>
            <a:ext cx="5786478" cy="928694"/>
          </a:xfrm>
          <a:prstGeom prst="roundRect">
            <a:avLst/>
          </a:prstGeom>
          <a:solidFill>
            <a:srgbClr val="CAEF99"/>
          </a:solidFill>
          <a:ln w="571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Мы слышим звук «С»</a:t>
            </a:r>
            <a:endParaRPr lang="ru-RU" sz="32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8" name="Picture 2" descr="http://images.clipartlogo.com/files/images/24/243464/wasp_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591529">
            <a:off x="4272251" y="2678716"/>
            <a:ext cx="2083634" cy="1868909"/>
          </a:xfrm>
          <a:prstGeom prst="rect">
            <a:avLst/>
          </a:prstGeom>
          <a:noFill/>
        </p:spPr>
      </p:pic>
      <p:pic>
        <p:nvPicPr>
          <p:cNvPr id="27650" name="Picture 2" descr="http://kammikadze.ru/userfiles/3%2871%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786446" y="1285860"/>
            <a:ext cx="2786082" cy="1742825"/>
          </a:xfrm>
          <a:prstGeom prst="rect">
            <a:avLst/>
          </a:prstGeom>
          <a:noFill/>
        </p:spPr>
      </p:pic>
      <p:pic>
        <p:nvPicPr>
          <p:cNvPr id="27652" name="Picture 4" descr="http://www.msgroup.ru/sites/default/files/imagecache/product_full/klinc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2857488" y="1357298"/>
            <a:ext cx="2276512" cy="165806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с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2143108" y="4786322"/>
            <a:ext cx="6643734" cy="928694"/>
          </a:xfrm>
          <a:prstGeom prst="roundRect">
            <a:avLst/>
          </a:prstGeom>
          <a:solidFill>
            <a:srgbClr val="CAEF99"/>
          </a:solidFill>
          <a:ln w="571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Это буква, которая обозначает звук «С»</a:t>
            </a:r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4744" y="785794"/>
            <a:ext cx="371477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0" b="1" dirty="0" smtClean="0">
                <a:ln w="18000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</a:t>
            </a:r>
            <a:endParaRPr lang="ru-RU" sz="25000" b="1" dirty="0">
              <a:ln w="18000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буква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053"/>
            <a:ext cx="9144000" cy="6861053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3000364" y="5643578"/>
            <a:ext cx="5786478" cy="928694"/>
          </a:xfrm>
          <a:prstGeom prst="roundRect">
            <a:avLst/>
          </a:prstGeom>
          <a:solidFill>
            <a:srgbClr val="CAEF99"/>
          </a:solidFill>
          <a:ln w="571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Сосчитай  все буквы С</a:t>
            </a:r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  <p:pic>
        <p:nvPicPr>
          <p:cNvPr id="5" name="Picture 2" descr="http://bm-centr.ru/wp-content/uploads/2012/03/%D0%91%D1%83%D0%BA%D0%B2%D0%B0_%D0%A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428604"/>
            <a:ext cx="2428892" cy="2428893"/>
          </a:xfrm>
          <a:prstGeom prst="rect">
            <a:avLst/>
          </a:prstGeom>
          <a:noFill/>
        </p:spPr>
      </p:pic>
      <p:pic>
        <p:nvPicPr>
          <p:cNvPr id="1030" name="Picture 6" descr="http://chmag.ru/images/stories/Alfaviti/Rus1/russkiy-alfavit-v-kartinkah-bukva-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1574" y="2214554"/>
            <a:ext cx="4262426" cy="3849934"/>
          </a:xfrm>
          <a:prstGeom prst="rect">
            <a:avLst/>
          </a:prstGeom>
          <a:noFill/>
        </p:spPr>
      </p:pic>
      <p:pic>
        <p:nvPicPr>
          <p:cNvPr id="1034" name="Picture 10" descr="http://www.hqoboi.com/img/food2/c_iz_kofeynyh_zyor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928670"/>
            <a:ext cx="1643098" cy="1643099"/>
          </a:xfrm>
          <a:prstGeom prst="rect">
            <a:avLst/>
          </a:prstGeom>
          <a:noFill/>
        </p:spPr>
      </p:pic>
      <p:pic>
        <p:nvPicPr>
          <p:cNvPr id="1036" name="Picture 12" descr="http://www.hqoboi.com/img/other3/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2285992"/>
            <a:ext cx="3429024" cy="4305503"/>
          </a:xfrm>
          <a:prstGeom prst="rect">
            <a:avLst/>
          </a:prstGeom>
          <a:noFill/>
        </p:spPr>
      </p:pic>
      <p:pic>
        <p:nvPicPr>
          <p:cNvPr id="1032" name="Picture 8" descr="http://illustrators.ru/illustrations/493051_origina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2285992"/>
            <a:ext cx="1568204" cy="1904977"/>
          </a:xfrm>
          <a:prstGeom prst="rect">
            <a:avLst/>
          </a:prstGeom>
          <a:noFill/>
        </p:spPr>
      </p:pic>
      <p:pic>
        <p:nvPicPr>
          <p:cNvPr id="1038" name="Picture 14" descr="https://encrypted-tbn0.gstatic.com/images?q=tbn:ANd9GcT-PQwQnuaoa-PllIZfb6xYJKfU_kqRLpEqVHhrdgM_KrSkE7PaN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0892" y="1000108"/>
            <a:ext cx="1023952" cy="1023952"/>
          </a:xfrm>
          <a:prstGeom prst="rect">
            <a:avLst/>
          </a:prstGeom>
          <a:noFill/>
        </p:spPr>
      </p:pic>
      <p:sp>
        <p:nvSpPr>
          <p:cNvPr id="15" name="Овал 14"/>
          <p:cNvSpPr/>
          <p:nvPr/>
        </p:nvSpPr>
        <p:spPr>
          <a:xfrm>
            <a:off x="6500826" y="2000240"/>
            <a:ext cx="428628" cy="500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буквы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86116" y="857232"/>
            <a:ext cx="371477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0" b="1" dirty="0" smtClean="0">
                <a:ln w="18000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6</a:t>
            </a:r>
            <a:endParaRPr lang="ru-RU" sz="25000" b="1" dirty="0">
              <a:ln w="18000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22" name="Picture 2" descr="http://yoursmileys.ru/tsmile/rulez/t203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3214686"/>
            <a:ext cx="1393560" cy="99060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8" name="Picture 6" descr="http://chmag.ru/images/stories/Alfaviti/Rus1/russkiy-alfavit-v-kartinkah-bukva-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857232"/>
            <a:ext cx="4262426" cy="3849934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3714744" y="785794"/>
            <a:ext cx="2071702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43372" y="857232"/>
            <a:ext cx="1357322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000496" y="4786322"/>
            <a:ext cx="1571636" cy="142876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С</a:t>
            </a:r>
            <a:endParaRPr lang="ru-RU" sz="6000" b="1" dirty="0"/>
          </a:p>
        </p:txBody>
      </p:sp>
      <p:sp>
        <p:nvSpPr>
          <p:cNvPr id="12" name="Овал 11"/>
          <p:cNvSpPr/>
          <p:nvPr/>
        </p:nvSpPr>
        <p:spPr>
          <a:xfrm>
            <a:off x="6786578" y="4714884"/>
            <a:ext cx="1571636" cy="1428760"/>
          </a:xfrm>
          <a:prstGeom prst="ellipse">
            <a:avLst/>
          </a:prstGeom>
          <a:solidFill>
            <a:srgbClr val="0CA410"/>
          </a:solidFill>
          <a:ln>
            <a:solidFill>
              <a:srgbClr val="0CA4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СЬ</a:t>
            </a:r>
            <a:endParaRPr lang="ru-RU" sz="6000" b="1" dirty="0"/>
          </a:p>
        </p:txBody>
      </p:sp>
    </p:spTree>
  </p:cSld>
  <p:clrMapOvr>
    <a:masterClrMapping/>
  </p:clrMapOvr>
  <p:transition>
    <p:sndAc>
      <p:stSnd>
        <p:snd r:embed="rId2" name="2 звука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8" name="Picture 6" descr="http://chmag.ru/images/stories/Alfaviti/Rus1/russkiy-alfavit-v-kartinkah-bukva-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714488"/>
            <a:ext cx="2571768" cy="2322888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3786182" y="1714488"/>
            <a:ext cx="1143008" cy="2143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071934" y="571480"/>
            <a:ext cx="1143008" cy="107157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СА</a:t>
            </a:r>
            <a:endParaRPr lang="ru-RU" sz="4000" b="1" dirty="0"/>
          </a:p>
        </p:txBody>
      </p:sp>
      <p:sp>
        <p:nvSpPr>
          <p:cNvPr id="19" name="Овал 18"/>
          <p:cNvSpPr/>
          <p:nvPr/>
        </p:nvSpPr>
        <p:spPr>
          <a:xfrm>
            <a:off x="3071802" y="1285860"/>
            <a:ext cx="1143008" cy="107157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СО</a:t>
            </a:r>
            <a:endParaRPr lang="ru-RU" sz="4000" b="1" dirty="0"/>
          </a:p>
        </p:txBody>
      </p:sp>
      <p:sp>
        <p:nvSpPr>
          <p:cNvPr id="20" name="Овал 19"/>
          <p:cNvSpPr/>
          <p:nvPr/>
        </p:nvSpPr>
        <p:spPr>
          <a:xfrm>
            <a:off x="2643174" y="2428868"/>
            <a:ext cx="1143008" cy="107157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СУ</a:t>
            </a:r>
            <a:endParaRPr lang="ru-RU" sz="4000" b="1" dirty="0"/>
          </a:p>
        </p:txBody>
      </p:sp>
      <p:sp>
        <p:nvSpPr>
          <p:cNvPr id="21" name="Овал 20"/>
          <p:cNvSpPr/>
          <p:nvPr/>
        </p:nvSpPr>
        <p:spPr>
          <a:xfrm>
            <a:off x="2928926" y="3571876"/>
            <a:ext cx="1143008" cy="107157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СЫ</a:t>
            </a:r>
            <a:endParaRPr lang="ru-RU" sz="3600" b="1" dirty="0"/>
          </a:p>
        </p:txBody>
      </p:sp>
      <p:sp>
        <p:nvSpPr>
          <p:cNvPr id="22" name="Овал 21"/>
          <p:cNvSpPr/>
          <p:nvPr/>
        </p:nvSpPr>
        <p:spPr>
          <a:xfrm>
            <a:off x="4000496" y="4143380"/>
            <a:ext cx="1143008" cy="107157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СЭ</a:t>
            </a:r>
            <a:endParaRPr lang="ru-RU" sz="4000" b="1" dirty="0"/>
          </a:p>
        </p:txBody>
      </p:sp>
      <p:sp>
        <p:nvSpPr>
          <p:cNvPr id="23" name="Овал 22"/>
          <p:cNvSpPr/>
          <p:nvPr/>
        </p:nvSpPr>
        <p:spPr>
          <a:xfrm>
            <a:off x="5357818" y="571480"/>
            <a:ext cx="1143008" cy="1071570"/>
          </a:xfrm>
          <a:prstGeom prst="ellipse">
            <a:avLst/>
          </a:prstGeom>
          <a:solidFill>
            <a:srgbClr val="0CA410"/>
          </a:solidFill>
          <a:ln>
            <a:solidFill>
              <a:srgbClr val="0CA4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СЯ</a:t>
            </a:r>
            <a:endParaRPr lang="ru-RU" sz="4000" b="1" dirty="0"/>
          </a:p>
        </p:txBody>
      </p:sp>
      <p:sp>
        <p:nvSpPr>
          <p:cNvPr id="24" name="Овал 23"/>
          <p:cNvSpPr/>
          <p:nvPr/>
        </p:nvSpPr>
        <p:spPr>
          <a:xfrm>
            <a:off x="6357950" y="1285860"/>
            <a:ext cx="1143008" cy="1071570"/>
          </a:xfrm>
          <a:prstGeom prst="ellipse">
            <a:avLst/>
          </a:prstGeom>
          <a:solidFill>
            <a:srgbClr val="0CA410"/>
          </a:solidFill>
          <a:ln>
            <a:solidFill>
              <a:srgbClr val="0CA4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СЁ</a:t>
            </a:r>
            <a:endParaRPr lang="ru-RU" sz="4000" b="1" dirty="0"/>
          </a:p>
        </p:txBody>
      </p:sp>
      <p:sp>
        <p:nvSpPr>
          <p:cNvPr id="25" name="Овал 24"/>
          <p:cNvSpPr/>
          <p:nvPr/>
        </p:nvSpPr>
        <p:spPr>
          <a:xfrm>
            <a:off x="6643702" y="2428868"/>
            <a:ext cx="1143008" cy="1071570"/>
          </a:xfrm>
          <a:prstGeom prst="ellipse">
            <a:avLst/>
          </a:prstGeom>
          <a:solidFill>
            <a:srgbClr val="0CA410"/>
          </a:solidFill>
          <a:ln>
            <a:solidFill>
              <a:srgbClr val="0CA4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СЮ</a:t>
            </a:r>
            <a:endParaRPr lang="ru-RU" sz="3200" b="1" dirty="0"/>
          </a:p>
        </p:txBody>
      </p:sp>
      <p:sp>
        <p:nvSpPr>
          <p:cNvPr id="26" name="Овал 25"/>
          <p:cNvSpPr/>
          <p:nvPr/>
        </p:nvSpPr>
        <p:spPr>
          <a:xfrm>
            <a:off x="6429388" y="3643314"/>
            <a:ext cx="1143008" cy="1071570"/>
          </a:xfrm>
          <a:prstGeom prst="ellipse">
            <a:avLst/>
          </a:prstGeom>
          <a:solidFill>
            <a:srgbClr val="0CA410"/>
          </a:solidFill>
          <a:ln>
            <a:solidFill>
              <a:srgbClr val="0CA4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СИ</a:t>
            </a:r>
            <a:endParaRPr lang="ru-RU" sz="4000" b="1" dirty="0"/>
          </a:p>
        </p:txBody>
      </p:sp>
      <p:sp>
        <p:nvSpPr>
          <p:cNvPr id="27" name="Овал 26"/>
          <p:cNvSpPr/>
          <p:nvPr/>
        </p:nvSpPr>
        <p:spPr>
          <a:xfrm>
            <a:off x="5286380" y="4143380"/>
            <a:ext cx="1143008" cy="1071570"/>
          </a:xfrm>
          <a:prstGeom prst="ellipse">
            <a:avLst/>
          </a:prstGeom>
          <a:solidFill>
            <a:srgbClr val="0CA410"/>
          </a:solidFill>
          <a:ln>
            <a:solidFill>
              <a:srgbClr val="0CA4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СЕ</a:t>
            </a:r>
            <a:endParaRPr lang="ru-RU" sz="4000" b="1" dirty="0"/>
          </a:p>
        </p:txBody>
      </p:sp>
    </p:spTree>
  </p:cSld>
  <p:clrMapOvr>
    <a:masterClrMapping/>
  </p:clrMapOvr>
  <p:transition>
    <p:sndAc>
      <p:stSnd>
        <p:snd r:embed="rId2" name="слоги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nevseoboi.com.ua/uploads/posts/2010-01/1264692471_slgg_2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053"/>
          </a:xfrm>
          <a:prstGeom prst="rect">
            <a:avLst/>
          </a:prstGeom>
          <a:noFill/>
        </p:spPr>
      </p:pic>
      <p:pic>
        <p:nvPicPr>
          <p:cNvPr id="6" name="Picture 2" descr="http://0day-4you.ru/uploads/posts/2013-01/1358799185_lis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500042"/>
            <a:ext cx="3023502" cy="4190993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2786050" y="4786322"/>
            <a:ext cx="5786478" cy="928694"/>
          </a:xfrm>
          <a:prstGeom prst="roundRect">
            <a:avLst/>
          </a:prstGeom>
          <a:solidFill>
            <a:srgbClr val="CAEF99"/>
          </a:solidFill>
          <a:ln w="5715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Са</a:t>
            </a:r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 - </a:t>
            </a:r>
            <a:r>
              <a:rPr lang="ru-RU" sz="3600" b="1" dirty="0" err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са</a:t>
            </a:r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 - </a:t>
            </a:r>
            <a:r>
              <a:rPr lang="ru-RU" sz="3600" b="1" dirty="0" err="1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са</a:t>
            </a:r>
            <a:r>
              <a:rPr lang="ru-RU" sz="3600" b="1" dirty="0" smtClean="0">
                <a:ln>
                  <a:solidFill>
                    <a:srgbClr val="00B050"/>
                  </a:solidFill>
                </a:ln>
                <a:solidFill>
                  <a:srgbClr val="0CA410"/>
                </a:solidFill>
              </a:rPr>
              <a:t> – вот сидит лиса</a:t>
            </a:r>
            <a:endParaRPr lang="ru-RU" sz="3600" b="1" dirty="0">
              <a:ln>
                <a:solidFill>
                  <a:srgbClr val="00B050"/>
                </a:solidFill>
              </a:ln>
              <a:solidFill>
                <a:srgbClr val="0CA41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лиса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38995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10389957</Template>
  <TotalTime>264</TotalTime>
  <Words>207</Words>
  <Application>Microsoft Office PowerPoint</Application>
  <PresentationFormat>Экран (4:3)</PresentationFormat>
  <Paragraphs>61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10389957</vt:lpstr>
      <vt:lpstr>Автоматизация и дифференциация звуков  "С","Сь" в слогах, словах, чистоговорках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dom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>Шаблон оформления</dc:subject>
  <dc:creator>dom</dc:creator>
  <cp:keywords>Шаблон оформления</cp:keywords>
  <dc:description>Корпорация Майкрософт
Шаблон оформления</dc:description>
  <cp:lastModifiedBy>dom</cp:lastModifiedBy>
  <cp:revision>31</cp:revision>
  <dcterms:created xsi:type="dcterms:W3CDTF">2014-02-16T16:20:04Z</dcterms:created>
  <dcterms:modified xsi:type="dcterms:W3CDTF">2014-02-22T07:45:04Z</dcterms:modified>
  <cp:category>Шаблон оформления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TC103899571049</vt:lpwstr>
  </property>
</Properties>
</file>