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9"/>
  </p:notes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30" autoAdjust="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357592-3395-4F03-904A-8863DE85A970}" type="datetimeFigureOut">
              <a:rPr lang="ru-RU" smtClean="0"/>
              <a:pPr/>
              <a:t>21.02.2014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C9CFA-7A55-4ED3-BF0E-7093386EEC6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F877287-8BD7-4A64-B433-A45D6EDB3F3B}" type="datetime1">
              <a:rPr lang="ru-RU" smtClean="0"/>
              <a:pPr/>
              <a:t>21.02.2014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12EBB966-8D1D-4CFD-9EE5-73842ADB058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Click="0" advTm="6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1AC8191-C586-4AF2-A8C2-C2300BFA1C91}" type="datetime1">
              <a:rPr lang="ru-RU" smtClean="0"/>
              <a:pPr/>
              <a:t>21.02.2014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B8B1C12-20F6-42C0-B2B2-2DAAD8A77538}" type="datetime1">
              <a:rPr lang="ru-RU" smtClean="0"/>
              <a:pPr/>
              <a:t>21.02.2014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BF37450-DB05-4E4D-A045-26790D1BD4CD}" type="datetime1">
              <a:rPr lang="ru-RU" smtClean="0"/>
              <a:pPr/>
              <a:t>21.02.2014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DCF6D77-6FD7-4163-AE0C-3667EC4C2463}" type="datetime1">
              <a:rPr lang="ru-RU" smtClean="0"/>
              <a:pPr/>
              <a:t>21.02.2014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2EBB966-8D1D-4CFD-9EE5-73842ADB058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Click="0" advTm="6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5D1627-93CB-46EB-B394-C1A7331B1F62}" type="datetime1">
              <a:rPr lang="ru-RU" smtClean="0"/>
              <a:pPr/>
              <a:t>21.02.2014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7B9B680-E5E3-42AD-A64E-C90A1E84DCB1}" type="datetime1">
              <a:rPr lang="ru-RU" smtClean="0"/>
              <a:pPr/>
              <a:t>21.02.2014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0DD798D-B6B2-4057-81AE-15D07A18CD34}" type="datetime1">
              <a:rPr lang="ru-RU" smtClean="0"/>
              <a:pPr/>
              <a:t>21.02.2014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4F5254D-ACF6-4C74-9890-E2A9E17D0605}" type="datetime1">
              <a:rPr lang="ru-RU" smtClean="0"/>
              <a:pPr/>
              <a:t>21.02.2014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2EBB966-8D1D-4CFD-9EE5-73842ADB058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advClick="0" advTm="6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EE1489A-BA7F-420D-A1B9-18A31F13655A}" type="datetime1">
              <a:rPr lang="ru-RU" smtClean="0"/>
              <a:pPr/>
              <a:t>21.02.2014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2EBB966-8D1D-4CFD-9EE5-73842ADB058A}" type="slidenum">
              <a:rPr lang="ru-RU" smtClean="0"/>
              <a:pPr/>
              <a:t>‹#›</a:t>
            </a:fld>
            <a:endParaRPr lang="ru-RU"/>
          </a:p>
        </p:txBody>
      </p:sp>
    </p:spTree>
  </p:cSld>
  <p:clrMapOvr>
    <a:masterClrMapping/>
  </p:clrMapOvr>
  <p:transition advClick="0" advTm="6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8CF85EB-D521-4967-84DB-77C92CA816DC}" type="datetime1">
              <a:rPr lang="ru-RU" smtClean="0"/>
              <a:pPr/>
              <a:t>21.02.2014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2EBB966-8D1D-4CFD-9EE5-73842ADB058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advClick="0" advTm="6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3C903F-3E7C-4573-BDC6-78A15C3EB83F}" type="datetime1">
              <a:rPr lang="ru-RU" smtClean="0"/>
              <a:pPr/>
              <a:t>21.02.2014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EBB966-8D1D-4CFD-9EE5-73842ADB058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advClick="0" advTm="6000">
    <p:dissolve/>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150000"/>
              </a:lnSpc>
            </a:pPr>
            <a:r>
              <a:rPr lang="ru-RU" b="1" dirty="0" smtClean="0">
                <a:ln/>
                <a:solidFill>
                  <a:schemeClr val="accent3"/>
                </a:solidFill>
                <a:effectLst/>
                <a:latin typeface="Times New Roman" pitchFamily="18" charset="0"/>
                <a:cs typeface="Times New Roman" pitchFamily="18" charset="0"/>
              </a:rPr>
              <a:t>Экономика предприятия</a:t>
            </a:r>
            <a:endParaRPr lang="ru-RU" b="1" dirty="0">
              <a:ln/>
              <a:solidFill>
                <a:schemeClr val="accent3"/>
              </a:solidFill>
              <a:effectLst/>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12EBB966-8D1D-4CFD-9EE5-73842ADB058A}" type="slidenum">
              <a:rPr lang="ru-RU" smtClean="0"/>
              <a:pPr/>
              <a:t>1</a:t>
            </a:fld>
            <a:endParaRPr lang="ru-RU"/>
          </a:p>
        </p:txBody>
      </p:sp>
    </p:spTree>
  </p:cSld>
  <p:clrMapOvr>
    <a:masterClrMapping/>
  </p:clrMapOvr>
  <p:transition advClick="0" advTm="6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b="1" i="1" dirty="0" smtClean="0">
                <a:latin typeface="Times New Roman" pitchFamily="18" charset="0"/>
                <a:cs typeface="Times New Roman" pitchFamily="18" charset="0"/>
              </a:rPr>
              <a:t>Предприятие – основное звено экономики</a:t>
            </a:r>
            <a:endParaRPr lang="ru-RU" dirty="0"/>
          </a:p>
        </p:txBody>
      </p:sp>
      <p:sp>
        <p:nvSpPr>
          <p:cNvPr id="3" name="Содержимое 2"/>
          <p:cNvSpPr>
            <a:spLocks noGrp="1"/>
          </p:cNvSpPr>
          <p:nvPr>
            <p:ph idx="1"/>
          </p:nvPr>
        </p:nvSpPr>
        <p:spPr/>
        <p:txBody>
          <a:bodyPr/>
          <a:lstStyle/>
          <a:p>
            <a:pPr marL="0" indent="361950">
              <a:buNone/>
            </a:pPr>
            <a:r>
              <a:rPr lang="ru-RU" dirty="0" smtClean="0">
                <a:latin typeface="Times New Roman" pitchFamily="18" charset="0"/>
                <a:cs typeface="Times New Roman" pitchFamily="18" charset="0"/>
              </a:rPr>
              <a:t>Основной хозяйствующей структурной единицей в условиях рыночной экономики является предприятие.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Именно предприятие является основным производителем товаров и услуг, основным рыночным субъектом, вступающим в различные хозяйственные отношения с другими субъектами.</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10</a:t>
            </a:fld>
            <a:endParaRPr lang="ru-RU"/>
          </a:p>
        </p:txBody>
      </p:sp>
    </p:spTree>
  </p:cSld>
  <p:clrMapOvr>
    <a:masterClrMapping/>
  </p:clrMapOvr>
  <p:transition advClick="0" advTm="6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fontScale="90000"/>
          </a:bodyPr>
          <a:lstStyle/>
          <a:p>
            <a:pPr algn="ctr"/>
            <a:r>
              <a:rPr lang="ru-RU" b="1" i="1" dirty="0" smtClean="0">
                <a:latin typeface="Times New Roman" pitchFamily="18" charset="0"/>
                <a:cs typeface="Times New Roman" pitchFamily="18" charset="0"/>
              </a:rPr>
              <a:t>Предприятие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435608" y="1142984"/>
            <a:ext cx="7498080" cy="5500726"/>
          </a:xfrm>
        </p:spPr>
        <p:txBody>
          <a:bodyPr>
            <a:noAutofit/>
          </a:bodyPr>
          <a:lstStyle/>
          <a:p>
            <a:pPr marL="0" indent="361950">
              <a:buNone/>
            </a:pPr>
            <a:r>
              <a:rPr lang="ru-RU" sz="1600" dirty="0" smtClean="0">
                <a:latin typeface="Times New Roman" pitchFamily="18" charset="0"/>
                <a:cs typeface="Times New Roman" pitchFamily="18" charset="0"/>
              </a:rPr>
              <a:t>Основной формой организации предпринимательства является предприятие.</a:t>
            </a:r>
          </a:p>
          <a:p>
            <a:pPr marL="0" indent="361950">
              <a:buNone/>
            </a:pPr>
            <a:r>
              <a:rPr lang="ru-RU" sz="1600" dirty="0" smtClean="0">
                <a:latin typeface="Times New Roman" pitchFamily="18" charset="0"/>
                <a:cs typeface="Times New Roman" pitchFamily="18" charset="0"/>
              </a:rPr>
              <a:t>Предприятия – экономические агенты или лица, действующие в рыночной экономике, занятые производством, реализацией товаров и услуг с целью получения прибыли и ее максимизации.</a:t>
            </a:r>
          </a:p>
          <a:p>
            <a:pPr marL="0" indent="361950">
              <a:buNone/>
            </a:pPr>
            <a:r>
              <a:rPr lang="ru-RU" sz="1600" dirty="0" smtClean="0">
                <a:latin typeface="Times New Roman" pitchFamily="18" charset="0"/>
                <a:cs typeface="Times New Roman" pitchFamily="18" charset="0"/>
              </a:rPr>
              <a:t>Под производством в рыночной экономике подразумеваются любые виды деятельности, приносящие доход независимо от того, происходят они в сфере материального производства или в сфере услуг.</a:t>
            </a:r>
          </a:p>
          <a:p>
            <a:pPr marL="0" indent="361950">
              <a:buNone/>
            </a:pPr>
            <a:r>
              <a:rPr lang="ru-RU" sz="1600" dirty="0" smtClean="0">
                <a:latin typeface="Times New Roman" pitchFamily="18" charset="0"/>
                <a:cs typeface="Times New Roman" pitchFamily="18" charset="0"/>
              </a:rPr>
              <a:t>Предприятие представляет собой имущественно обособленную хозяйственную единицу, организованную для достижения какой-либо хозяйственной цели, т.е. это экономическая единица, которая;</a:t>
            </a:r>
          </a:p>
          <a:p>
            <a:pPr marL="0" indent="0">
              <a:buNone/>
            </a:pPr>
            <a:r>
              <a:rPr lang="ru-RU" sz="1600" dirty="0" smtClean="0">
                <a:latin typeface="Times New Roman" pitchFamily="18" charset="0"/>
                <a:cs typeface="Times New Roman" pitchFamily="18" charset="0"/>
              </a:rPr>
              <a:t>• самостоятельно принимает решения;</a:t>
            </a:r>
          </a:p>
          <a:p>
            <a:pPr marL="0" indent="0">
              <a:buNone/>
            </a:pPr>
            <a:r>
              <a:rPr lang="ru-RU" sz="1600" dirty="0" smtClean="0">
                <a:latin typeface="Times New Roman" pitchFamily="18" charset="0"/>
                <a:cs typeface="Times New Roman" pitchFamily="18" charset="0"/>
              </a:rPr>
              <a:t>• реально использует факторы производства для изготовления и продажи продукции;</a:t>
            </a:r>
          </a:p>
          <a:p>
            <a:pPr marL="0" indent="0">
              <a:buNone/>
            </a:pPr>
            <a:r>
              <a:rPr lang="ru-RU" sz="1600" dirty="0" smtClean="0">
                <a:latin typeface="Times New Roman" pitchFamily="18" charset="0"/>
                <a:cs typeface="Times New Roman" pitchFamily="18" charset="0"/>
              </a:rPr>
              <a:t>• стремится к получению дохода и реализации других целей.</a:t>
            </a:r>
            <a:endParaRPr lang="en-US" sz="1600" dirty="0" smtClean="0">
              <a:latin typeface="Times New Roman" pitchFamily="18" charset="0"/>
              <a:cs typeface="Times New Roman" pitchFamily="18" charset="0"/>
            </a:endParaRPr>
          </a:p>
          <a:p>
            <a:pPr marL="0" indent="0">
              <a:buNone/>
            </a:pPr>
            <a:r>
              <a:rPr lang="ru-RU" sz="1600" dirty="0" smtClean="0">
                <a:latin typeface="Times New Roman" pitchFamily="18" charset="0"/>
                <a:cs typeface="Times New Roman" pitchFamily="18" charset="0"/>
              </a:rPr>
              <a:t> Предприятие является коммерческой организацией, т.е. организацией, нацеленной на получение прибыли. Этим предприятие существенным образом отличается от некоммерческих организаций, т.е. организаций, не преследующих цели извлечения прибыли. Обычно к ним относятся благотворительные и иные фонды, ассоциации, общественные объединения, религиозные организации и др.</a:t>
            </a:r>
          </a:p>
          <a:p>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11</a:t>
            </a:fld>
            <a:endParaRPr lang="ru-RU"/>
          </a:p>
        </p:txBody>
      </p:sp>
    </p:spTree>
  </p:cSld>
  <p:clrMapOvr>
    <a:masterClrMapping/>
  </p:clrMapOvr>
  <p:transition advClick="0" advTm="6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14290"/>
            <a:ext cx="7242008" cy="785818"/>
          </a:xfrm>
        </p:spPr>
        <p:txBody>
          <a:bodyPr>
            <a:normAutofit/>
          </a:bodyPr>
          <a:lstStyle/>
          <a:p>
            <a:pPr algn="ctr"/>
            <a:r>
              <a:rPr lang="ru-RU" b="1" i="1" dirty="0" smtClean="0">
                <a:latin typeface="Times New Roman" pitchFamily="18" charset="0"/>
                <a:cs typeface="Times New Roman" pitchFamily="18" charset="0"/>
              </a:rPr>
              <a:t>Спрос предприятия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435608" y="1071546"/>
            <a:ext cx="7498080" cy="5176854"/>
          </a:xfrm>
        </p:spPr>
        <p:txBody>
          <a:bodyPr>
            <a:normAutofit fontScale="92500" lnSpcReduction="20000"/>
          </a:bodyPr>
          <a:lstStyle/>
          <a:p>
            <a:pPr marL="0" indent="361950">
              <a:buNone/>
            </a:pPr>
            <a:r>
              <a:rPr lang="ru-RU" dirty="0" smtClean="0">
                <a:latin typeface="Times New Roman" pitchFamily="18" charset="0"/>
                <a:cs typeface="Times New Roman" pitchFamily="18" charset="0"/>
              </a:rPr>
              <a:t>Предприятие предъявляет спрос на различные факторы производства – необходимые для производства экономических благ элементы.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Спрос предприятия на ресурсы зависит от спроса потребителей на продукцию предприятия: чем выше спрос на продукцию, тем выше спрос на ресурсы.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С этой точки зрения спрос предприятия носит производный характер.</a:t>
            </a:r>
          </a:p>
          <a:p>
            <a:pPr marL="0" indent="361950">
              <a:buNone/>
            </a:pPr>
            <a:r>
              <a:rPr lang="ru-RU" dirty="0" smtClean="0">
                <a:latin typeface="Times New Roman" pitchFamily="18" charset="0"/>
                <a:cs typeface="Times New Roman" pitchFamily="18" charset="0"/>
              </a:rPr>
              <a:t>Основные положения о закономерностях формирования спроса предприятия сформулированы в теории фирмы. </a:t>
            </a:r>
          </a:p>
          <a:p>
            <a:endParaRPr lang="ru-RU"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12</a:t>
            </a:fld>
            <a:endParaRPr lang="ru-RU"/>
          </a:p>
        </p:txBody>
      </p:sp>
    </p:spTree>
  </p:cSld>
  <p:clrMapOvr>
    <a:masterClrMapping/>
  </p:clrMapOvr>
  <p:transition advClick="0" advTm="6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i="1" dirty="0" smtClean="0">
                <a:latin typeface="Times New Roman" pitchFamily="18" charset="0"/>
                <a:cs typeface="Times New Roman" pitchFamily="18" charset="0"/>
              </a:rPr>
              <a:t>Капитал предприятия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pPr marL="0" indent="361950">
              <a:buNone/>
            </a:pPr>
            <a:r>
              <a:rPr lang="ru-RU" dirty="0" smtClean="0">
                <a:latin typeface="Times New Roman" pitchFamily="18" charset="0"/>
                <a:cs typeface="Times New Roman" pitchFamily="18" charset="0"/>
              </a:rPr>
              <a:t>Капитал предприятия можно рассматривать с нескольких точек зрения.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Прежде всего, целесообразно различать капитал реальный, т.е. существующий в форме средств производства, и капитал денежный, т.е. существующий в форме денег и используемый для приобретения средств производства, как совокупность источников средств для обеспечения хозяйственной деятельности предприятия.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13</a:t>
            </a:fld>
            <a:endParaRPr lang="ru-RU"/>
          </a:p>
        </p:txBody>
      </p:sp>
    </p:spTree>
  </p:cSld>
  <p:clrMapOvr>
    <a:masterClrMapping/>
  </p:clrMapOvr>
  <p:transition advClick="0" advTm="600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Цель функционирования предприятия</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marL="0" indent="361950">
              <a:buNone/>
            </a:pPr>
            <a:r>
              <a:rPr lang="ru-RU" dirty="0" smtClean="0">
                <a:latin typeface="Times New Roman" pitchFamily="18" charset="0"/>
                <a:cs typeface="Times New Roman" pitchFamily="18" charset="0"/>
              </a:rPr>
              <a:t>На всех этапах развития экономики основным звеном являлось </a:t>
            </a:r>
            <a:r>
              <a:rPr lang="ru-RU" i="1" dirty="0" smtClean="0">
                <a:latin typeface="Times New Roman" pitchFamily="18" charset="0"/>
                <a:cs typeface="Times New Roman" pitchFamily="18" charset="0"/>
              </a:rPr>
              <a:t>предприятие.</a:t>
            </a:r>
            <a:r>
              <a:rPr lang="ru-RU"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Именно на предприятии осуществляется производство продукции, происходит непосредственная связь работника со средствами производства. Под </a:t>
            </a:r>
            <a:r>
              <a:rPr lang="ru-RU" i="1" dirty="0" smtClean="0">
                <a:latin typeface="Times New Roman" pitchFamily="18" charset="0"/>
                <a:cs typeface="Times New Roman" pitchFamily="18" charset="0"/>
              </a:rPr>
              <a:t>самостоятельным промышленным предприятием</a:t>
            </a:r>
            <a:r>
              <a:rPr lang="ru-RU" dirty="0" smtClean="0">
                <a:latin typeface="Times New Roman" pitchFamily="18" charset="0"/>
                <a:cs typeface="Times New Roman" pitchFamily="18" charset="0"/>
              </a:rPr>
              <a:t> понимается производственная единица, обладающая производственно</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техническим единством, организационно</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административной и хозяйственной самостоятельностью. Предприятие самостоятельно осуществляет свою деятельность, распоряжается выпускаемой продукцией, полученной прибылью, оставшейся в его распоряжении после уплаты налогов и других обязательных платежей.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14</a:t>
            </a:fld>
            <a:endParaRPr lang="ru-RU"/>
          </a:p>
        </p:txBody>
      </p:sp>
    </p:spTree>
  </p:cSld>
  <p:clrMapOvr>
    <a:masterClrMapping/>
  </p:clrMapOvr>
  <p:transition advClick="0" advTm="6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Times New Roman" pitchFamily="18" charset="0"/>
                <a:cs typeface="Times New Roman" pitchFamily="18" charset="0"/>
              </a:rPr>
              <a:t>Конкуренция и предприятие</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marL="0" indent="361950">
              <a:buNone/>
            </a:pPr>
            <a:r>
              <a:rPr lang="ru-RU" dirty="0" smtClean="0">
                <a:latin typeface="Times New Roman" pitchFamily="18" charset="0"/>
                <a:cs typeface="Times New Roman" pitchFamily="18" charset="0"/>
              </a:rPr>
              <a:t>Важнейшим фактором в рыночной экономике является дух соперничества. Он в значительной степени определяет формы хозяйственной деятельности людей. Наиболее яркое проявление соперничества </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конкуренция. </a:t>
            </a:r>
            <a:endParaRPr lang="en-US" dirty="0" smtClean="0">
              <a:latin typeface="Times New Roman" pitchFamily="18" charset="0"/>
              <a:cs typeface="Times New Roman" pitchFamily="18" charset="0"/>
            </a:endParaRPr>
          </a:p>
          <a:p>
            <a:pPr marL="0" indent="361950">
              <a:buNone/>
            </a:pPr>
            <a:r>
              <a:rPr lang="ru-RU" b="1" i="1" dirty="0" smtClean="0">
                <a:latin typeface="Times New Roman" pitchFamily="18" charset="0"/>
                <a:cs typeface="Times New Roman" pitchFamily="18" charset="0"/>
              </a:rPr>
              <a:t>Конкуренция </a:t>
            </a:r>
            <a:r>
              <a:rPr lang="en-US" b="1" i="1" dirty="0" smtClean="0">
                <a:latin typeface="Times New Roman" pitchFamily="18" charset="0"/>
                <a:cs typeface="Times New Roman" pitchFamily="18" charset="0"/>
              </a:rPr>
              <a:t>-</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это экономическое состязание изготовителей одинаковых товаров на рынке за привлечение как можно большего числа покупателей и получение благодаря этому максимальной выгоды.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Конкуренция </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важное средство контроля в рыночной системе. Рыночный механизм предложения и спроса доводит пожелания потребителей до предприятий- изготовителей продукции, а через них </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и до поставщиков ресурсов. Однако именно конкуренция заставляет предприятие-изготовителя и поставщиков ресурсов надлежащим образом удовлетворять эти пожелания потребителей.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15</a:t>
            </a:fld>
            <a:endParaRPr lang="ru-RU"/>
          </a:p>
        </p:txBody>
      </p:sp>
    </p:spTree>
  </p:cSld>
  <p:clrMapOvr>
    <a:masterClrMapping/>
  </p:clrMapOvr>
  <p:transition advClick="0" advTm="6000">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54032"/>
          </a:xfrm>
        </p:spPr>
        <p:txBody>
          <a:bodyPr>
            <a:normAutofit/>
          </a:bodyPr>
          <a:lstStyle/>
          <a:p>
            <a:pPr algn="ctr"/>
            <a:r>
              <a:rPr lang="ru-RU" sz="2400" b="1" dirty="0" smtClean="0">
                <a:latin typeface="Times New Roman" pitchFamily="18" charset="0"/>
                <a:cs typeface="Times New Roman" pitchFamily="18" charset="0"/>
              </a:rPr>
              <a:t>Производственные и рыночные связи предприятия</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1142976" y="1071546"/>
            <a:ext cx="7790712" cy="5500726"/>
          </a:xfrm>
        </p:spPr>
        <p:txBody>
          <a:bodyPr>
            <a:normAutofit/>
          </a:bodyPr>
          <a:lstStyle/>
          <a:p>
            <a:pPr marL="0" indent="361950">
              <a:buNone/>
            </a:pPr>
            <a:r>
              <a:rPr lang="ru-RU" sz="1600" dirty="0" smtClean="0">
                <a:latin typeface="Times New Roman" pitchFamily="18" charset="0"/>
                <a:cs typeface="Times New Roman" pitchFamily="18" charset="0"/>
              </a:rPr>
              <a:t>Приступая к созданию предприятия, любой предприниматель или группа предпринимателей должны иметь перед собою четкую и ясную идею. </a:t>
            </a:r>
            <a:endParaRPr lang="en-US" sz="1600" dirty="0" smtClean="0">
              <a:latin typeface="Times New Roman" pitchFamily="18" charset="0"/>
              <a:cs typeface="Times New Roman" pitchFamily="18" charset="0"/>
            </a:endParaRPr>
          </a:p>
          <a:p>
            <a:pPr marL="0" indent="361950">
              <a:buNone/>
            </a:pPr>
            <a:r>
              <a:rPr lang="ru-RU" sz="1600" dirty="0" smtClean="0">
                <a:latin typeface="Times New Roman" pitchFamily="18" charset="0"/>
                <a:cs typeface="Times New Roman" pitchFamily="18" charset="0"/>
              </a:rPr>
              <a:t>Эта идея должна быть подкреплена системой постоянного получения заказов на свою продукцию или услуги. Намечаемый выпуск продукции или оказание услуг должны быть обеспечены всеми необходимыми материальными ресурсами. Наконец, начиная новое дело, следует продумать возможность постоянного пополнения своего капитала. Все эти вопросы необходимо достаточно подробно отразить в основном документе </a:t>
            </a:r>
            <a:r>
              <a:rPr lang="en-US" sz="1600" dirty="0" smtClean="0">
                <a:latin typeface="Times New Roman" pitchFamily="18" charset="0"/>
                <a:cs typeface="Times New Roman" pitchFamily="18" charset="0"/>
              </a:rPr>
              <a:t>-</a:t>
            </a:r>
            <a:r>
              <a:rPr lang="ru-RU" sz="1600" i="1" dirty="0" smtClean="0">
                <a:latin typeface="Times New Roman" pitchFamily="18" charset="0"/>
                <a:cs typeface="Times New Roman" pitchFamily="18" charset="0"/>
              </a:rPr>
              <a:t> предпринимательском бизнес-плане.</a:t>
            </a:r>
            <a:r>
              <a:rPr lang="ru-RU"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0" indent="361950">
              <a:buNone/>
            </a:pPr>
            <a:r>
              <a:rPr lang="ru-RU" sz="1600" dirty="0" smtClean="0">
                <a:latin typeface="Times New Roman" pitchFamily="18" charset="0"/>
                <a:cs typeface="Times New Roman" pitchFamily="18" charset="0"/>
              </a:rPr>
              <a:t>Важным качеством любого предпринимателя современного предприятия является способность </a:t>
            </a:r>
            <a:r>
              <a:rPr lang="ru-RU" sz="1600" i="1" dirty="0" smtClean="0">
                <a:latin typeface="Times New Roman" pitchFamily="18" charset="0"/>
                <a:cs typeface="Times New Roman" pitchFamily="18" charset="0"/>
              </a:rPr>
              <a:t>гибко</a:t>
            </a:r>
            <a:r>
              <a:rPr lang="ru-RU" sz="1600" dirty="0" smtClean="0">
                <a:latin typeface="Times New Roman" pitchFamily="18" charset="0"/>
                <a:cs typeface="Times New Roman" pitchFamily="18" charset="0"/>
              </a:rPr>
              <a:t> реагировать на изменение ситуации. </a:t>
            </a:r>
            <a:endParaRPr lang="en-US" sz="1600" dirty="0" smtClean="0">
              <a:latin typeface="Times New Roman" pitchFamily="18" charset="0"/>
              <a:cs typeface="Times New Roman" pitchFamily="18" charset="0"/>
            </a:endParaRPr>
          </a:p>
          <a:p>
            <a:pPr marL="0" indent="361950">
              <a:buNone/>
            </a:pPr>
            <a:r>
              <a:rPr lang="ru-RU" sz="1600" dirty="0" smtClean="0">
                <a:latin typeface="Times New Roman" pitchFamily="18" charset="0"/>
                <a:cs typeface="Times New Roman" pitchFamily="18" charset="0"/>
              </a:rPr>
              <a:t>Для этого надо быть компетентным в избранной сфере деятельности, обладать необходимыми чертами характера: целеустремленностью, упорством, готовностью к неудачам, способностью учиться и делать выводы из своих ошибок. </a:t>
            </a:r>
            <a:endParaRPr lang="en-US" sz="1600" dirty="0" smtClean="0">
              <a:latin typeface="Times New Roman" pitchFamily="18" charset="0"/>
              <a:cs typeface="Times New Roman" pitchFamily="18" charset="0"/>
            </a:endParaRPr>
          </a:p>
          <a:p>
            <a:pPr marL="0" indent="361950">
              <a:buNone/>
            </a:pPr>
            <a:r>
              <a:rPr lang="ru-RU" sz="1600" dirty="0" smtClean="0">
                <a:latin typeface="Times New Roman" pitchFamily="18" charset="0"/>
                <a:cs typeface="Times New Roman" pitchFamily="18" charset="0"/>
              </a:rPr>
              <a:t>Следует подобрать надежных партнеров и соратников. Надо быть готовым к конкурентной борьбе. Необходимо четко организовать маркетинг, уметь поддерживать неформальные связи, а на более поздних этапах — официальные отношения как с поставщиками сырья, материалов, полуфабрикатов, комплектующих изделий, так и с потребителями продукции, с заказчиками.</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16</a:t>
            </a:fld>
            <a:endParaRPr lang="ru-RU"/>
          </a:p>
        </p:txBody>
      </p:sp>
    </p:spTree>
  </p:cSld>
  <p:clrMapOvr>
    <a:masterClrMapping/>
  </p:clrMapOvr>
  <p:transition advClick="0" advTm="600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rot="20967349">
            <a:off x="1691680" y="2204864"/>
            <a:ext cx="6408712"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Благодарю за внимание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одзаголовок 2"/>
          <p:cNvSpPr txBox="1">
            <a:spLocks/>
          </p:cNvSpPr>
          <p:nvPr/>
        </p:nvSpPr>
        <p:spPr>
          <a:xfrm>
            <a:off x="3929058" y="4929198"/>
            <a:ext cx="4906310" cy="1357322"/>
          </a:xfrm>
          <a:prstGeom prst="rect">
            <a:avLst/>
          </a:prstGeom>
        </p:spPr>
        <p:txBody>
          <a:bodyPr>
            <a:normAutofit fontScale="70000" lnSpcReduction="20000"/>
          </a:bodyPr>
          <a:lstStyle/>
          <a:p>
            <a:pPr marL="365760" marR="0" lvl="0" indent="-283464" algn="r" defTabSz="914400" rtl="0" eaLnBrk="1" fontAlgn="auto" latinLnBrk="0" hangingPunct="1">
              <a:lnSpc>
                <a:spcPct val="100000"/>
              </a:lnSpc>
              <a:spcBef>
                <a:spcPts val="600"/>
              </a:spcBef>
              <a:spcAft>
                <a:spcPts val="0"/>
              </a:spcAft>
              <a:buClr>
                <a:schemeClr val="accent1"/>
              </a:buClr>
              <a:buSzPct val="80000"/>
              <a:tabLst/>
              <a:defRPr/>
            </a:pPr>
            <a:r>
              <a:rPr kumimoji="0" lang="ru-RU" sz="3200" b="0" i="0" u="none" strike="noStrike" kern="1200" cap="none" spc="0" normalizeH="0" baseline="0" noProof="0" dirty="0" smtClean="0">
                <a:ln>
                  <a:noFill/>
                </a:ln>
                <a:solidFill>
                  <a:schemeClr val="accent5">
                    <a:lumMod val="60000"/>
                    <a:lumOff val="40000"/>
                  </a:schemeClr>
                </a:solidFill>
                <a:effectLst/>
                <a:uLnTx/>
                <a:uFillTx/>
                <a:latin typeface="+mn-lt"/>
                <a:ea typeface="+mn-ea"/>
                <a:cs typeface="+mn-cs"/>
              </a:rPr>
              <a:t> </a:t>
            </a:r>
            <a:r>
              <a:rPr kumimoji="0" lang="ru-RU"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Презентацию выполнила студентка ГБОУ СПО Баймакский сельскохозяйственный техникум  </a:t>
            </a:r>
          </a:p>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kumimoji="0" lang="ru-RU"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Аслаева</a:t>
            </a:r>
            <a:r>
              <a:rPr kumimoji="0" lang="ru-RU"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М.М </a:t>
            </a:r>
            <a:endParaRPr kumimoji="0" lang="ru-RU"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5" name="Номер слайда 4"/>
          <p:cNvSpPr>
            <a:spLocks noGrp="1"/>
          </p:cNvSpPr>
          <p:nvPr>
            <p:ph type="sldNum" sz="quarter" idx="12"/>
          </p:nvPr>
        </p:nvSpPr>
        <p:spPr/>
        <p:txBody>
          <a:bodyPr/>
          <a:lstStyle/>
          <a:p>
            <a:fld id="{12EBB966-8D1D-4CFD-9EE5-73842ADB058A}" type="slidenum">
              <a:rPr lang="ru-RU" smtClean="0"/>
              <a:pPr/>
              <a:t>17</a:t>
            </a:fld>
            <a:endParaRPr lang="ru-RU"/>
          </a:p>
        </p:txBody>
      </p:sp>
    </p:spTree>
  </p:cSld>
  <p:clrMapOvr>
    <a:masterClrMapping/>
  </p:clrMapOvr>
  <p:transition advClick="0" advTm="6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279796" cy="6143668"/>
          </a:xfrm>
        </p:spPr>
        <p:txBody>
          <a:bodyPr>
            <a:normAutofit/>
          </a:bodyPr>
          <a:lstStyle/>
          <a:p>
            <a:pPr marL="0" indent="271463">
              <a:buNone/>
            </a:pPr>
            <a:r>
              <a:rPr lang="ru-RU" sz="3400" b="1" dirty="0" smtClean="0">
                <a:latin typeface="Times New Roman" pitchFamily="18" charset="0"/>
                <a:cs typeface="Times New Roman" pitchFamily="18" charset="0"/>
              </a:rPr>
              <a:t>Экономика предприятия</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a:t>
            </a:r>
            <a:r>
              <a:rPr lang="ru-RU" sz="3400" dirty="0" smtClean="0">
                <a:latin typeface="Times New Roman" pitchFamily="18" charset="0"/>
                <a:cs typeface="Times New Roman" pitchFamily="18" charset="0"/>
              </a:rPr>
              <a:t> система знаний, связанных с процессом разработки и принятия хозяйственных решений в ходе деятельности предприятия .</a:t>
            </a:r>
          </a:p>
          <a:p>
            <a:pPr marL="0" indent="271463">
              <a:buNone/>
            </a:pPr>
            <a:r>
              <a:rPr lang="ru-RU" sz="3400" dirty="0" smtClean="0">
                <a:latin typeface="Times New Roman" pitchFamily="18" charset="0"/>
                <a:cs typeface="Times New Roman" pitchFamily="18" charset="0"/>
              </a:rPr>
              <a:t>Предприятие является самостоятельным хозяйственным субъектом, целью деятельности которого выступает удовлетворение общественных потребностей и получение прибыли. </a:t>
            </a:r>
            <a:endParaRPr lang="en-US" sz="3400" dirty="0" smtClean="0">
              <a:latin typeface="Times New Roman" pitchFamily="18" charset="0"/>
              <a:cs typeface="Times New Roman" pitchFamily="18" charset="0"/>
            </a:endParaRPr>
          </a:p>
          <a:p>
            <a:pPr marL="0" indent="271463"/>
            <a:endParaRPr lang="ru-RU"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12EBB966-8D1D-4CFD-9EE5-73842ADB058A}" type="slidenum">
              <a:rPr lang="ru-RU" smtClean="0"/>
              <a:pPr/>
              <a:t>2</a:t>
            </a:fld>
            <a:endParaRPr lang="ru-RU"/>
          </a:p>
        </p:txBody>
      </p:sp>
    </p:spTree>
  </p:cSld>
  <p:clrMapOvr>
    <a:masterClrMapping/>
  </p:clrMapOvr>
  <p:transition advClick="0" advTm="6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28604"/>
            <a:ext cx="7498080" cy="5819796"/>
          </a:xfrm>
        </p:spPr>
        <p:txBody>
          <a:bodyPr>
            <a:normAutofit fontScale="92500" lnSpcReduction="10000"/>
          </a:bodyPr>
          <a:lstStyle/>
          <a:p>
            <a:pPr marL="0" indent="271463">
              <a:buNone/>
            </a:pPr>
            <a:r>
              <a:rPr lang="ru-RU" dirty="0" smtClean="0">
                <a:latin typeface="Times New Roman" pitchFamily="18" charset="0"/>
                <a:cs typeface="Times New Roman" pitchFamily="18" charset="0"/>
              </a:rPr>
              <a:t>Предприятие является основным звеном рыночной экономики. </a:t>
            </a:r>
            <a:endParaRPr lang="en-US" dirty="0" smtClean="0">
              <a:latin typeface="Times New Roman" pitchFamily="18" charset="0"/>
              <a:cs typeface="Times New Roman" pitchFamily="18" charset="0"/>
            </a:endParaRPr>
          </a:p>
          <a:p>
            <a:pPr marL="0" indent="271463">
              <a:buNone/>
            </a:pPr>
            <a:r>
              <a:rPr lang="ru-RU" dirty="0" smtClean="0">
                <a:latin typeface="Times New Roman" pitchFamily="18" charset="0"/>
                <a:cs typeface="Times New Roman" pitchFamily="18" charset="0"/>
              </a:rPr>
              <a:t>Именно предприятие является основным производителем товаров и услуг, основным субъектом рынка, вступающим в различные хозяйственные отношения с другими субъектами. </a:t>
            </a:r>
            <a:endParaRPr lang="en-US" dirty="0" smtClean="0">
              <a:latin typeface="Times New Roman" pitchFamily="18" charset="0"/>
              <a:cs typeface="Times New Roman" pitchFamily="18" charset="0"/>
            </a:endParaRPr>
          </a:p>
          <a:p>
            <a:pPr marL="0" indent="271463">
              <a:buNone/>
            </a:pPr>
            <a:r>
              <a:rPr lang="ru-RU" dirty="0" smtClean="0">
                <a:latin typeface="Times New Roman" pitchFamily="18" charset="0"/>
                <a:cs typeface="Times New Roman" pitchFamily="18" charset="0"/>
              </a:rPr>
              <a:t>Поэтому экономика предприятия, как система знаний и методов управления хозяйственной деятельностью предприятия, занимает важное место в организации производства и распределения благ в условиях любой экономической системы .</a:t>
            </a:r>
          </a:p>
          <a:p>
            <a:endParaRPr lang="ru-RU"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3</a:t>
            </a:fld>
            <a:endParaRPr lang="ru-RU"/>
          </a:p>
        </p:txBody>
      </p:sp>
    </p:spTree>
  </p:cSld>
  <p:clrMapOvr>
    <a:masterClrMapping/>
  </p:clrMapOvr>
  <p:transition advClick="0" advTm="6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7458032" cy="668022"/>
          </a:xfrm>
        </p:spPr>
        <p:txBody>
          <a:bodyPr>
            <a:normAutofit fontScale="90000"/>
          </a:bodyPr>
          <a:lstStyle/>
          <a:p>
            <a:pPr algn="ctr"/>
            <a:r>
              <a:rPr lang="en-US" sz="2200" dirty="0" smtClean="0"/>
              <a:t/>
            </a:r>
            <a:br>
              <a:rPr lang="en-US" sz="2200" dirty="0" smtClean="0"/>
            </a:br>
            <a:r>
              <a:rPr lang="en-US" sz="2200" dirty="0" smtClean="0"/>
              <a:t/>
            </a:r>
            <a:br>
              <a:rPr lang="en-US" sz="2200" dirty="0" smtClean="0"/>
            </a:br>
            <a:r>
              <a:rPr lang="ru-RU" sz="2200" dirty="0" smtClean="0"/>
              <a:t>В рамках экономики предприятия обычно рассматривают следующие разделы знаний в области экономики:</a:t>
            </a:r>
            <a:r>
              <a:rPr lang="ru-RU" dirty="0" smtClean="0"/>
              <a:t/>
            </a:r>
            <a:br>
              <a:rPr lang="ru-RU" dirty="0" smtClean="0"/>
            </a:br>
            <a:endParaRPr lang="ru-RU" dirty="0"/>
          </a:p>
        </p:txBody>
      </p:sp>
      <p:sp>
        <p:nvSpPr>
          <p:cNvPr id="3" name="Содержимое 2"/>
          <p:cNvSpPr>
            <a:spLocks noGrp="1"/>
          </p:cNvSpPr>
          <p:nvPr>
            <p:ph idx="1"/>
          </p:nvPr>
        </p:nvSpPr>
        <p:spPr>
          <a:xfrm>
            <a:off x="1331640" y="980728"/>
            <a:ext cx="7602048" cy="5267672"/>
          </a:xfrm>
        </p:spPr>
        <p:txBody>
          <a:bodyPr>
            <a:normAutofit fontScale="47500" lnSpcReduction="20000"/>
          </a:bodyPr>
          <a:lstStyle/>
          <a:p>
            <a:pPr>
              <a:buFont typeface="Wingdings" pitchFamily="2" charset="2"/>
              <a:buChar char="Ø"/>
            </a:pPr>
            <a:r>
              <a:rPr lang="ru-RU" dirty="0" smtClean="0">
                <a:latin typeface="Times New Roman" pitchFamily="18" charset="0"/>
                <a:cs typeface="Times New Roman" pitchFamily="18" charset="0"/>
              </a:rPr>
              <a:t>В рамках экономики предприятия обычно рассматривают следующие разделы знаний в области экономики:</a:t>
            </a:r>
          </a:p>
          <a:p>
            <a:pPr>
              <a:buFont typeface="Wingdings" pitchFamily="2" charset="2"/>
              <a:buChar char="Ø"/>
            </a:pPr>
            <a:r>
              <a:rPr lang="ru-RU" dirty="0" smtClean="0">
                <a:latin typeface="Times New Roman" pitchFamily="18" charset="0"/>
                <a:cs typeface="Times New Roman" pitchFamily="18" charset="0"/>
              </a:rPr>
              <a:t>Производственная структура предприятия, во </a:t>
            </a:r>
            <a:r>
              <a:rPr lang="ru-RU" dirty="0" err="1" smtClean="0">
                <a:latin typeface="Times New Roman" pitchFamily="18" charset="0"/>
                <a:cs typeface="Times New Roman" pitchFamily="18" charset="0"/>
              </a:rPr>
              <a:t>взаимоувязке</a:t>
            </a:r>
            <a:r>
              <a:rPr lang="ru-RU" dirty="0" smtClean="0">
                <a:latin typeface="Times New Roman" pitchFamily="18" charset="0"/>
                <a:cs typeface="Times New Roman" pitchFamily="18" charset="0"/>
              </a:rPr>
              <a:t> с типом производства, организация производственного цикла;</a:t>
            </a:r>
          </a:p>
          <a:p>
            <a:pPr>
              <a:buFont typeface="Wingdings" pitchFamily="2" charset="2"/>
              <a:buChar char="Ø"/>
            </a:pPr>
            <a:r>
              <a:rPr lang="ru-RU" dirty="0" smtClean="0">
                <a:latin typeface="Times New Roman" pitchFamily="18" charset="0"/>
                <a:cs typeface="Times New Roman" pitchFamily="18" charset="0"/>
              </a:rPr>
              <a:t>Формирование основных и оборотных фондов, использование капитала, получение и распределение доходов (прибыли) предприятия;</a:t>
            </a:r>
          </a:p>
          <a:p>
            <a:pPr>
              <a:buFont typeface="Wingdings" pitchFamily="2" charset="2"/>
              <a:buChar char="Ø"/>
            </a:pPr>
            <a:r>
              <a:rPr lang="ru-RU" dirty="0" smtClean="0">
                <a:latin typeface="Times New Roman" pitchFamily="18" charset="0"/>
                <a:cs typeface="Times New Roman" pitchFamily="18" charset="0"/>
              </a:rPr>
              <a:t>Разработка стратегии хозяйственной деятельности предприятия, планирование производства и реализации продукции;</a:t>
            </a:r>
          </a:p>
          <a:p>
            <a:pPr>
              <a:buFont typeface="Wingdings" pitchFamily="2" charset="2"/>
              <a:buChar char="Ø"/>
            </a:pPr>
            <a:r>
              <a:rPr lang="ru-RU" dirty="0" smtClean="0">
                <a:latin typeface="Times New Roman" pitchFamily="18" charset="0"/>
                <a:cs typeface="Times New Roman" pitchFamily="18" charset="0"/>
              </a:rPr>
              <a:t>Формирование издержек производства, калькуляция себестоимости продукции, формирование ценовой политики предприятия;</a:t>
            </a:r>
          </a:p>
          <a:p>
            <a:pPr>
              <a:buFont typeface="Wingdings" pitchFamily="2" charset="2"/>
              <a:buChar char="Ø"/>
            </a:pPr>
            <a:r>
              <a:rPr lang="ru-RU" dirty="0" smtClean="0">
                <a:latin typeface="Times New Roman" pitchFamily="18" charset="0"/>
                <a:cs typeface="Times New Roman" pitchFamily="18" charset="0"/>
              </a:rPr>
              <a:t>Финансовые ресурсы предприятия, эффективность хозяйственной деятельности, оценка риска в предпринимательстве;</a:t>
            </a:r>
          </a:p>
          <a:p>
            <a:pPr>
              <a:buFont typeface="Wingdings" pitchFamily="2" charset="2"/>
              <a:buChar char="Ø"/>
            </a:pPr>
            <a:r>
              <a:rPr lang="ru-RU" dirty="0" smtClean="0">
                <a:latin typeface="Times New Roman" pitchFamily="18" charset="0"/>
                <a:cs typeface="Times New Roman" pitchFamily="18" charset="0"/>
              </a:rPr>
              <a:t>Экономика труда на предприятии, подбор кадров и приём их на работу, организация труда, система оплаты труда, вопросы стимулирования повышения производительности труда;</a:t>
            </a:r>
          </a:p>
          <a:p>
            <a:pPr>
              <a:buFont typeface="Wingdings" pitchFamily="2" charset="2"/>
              <a:buChar char="Ø"/>
            </a:pPr>
            <a:r>
              <a:rPr lang="ru-RU" dirty="0" smtClean="0">
                <a:latin typeface="Times New Roman" pitchFamily="18" charset="0"/>
                <a:cs typeface="Times New Roman" pitchFamily="18" charset="0"/>
              </a:rPr>
              <a:t>Вопросы материально-технического обеспечения производства: поставка сырья, материалов, формирование запасов и рациональное их использование;</a:t>
            </a:r>
          </a:p>
          <a:p>
            <a:pPr>
              <a:buFont typeface="Wingdings" pitchFamily="2" charset="2"/>
              <a:buChar char="Ø"/>
            </a:pPr>
            <a:r>
              <a:rPr lang="ru-RU" dirty="0" smtClean="0">
                <a:latin typeface="Times New Roman" pitchFamily="18" charset="0"/>
                <a:cs typeface="Times New Roman" pitchFamily="18" charset="0"/>
              </a:rPr>
              <a:t>Вопросы технической подготовки производства и создания необходимой производственной инфраструктуры;</a:t>
            </a:r>
          </a:p>
          <a:p>
            <a:pPr>
              <a:buFont typeface="Wingdings" pitchFamily="2" charset="2"/>
              <a:buChar char="Ø"/>
            </a:pPr>
            <a:r>
              <a:rPr lang="ru-RU" dirty="0" smtClean="0">
                <a:latin typeface="Times New Roman" pitchFamily="18" charset="0"/>
                <a:cs typeface="Times New Roman" pitchFamily="18" charset="0"/>
              </a:rPr>
              <a:t>Инновационная деятельность предприятия, качество продукции, инвестиционная политика предприятия, вопросы экологии;</a:t>
            </a:r>
          </a:p>
          <a:p>
            <a:pPr>
              <a:buFont typeface="Wingdings" pitchFamily="2" charset="2"/>
              <a:buChar char="Ø"/>
            </a:pPr>
            <a:r>
              <a:rPr lang="ru-RU" dirty="0" smtClean="0">
                <a:latin typeface="Times New Roman" pitchFamily="18" charset="0"/>
                <a:cs typeface="Times New Roman" pitchFamily="18" charset="0"/>
              </a:rPr>
              <a:t>Внешнеэкономическая деятельность предприятия;</a:t>
            </a:r>
          </a:p>
          <a:p>
            <a:pPr>
              <a:buFont typeface="Wingdings" pitchFamily="2" charset="2"/>
              <a:buChar char="Ø"/>
            </a:pPr>
            <a:r>
              <a:rPr lang="ru-RU" dirty="0" smtClean="0">
                <a:latin typeface="Times New Roman" pitchFamily="18" charset="0"/>
                <a:cs typeface="Times New Roman" pitchFamily="18" charset="0"/>
              </a:rPr>
              <a:t>Организация процесса управления предприятием в целом .</a:t>
            </a:r>
          </a:p>
          <a:p>
            <a:pPr>
              <a:buFont typeface="Wingdings" pitchFamily="2" charset="2"/>
              <a:buChar char="Ø"/>
            </a:pPr>
            <a:endParaRPr lang="ru-RU" b="1" dirty="0" smtClean="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4</a:t>
            </a:fld>
            <a:endParaRPr lang="ru-RU"/>
          </a:p>
        </p:txBody>
      </p:sp>
    </p:spTree>
  </p:cSld>
  <p:clrMapOvr>
    <a:masterClrMapping/>
  </p:clrMapOvr>
  <p:transition advClick="0" advTm="6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fontScale="90000"/>
          </a:bodyPr>
          <a:lstStyle/>
          <a:p>
            <a:pPr algn="ctr"/>
            <a:r>
              <a:rPr lang="ru-RU" b="1" i="1" dirty="0" smtClean="0"/>
              <a:t>Отрасли экономики</a:t>
            </a:r>
            <a:endParaRPr lang="ru-RU" dirty="0"/>
          </a:p>
        </p:txBody>
      </p:sp>
      <p:sp>
        <p:nvSpPr>
          <p:cNvPr id="3" name="Содержимое 2"/>
          <p:cNvSpPr>
            <a:spLocks noGrp="1"/>
          </p:cNvSpPr>
          <p:nvPr>
            <p:ph idx="1"/>
          </p:nvPr>
        </p:nvSpPr>
        <p:spPr>
          <a:xfrm>
            <a:off x="1435608" y="1071546"/>
            <a:ext cx="7498080" cy="5176854"/>
          </a:xfrm>
        </p:spPr>
        <p:txBody>
          <a:bodyPr>
            <a:normAutofit fontScale="70000" lnSpcReduction="20000"/>
          </a:bodyPr>
          <a:lstStyle/>
          <a:p>
            <a:pPr marL="0" indent="361950">
              <a:buNone/>
            </a:pPr>
            <a:r>
              <a:rPr lang="ru-RU" dirty="0" smtClean="0">
                <a:latin typeface="Times New Roman" pitchFamily="18" charset="0"/>
                <a:cs typeface="Times New Roman" pitchFamily="18" charset="0"/>
              </a:rPr>
              <a:t>Сферы экономики подразделяются на специализированные отрасли.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Отрасль – группа качественно однородных хозяйственных единиц (предприятий, организаций, учреждений), характеризующихся особыми условиями производства в системе общественного разделения труда, однородной продукцией и выполняющих общую (специфическую) функцию в национальном хозяйстве.</a:t>
            </a:r>
          </a:p>
          <a:p>
            <a:pPr marL="0" indent="361950">
              <a:buNone/>
            </a:pPr>
            <a:r>
              <a:rPr lang="ru-RU" dirty="0" smtClean="0">
                <a:latin typeface="Times New Roman" pitchFamily="18" charset="0"/>
                <a:cs typeface="Times New Roman" pitchFamily="18" charset="0"/>
              </a:rPr>
              <a:t>Например, сфера материального производства включает отрасли, в которых создаются необходимые для жизни и развития общества средства производства и предметы потребления.</a:t>
            </a:r>
          </a:p>
          <a:p>
            <a:pPr marL="0" indent="361950">
              <a:buNone/>
            </a:pPr>
            <a:r>
              <a:rPr lang="ru-RU" dirty="0" smtClean="0">
                <a:latin typeface="Times New Roman" pitchFamily="18" charset="0"/>
                <a:cs typeface="Times New Roman" pitchFamily="18" charset="0"/>
              </a:rPr>
              <a:t>Отраслевое деление экономики является результатом исторического процесса, развития общественного разделения труда.</a:t>
            </a:r>
          </a:p>
          <a:p>
            <a:endParaRPr lang="ru-RU"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5</a:t>
            </a:fld>
            <a:endParaRPr lang="ru-RU"/>
          </a:p>
        </p:txBody>
      </p:sp>
    </p:spTree>
  </p:cSld>
  <p:clrMapOvr>
    <a:masterClrMapping/>
  </p:clrMapOvr>
  <p:transition advClick="0" advTm="6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normAutofit/>
          </a:bodyPr>
          <a:lstStyle/>
          <a:p>
            <a:pPr algn="ctr"/>
            <a:r>
              <a:rPr lang="ru-RU" b="1" i="1" dirty="0" smtClean="0"/>
              <a:t>Секторы экономики</a:t>
            </a:r>
            <a:endParaRPr lang="ru-RU" dirty="0"/>
          </a:p>
        </p:txBody>
      </p:sp>
      <p:sp>
        <p:nvSpPr>
          <p:cNvPr id="3" name="Содержимое 2"/>
          <p:cNvSpPr>
            <a:spLocks noGrp="1"/>
          </p:cNvSpPr>
          <p:nvPr>
            <p:ph idx="1"/>
          </p:nvPr>
        </p:nvSpPr>
        <p:spPr>
          <a:xfrm>
            <a:off x="1435608" y="1071546"/>
            <a:ext cx="7498080" cy="5176854"/>
          </a:xfrm>
        </p:spPr>
        <p:txBody>
          <a:bodyPr>
            <a:normAutofit/>
          </a:bodyPr>
          <a:lstStyle/>
          <a:p>
            <a:pPr marL="0" indent="361950">
              <a:buNone/>
            </a:pPr>
            <a:r>
              <a:rPr lang="ru-RU" dirty="0" smtClean="0"/>
              <a:t>Составные элементы народнохозяйственного комплекса могут быть сгруппированы по различным экономическим признакам. </a:t>
            </a:r>
            <a:endParaRPr lang="en-US" dirty="0" smtClean="0"/>
          </a:p>
          <a:p>
            <a:pPr marL="0" indent="361950">
              <a:buNone/>
            </a:pPr>
            <a:r>
              <a:rPr lang="ru-RU" dirty="0" smtClean="0"/>
              <a:t>В зарубежных исследованиях на основании системы национальных счетов для обобщающей характеристики экономических процессов выделяют крупные секторы экономики.</a:t>
            </a:r>
            <a:endParaRPr lang="ru-RU"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6</a:t>
            </a:fld>
            <a:endParaRPr lang="ru-RU"/>
          </a:p>
        </p:txBody>
      </p:sp>
    </p:spTree>
  </p:cSld>
  <p:clrMapOvr>
    <a:masterClrMapping/>
  </p:clrMapOvr>
  <p:transition advClick="0" advTm="6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normAutofit/>
          </a:bodyPr>
          <a:lstStyle/>
          <a:p>
            <a:pPr algn="ctr"/>
            <a:r>
              <a:rPr lang="ru-RU" b="1" i="1" dirty="0" smtClean="0"/>
              <a:t>Межотраслевые комплексы</a:t>
            </a:r>
            <a:endParaRPr lang="ru-RU" dirty="0"/>
          </a:p>
        </p:txBody>
      </p:sp>
      <p:sp>
        <p:nvSpPr>
          <p:cNvPr id="3" name="Содержимое 2"/>
          <p:cNvSpPr>
            <a:spLocks noGrp="1"/>
          </p:cNvSpPr>
          <p:nvPr>
            <p:ph idx="1"/>
          </p:nvPr>
        </p:nvSpPr>
        <p:spPr>
          <a:xfrm>
            <a:off x="1435608" y="1214422"/>
            <a:ext cx="7498080" cy="5033978"/>
          </a:xfrm>
        </p:spPr>
        <p:txBody>
          <a:bodyPr>
            <a:normAutofit fontScale="85000" lnSpcReduction="10000"/>
          </a:bodyPr>
          <a:lstStyle/>
          <a:p>
            <a:pPr marL="0" indent="361950">
              <a:buNone/>
            </a:pPr>
            <a:r>
              <a:rPr lang="ru-RU" dirty="0" smtClean="0"/>
              <a:t>Межотраслевой комплекс – интеграционная структура, характеризующая взаимодействие различных отраслей и их элементов, разных стадий производства и распределения продукта.</a:t>
            </a:r>
          </a:p>
          <a:p>
            <a:pPr marL="0" indent="361950">
              <a:buNone/>
            </a:pPr>
            <a:r>
              <a:rPr lang="ru-RU" dirty="0" smtClean="0"/>
              <a:t>Межотраслевые комплексы возникают и развиваются как внутри отдельной отрасли экономики, так и между различными отраслями. </a:t>
            </a:r>
            <a:endParaRPr lang="en-US" dirty="0" smtClean="0"/>
          </a:p>
          <a:p>
            <a:pPr marL="0" indent="361950">
              <a:buNone/>
            </a:pPr>
            <a:r>
              <a:rPr lang="ru-RU" dirty="0" smtClean="0"/>
              <a:t>В составе промышленности, например, существуют </a:t>
            </a:r>
            <a:r>
              <a:rPr lang="ru-RU" dirty="0" err="1" smtClean="0"/>
              <a:t>топливно</a:t>
            </a:r>
            <a:r>
              <a:rPr lang="en-US" dirty="0" smtClean="0"/>
              <a:t> </a:t>
            </a:r>
            <a:r>
              <a:rPr lang="ru-RU" dirty="0" smtClean="0"/>
              <a:t>-</a:t>
            </a:r>
            <a:r>
              <a:rPr lang="en-US" dirty="0" smtClean="0"/>
              <a:t> </a:t>
            </a:r>
            <a:r>
              <a:rPr lang="ru-RU" dirty="0" smtClean="0"/>
              <a:t>энергетический, металлургический, машиностроительный и другие комплексы.</a:t>
            </a:r>
          </a:p>
          <a:p>
            <a:endParaRPr lang="ru-RU"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7</a:t>
            </a:fld>
            <a:endParaRPr lang="ru-RU"/>
          </a:p>
        </p:txBody>
      </p:sp>
    </p:spTree>
  </p:cSld>
  <p:clrMapOvr>
    <a:masterClrMapping/>
  </p:clrMapOvr>
  <p:transition advClick="0" advTm="6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404664"/>
            <a:ext cx="7790712" cy="1012974"/>
          </a:xfrm>
        </p:spPr>
        <p:txBody>
          <a:bodyPr>
            <a:normAutofit/>
          </a:bodyPr>
          <a:lstStyle/>
          <a:p>
            <a:pPr algn="ctr"/>
            <a:r>
              <a:rPr lang="ru-RU" sz="3200" b="1" i="1" dirty="0" smtClean="0">
                <a:latin typeface="Times New Roman" pitchFamily="18" charset="0"/>
                <a:cs typeface="Times New Roman" pitchFamily="18" charset="0"/>
              </a:rPr>
              <a:t>Тенденции развития промышленности</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marL="0" indent="361950">
              <a:buNone/>
            </a:pPr>
            <a:r>
              <a:rPr lang="ru-RU" dirty="0" smtClean="0">
                <a:latin typeface="Times New Roman" pitchFamily="18" charset="0"/>
                <a:cs typeface="Times New Roman" pitchFamily="18" charset="0"/>
              </a:rPr>
              <a:t>Россия является страной с развитой промышленностью. На ее долю приходится 3/5 суммарного валового общественного продукта, более 2/5 национального дохода, около 1/2 производственных основных фондов и вместе со строительством примерно 2/5 занятого в общественном производстве населения. </a:t>
            </a:r>
            <a:endParaRPr lang="en-US" dirty="0" smtClean="0">
              <a:latin typeface="Times New Roman" pitchFamily="18" charset="0"/>
              <a:cs typeface="Times New Roman" pitchFamily="18" charset="0"/>
            </a:endParaRPr>
          </a:p>
          <a:p>
            <a:pPr marL="0" indent="361950">
              <a:buNone/>
            </a:pPr>
            <a:r>
              <a:rPr lang="ru-RU" dirty="0" smtClean="0">
                <a:latin typeface="Times New Roman" pitchFamily="18" charset="0"/>
                <a:cs typeface="Times New Roman" pitchFamily="18" charset="0"/>
              </a:rPr>
              <a:t>Промышленность в первую очередь определяет производственный и научно-технический потенциал, степень и эффективность использования природных, материальных и трудовых ресурсов. Она служит основой формирования территориально-производственных комплексов.</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12EBB966-8D1D-4CFD-9EE5-73842ADB058A}" type="slidenum">
              <a:rPr lang="ru-RU" smtClean="0"/>
              <a:pPr/>
              <a:t>8</a:t>
            </a:fld>
            <a:endParaRPr lang="ru-RU"/>
          </a:p>
        </p:txBody>
      </p:sp>
    </p:spTree>
  </p:cSld>
  <p:clrMapOvr>
    <a:masterClrMapping/>
  </p:clrMapOvr>
  <p:transition advClick="0" advTm="6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i="1" dirty="0" smtClean="0"/>
              <a:t>Совершенствование воспроизводственной структуры экономики</a:t>
            </a:r>
            <a:endParaRPr lang="ru-RU" dirty="0"/>
          </a:p>
        </p:txBody>
      </p:sp>
      <p:sp>
        <p:nvSpPr>
          <p:cNvPr id="3" name="Содержимое 2"/>
          <p:cNvSpPr>
            <a:spLocks noGrp="1"/>
          </p:cNvSpPr>
          <p:nvPr>
            <p:ph idx="1"/>
          </p:nvPr>
        </p:nvSpPr>
        <p:spPr>
          <a:xfrm>
            <a:off x="1285852" y="1447800"/>
            <a:ext cx="7647836" cy="5053034"/>
          </a:xfrm>
        </p:spPr>
        <p:txBody>
          <a:bodyPr>
            <a:noAutofit/>
          </a:bodyPr>
          <a:lstStyle/>
          <a:p>
            <a:pPr marL="0" indent="361950">
              <a:buNone/>
            </a:pPr>
            <a:r>
              <a:rPr lang="ru-RU" sz="1700" dirty="0" smtClean="0">
                <a:latin typeface="Times New Roman" pitchFamily="18" charset="0"/>
                <a:cs typeface="Times New Roman" pitchFamily="18" charset="0"/>
              </a:rPr>
              <a:t>Воспроизводственная структура экономики определяется соотношениями между подразделениями общественного воспроизводства, между потреблением и накоплением. Для России в настоящее время характерно абсолютное и относительное снижение накопления. Структурная перестройка осуществляется в условиях ограниченности инвестиционных ресурсов.</a:t>
            </a:r>
          </a:p>
          <a:p>
            <a:pPr marL="0" indent="361950">
              <a:buNone/>
            </a:pPr>
            <a:r>
              <a:rPr lang="ru-RU" sz="1700" dirty="0" smtClean="0">
                <a:latin typeface="Times New Roman" pitchFamily="18" charset="0"/>
                <a:cs typeface="Times New Roman" pitchFamily="18" charset="0"/>
              </a:rPr>
              <a:t>Анализ динамики капитальных вложений по отраслям показывает, что наименьшее их сокращение было в топливно-энергетическом комплексе и металлургии. Более резко они снизились в химической, легкой и пищевой промышленности (на 40–50% в 1993 г. и на 50% в 1994 г. по сравнению с предшествующим годом).</a:t>
            </a:r>
          </a:p>
          <a:p>
            <a:pPr marL="0" indent="361950">
              <a:buNone/>
            </a:pPr>
            <a:r>
              <a:rPr lang="ru-RU" sz="1700" dirty="0" smtClean="0">
                <a:latin typeface="Times New Roman" pitchFamily="18" charset="0"/>
                <a:cs typeface="Times New Roman" pitchFamily="18" charset="0"/>
              </a:rPr>
              <a:t>В результате проведения реформ и приватизации изменилась структура капитальных вложений по источникам финансирования: сократилось бюджетное финансирование, но возросли капитальные вложения за счет собственных и привлеченных средств предприятий; снизился объем капитальных вложений за счет льготных государственных кредитов и увеличилась доля государственных внебюджетных инвестиционных фондов.</a:t>
            </a:r>
          </a:p>
          <a:p>
            <a:endParaRPr lang="ru-RU" sz="1700" dirty="0"/>
          </a:p>
        </p:txBody>
      </p:sp>
      <p:sp>
        <p:nvSpPr>
          <p:cNvPr id="4" name="Номер слайда 3"/>
          <p:cNvSpPr>
            <a:spLocks noGrp="1"/>
          </p:cNvSpPr>
          <p:nvPr>
            <p:ph type="sldNum" sz="quarter" idx="12"/>
          </p:nvPr>
        </p:nvSpPr>
        <p:spPr/>
        <p:txBody>
          <a:bodyPr/>
          <a:lstStyle/>
          <a:p>
            <a:fld id="{12EBB966-8D1D-4CFD-9EE5-73842ADB058A}" type="slidenum">
              <a:rPr lang="ru-RU" smtClean="0"/>
              <a:pPr/>
              <a:t>9</a:t>
            </a:fld>
            <a:endParaRPr lang="ru-RU"/>
          </a:p>
        </p:txBody>
      </p:sp>
    </p:spTree>
  </p:cSld>
  <p:clrMapOvr>
    <a:masterClrMapping/>
  </p:clrMapOvr>
  <p:transition advClick="0" advTm="6000">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TotalTime>
  <Words>1341</Words>
  <Application>Microsoft Office PowerPoint</Application>
  <PresentationFormat>Экран (4:3)</PresentationFormat>
  <Paragraphs>91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Экономика предприятия</vt:lpstr>
      <vt:lpstr>Слайд 2</vt:lpstr>
      <vt:lpstr>Слайд 3</vt:lpstr>
      <vt:lpstr>  В рамках экономики предприятия обычно рассматривают следующие разделы знаний в области экономики: </vt:lpstr>
      <vt:lpstr>Отрасли экономики</vt:lpstr>
      <vt:lpstr>Секторы экономики</vt:lpstr>
      <vt:lpstr>Межотраслевые комплексы</vt:lpstr>
      <vt:lpstr>Тенденции развития промышленности</vt:lpstr>
      <vt:lpstr>Совершенствование воспроизводственной структуры экономики</vt:lpstr>
      <vt:lpstr>Предприятие – основное звено экономики</vt:lpstr>
      <vt:lpstr>Предприятие</vt:lpstr>
      <vt:lpstr>Спрос предприятия</vt:lpstr>
      <vt:lpstr>Капитал предприятия</vt:lpstr>
      <vt:lpstr>Цель функционирования предприятия </vt:lpstr>
      <vt:lpstr>Конкуренция и предприятие</vt:lpstr>
      <vt:lpstr>Производственные и рыночные связи предприятия </vt:lpstr>
      <vt:lpstr>Слайд 17</vt:lpstr>
    </vt:vector>
  </TitlesOfParts>
  <Company>RUSSIA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Экономика предприятия </dc:title>
  <dc:creator>RePack by SPecialiST</dc:creator>
  <cp:lastModifiedBy>Мусина Жанна</cp:lastModifiedBy>
  <cp:revision>10</cp:revision>
  <dcterms:created xsi:type="dcterms:W3CDTF">2014-02-20T09:54:04Z</dcterms:created>
  <dcterms:modified xsi:type="dcterms:W3CDTF">2014-02-21T07:27:13Z</dcterms:modified>
</cp:coreProperties>
</file>