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258" r:id="rId4"/>
    <p:sldId id="259" r:id="rId5"/>
    <p:sldId id="294" r:id="rId6"/>
    <p:sldId id="260" r:id="rId7"/>
    <p:sldId id="299" r:id="rId8"/>
    <p:sldId id="287" r:id="rId9"/>
    <p:sldId id="293" r:id="rId10"/>
    <p:sldId id="295" r:id="rId11"/>
    <p:sldId id="298" r:id="rId12"/>
    <p:sldId id="279" r:id="rId13"/>
    <p:sldId id="262" r:id="rId14"/>
    <p:sldId id="263" r:id="rId15"/>
    <p:sldId id="264" r:id="rId16"/>
    <p:sldId id="265" r:id="rId17"/>
    <p:sldId id="266" r:id="rId18"/>
    <p:sldId id="267" r:id="rId19"/>
    <p:sldId id="285" r:id="rId20"/>
    <p:sldId id="290" r:id="rId21"/>
    <p:sldId id="288" r:id="rId22"/>
    <p:sldId id="281" r:id="rId23"/>
    <p:sldId id="301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6600"/>
    <a:srgbClr val="003300"/>
    <a:srgbClr val="993300"/>
    <a:srgbClr val="FF9900"/>
    <a:srgbClr val="0099FF"/>
    <a:srgbClr val="0066FF"/>
    <a:srgbClr val="FFFF00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6" autoAdjust="0"/>
    <p:restoredTop sz="97680" autoAdjust="0"/>
  </p:normalViewPr>
  <p:slideViewPr>
    <p:cSldViewPr>
      <p:cViewPr varScale="1">
        <p:scale>
          <a:sx n="103" d="100"/>
          <a:sy n="103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3A719-947D-4A71-AC29-55A4235F4F52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C33D9-C28B-40AB-84F2-10F26772C9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2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086AD-995D-4776-8ACB-789965E3A8CE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3E3A8-A225-4BDF-AAD1-9EED4BB50F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6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FC052-2AA5-462A-8A3D-C6E64FACDBA2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EA24F-7B38-474E-A2E2-C8326107F1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6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70FD0-FA78-49BB-B012-FF6F20456F21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B11E4-BF9A-4F3E-A224-41E14E39B9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3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FA45F-0A17-4D1F-8668-6C07A244C899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8476D-3F57-4F96-8A58-EDF1A2AC52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9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71DA3-3B96-47BF-93E2-3B1EF9117B0D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A5DC8-A93F-49BC-8B4E-83DDF70B51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5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DFBF9-5DD3-433A-ACC7-BC469668F21C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5BDD6-6D14-4A58-9A4D-2600970009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6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0E271-23AE-43D1-BEC2-8D80C2349A08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D6A78-20A4-48AC-998A-7938A074C5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5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FD75C-0FA9-46B5-9506-2F25365CC04D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9C910-88C2-47A8-990A-7ADE08E1E4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A802B-AEA4-4F54-B06A-2F0C2E4D37B5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A6D98-A105-470E-873E-784F5D3D57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9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80D24-763B-4A01-BE87-185DAD3EFC30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7C3F-744E-4396-BCD8-63B9A6B5CF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5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C1980B-7C93-447C-95DD-C198FD4C0C45}" type="datetimeFigureOut">
              <a:rPr lang="ru-RU" smtClean="0"/>
              <a:pPr>
                <a:defRPr/>
              </a:pPr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35E7FD-5BED-46EC-B35D-49342B4509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02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jpeg"/><Relationship Id="rId10" Type="http://schemas.openxmlformats.org/officeDocument/2006/relationships/image" Target="../media/image16.jp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1944216" cy="150532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1" dirty="0" smtClean="0">
                <a:solidFill>
                  <a:srgbClr val="7B3D17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ТЕМА:</a:t>
            </a:r>
            <a:r>
              <a:rPr lang="ru-RU" sz="2800" b="1" i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Arial" charset="0"/>
              </a:rPr>
            </a:br>
            <a:endParaRPr lang="ru-RU" sz="4000" b="1" i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304" y="4725144"/>
            <a:ext cx="7812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Героическая баллада «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Робин Гуд и золотая стрела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».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Суд над литературным героем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</a:br>
            <a:endParaRPr lang="ru-RU" sz="3600" b="1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Users\Соколова\Desktop\0_65343_d785c784_X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68" y="273050"/>
            <a:ext cx="4067913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68619" y="5072074"/>
            <a:ext cx="33842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Монах Тук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79"/>
            <a:ext cx="3203848" cy="4376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Соколова\Desktop\bc829a94-5887-4715-b808-8cd156d9ea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3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04837" y="2996952"/>
            <a:ext cx="3485030" cy="32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600703"/>
            <a:ext cx="5976664" cy="15304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60973"/>
            <a:ext cx="573426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Робин Гуд-</a:t>
            </a:r>
          </a:p>
          <a:p>
            <a:pPr algn="ctr">
              <a:defRPr/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разбойник или герой?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199" y="0"/>
            <a:ext cx="2818619" cy="3850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3" b="65361"/>
          <a:stretch/>
        </p:blipFill>
        <p:spPr>
          <a:xfrm>
            <a:off x="6797321" y="5413552"/>
            <a:ext cx="1631316" cy="1106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3" b="65361"/>
          <a:stretch/>
        </p:blipFill>
        <p:spPr>
          <a:xfrm rot="15056041">
            <a:off x="4654178" y="5966606"/>
            <a:ext cx="1631316" cy="1106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3" b="65361"/>
          <a:stretch/>
        </p:blipFill>
        <p:spPr>
          <a:xfrm flipV="1">
            <a:off x="6372199" y="5812889"/>
            <a:ext cx="1631316" cy="1106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3" b="65361"/>
          <a:stretch/>
        </p:blipFill>
        <p:spPr>
          <a:xfrm rot="13146674">
            <a:off x="5761412" y="5804895"/>
            <a:ext cx="1631316" cy="11061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30" y="2339038"/>
            <a:ext cx="2725641" cy="106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625" y="285750"/>
            <a:ext cx="8358188" cy="6143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15079"/>
              </p:ext>
            </p:extLst>
          </p:nvPr>
        </p:nvGraphicFramePr>
        <p:xfrm>
          <a:off x="285750" y="285750"/>
          <a:ext cx="8643938" cy="657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69"/>
                <a:gridCol w="4321969"/>
              </a:tblGrid>
              <a:tr h="65722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РОБИН ГУД И ЗОЛОТАЯ СТРЕЛА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Шериф без сна проводит ночь,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 днем не правит суд.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Ему покоя не дает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Разбойник Робин Гуд.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Вот в город Лондон, к королю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Отправился шериф,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 целый час держал он речь,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Колено преклонив.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"Тот не шериф, - сказал король, -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Кто упускает власть.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He нападенья надо ждать,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 первому напасть.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Найди приманку похитрей,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Захлопни западню,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 там вези врага ко мне,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Я сам его казню". 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Шериф вернулся в Ноттингем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 думал по пути,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Как Робин Гуда заманить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 счеты с ним свести.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 вот послушные гонцы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Летят во весь опор.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 шерифу доблестных стрелков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Зовут они на спор.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Кто в цель вернее попадет,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Сам стоя за чертой,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Тому достанется стрела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 головкой золотой.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Едва услышал Робин Гуд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Крылатую молву,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Велел он каждому стрелку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Проверить тетиву.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Но тут сказал один стрелок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 имени Давид: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"Пусть лучше будет наш отряд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 лесу надежно скрыт. 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625" y="285750"/>
            <a:ext cx="8358188" cy="6143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214313"/>
          <a:ext cx="8572500" cy="643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50"/>
                <a:gridCol w="4286250"/>
              </a:tblGrid>
              <a:tr h="64309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 зря шериф зовет на спор,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Он нам расставил сеть,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 кто запутается в ней,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 петле тому висеть".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"Тут пахнет трусостью, стрелок, -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Ответил Робин Гуд, -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Идем на славную игру,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Потешим добрый люд".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Тогда сказал Малютка Джон: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"Ну что же, в добрый час!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Но хорошо бы сделать так,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Чтоб не узнали нас.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Давайте сбросим свой наряд,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Лесной зеленый цвет.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Пусть будет каждый наш стрелок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По-своему одет.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Вот желтый плащ, вот белый плащ,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Вот синие плащи.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Перемешаемся с толпой,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Попробуй отыщи!"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10" marB="4571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Из леса вышли удальцы,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 каждый был готов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Хоть умереть, но победить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Шерифовых стрелков.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 в шумный город Ноттингем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Вошли по одному,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Чтоб раньше времени себя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 выдать никому.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Шериф напрасно на толпу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Глядел из-под руки: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 попадались на глаза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Мятежные стрелки.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Народ тихонько говорил,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Что Робина всегда,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Едва он выпустит стрелу,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Узнаешь без труда.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Шериф в затылке почесал,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Он был сердит и зол: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"Как ни отважен Робин Гуд,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А, видно, не пришел".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10" marB="4571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625" y="285750"/>
            <a:ext cx="8358188" cy="6143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85750"/>
          <a:ext cx="9001125" cy="643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844"/>
                <a:gridCol w="5314281"/>
              </a:tblGrid>
              <a:tr h="64309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 этой речью уязвлен,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Подумал Робин Гуд: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"Узнаешь скоро ты, шериф,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Что я сегодня тут".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Был славный лучник - желтый плащ,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Хорош и голубой,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Но красный плащ их превзошел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Искусною стрельбой.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Был в красном зоркий Робин Гуд,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Испытанный стрелок.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Куда шутя он попадал,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Никто попасть не мог.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Стрелой он прутик расщепил,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Сам стоя за чертой.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Он честно выиграл стрелу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 головкой золотой.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Пока сбегался весь народ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Смотреть на молодца,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Тихонько выбрались стрелки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Из тесного кольца.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10" marB="4571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Потом, сойдясь в глухом лесу,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Они присели в тень,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 тут рассказы начались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 этот славный день.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"Люблю, - воскликнул Робин Гуд, -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Нелегкие дела!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Вот только плохо, что шериф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 знает, где стрела".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"Ну что ж, - сказал Малютка Джон, -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Я верный дал совет.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Хотите, дам еще один,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Покуда лучших нет?"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Ответил Робин: "Говори,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Я знаю, ты умен.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 нас таким умом, как ты,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Никто не наделен".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Заговорил Малютка Джон: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"Пошлем-ка мы письмо,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Но не с гонцом оно пойдет,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 полетит само". </a:t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10" marB="4571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625" y="285750"/>
            <a:ext cx="8358188" cy="6143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5429250" y="857250"/>
            <a:ext cx="3429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"Но как, скажи, послать письмо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Мы можем без гонца?"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"Имей терпенье, Робин Гуд,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Дослушай до конца.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Письмо к стреле я привяжу,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Пущу стрелу в полет.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Пускай оно к шерифу в дом,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Как с неба, упадет".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Был в страшной ярости шериф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От дерзкого письма,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И сам потом дивился он,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Что не сошел с ума. </a:t>
            </a:r>
          </a:p>
        </p:txBody>
      </p:sp>
      <p:pic>
        <p:nvPicPr>
          <p:cNvPr id="17412" name="Picture 3" descr="D:\Users\Соколова\Desktop\st79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785813"/>
            <a:ext cx="5078412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4929188" y="857250"/>
            <a:ext cx="392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625" y="285750"/>
            <a:ext cx="8956675" cy="4370388"/>
          </a:xfrm>
        </p:spPr>
        <p:txBody>
          <a:bodyPr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Анализ баллады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Сюжет:______________________________________________</a:t>
            </a:r>
          </a:p>
          <a:p>
            <a:pPr marL="342900" indent="-342900" algn="just" eaLnBrk="1" hangingPunct="1">
              <a:spcBef>
                <a:spcPct val="0"/>
              </a:spcBef>
              <a:buFont typeface="Arial" charset="0"/>
              <a:buAutoNum type="arabicPeriod" startAt="2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Главный герой:_______________________________________</a:t>
            </a:r>
          </a:p>
          <a:p>
            <a:pPr marL="342900" indent="-342900" algn="just" eaLnBrk="1" hangingPunct="1">
              <a:spcBef>
                <a:spcPct val="0"/>
              </a:spcBef>
              <a:buFont typeface="Arial" charset="0"/>
              <a:buAutoNum type="arabicPeriod" startAt="3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Идея (основная мысль):_______________________________</a:t>
            </a:r>
          </a:p>
          <a:p>
            <a:pPr marL="342900" indent="-342900" algn="just" eaLnBrk="1" hangingPunct="1">
              <a:spcBef>
                <a:spcPct val="0"/>
              </a:spcBef>
              <a:buFont typeface="Arial" charset="0"/>
              <a:buAutoNum type="arabicPeriod" startAt="4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Как повествователь относится к главному герою?_________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______________________________________________________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_______________________________________________________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5. Средства художественной выразительности:______________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_______________________________________</a:t>
            </a:r>
            <a:r>
              <a:rPr lang="ru-RU" sz="1800" b="1" dirty="0" smtClean="0">
                <a:solidFill>
                  <a:schemeClr val="tx1"/>
                </a:solidFill>
              </a:rPr>
              <a:t>_____________________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_________________________________________________________________________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_________________________________________________________________________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4929188" y="857250"/>
            <a:ext cx="392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332656"/>
            <a:ext cx="8572500" cy="6048672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algn="r" eaLnBrk="1" hangingPunct="1">
              <a:spcBef>
                <a:spcPts val="0"/>
              </a:spcBef>
              <a:defRPr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Был славный лучник - </a:t>
            </a:r>
            <a:r>
              <a:rPr lang="ru-RU" i="1" dirty="0" smtClean="0">
                <a:solidFill>
                  <a:srgbClr val="C00000"/>
                </a:solidFill>
              </a:rPr>
              <a:t>желтый плащ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Хорош и </a:t>
            </a:r>
            <a:r>
              <a:rPr lang="ru-RU" i="1" dirty="0" smtClean="0">
                <a:solidFill>
                  <a:srgbClr val="C00000"/>
                </a:solidFill>
              </a:rPr>
              <a:t>голубой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</a:t>
            </a:r>
            <a:r>
              <a:rPr lang="ru-RU" i="1" dirty="0" smtClean="0">
                <a:solidFill>
                  <a:srgbClr val="C00000"/>
                </a:solidFill>
              </a:rPr>
              <a:t>красный плащ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их превзошел </a:t>
            </a: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Искусною стрельбой.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Как это понять?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3" descr="D:\Users\Соколова\Desktop\RobinHoodPi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068960"/>
            <a:ext cx="250031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80634"/>
            <a:ext cx="7443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Посмотрите внимательно на строки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3" y="2852936"/>
            <a:ext cx="4032449" cy="4149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0111" y="476672"/>
            <a:ext cx="8229600" cy="7969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6600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Monotype Corsiva" pitchFamily="66" charset="0"/>
              </a:rPr>
              <a:t>Средство художественной выразительности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43373" y="2060848"/>
            <a:ext cx="8229600" cy="4214813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Повествователь называет плащ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    (часть одежды) вместо человека.</a:t>
            </a:r>
          </a:p>
          <a:p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Такой прием называется синекдоха.</a:t>
            </a:r>
          </a:p>
          <a:p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инекдоха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002060"/>
                </a:solidFill>
              </a:rPr>
              <a:t>прием, когда название части выступает в значении целого.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13176"/>
            <a:ext cx="2478723" cy="168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5"/>
          <a:stretch/>
        </p:blipFill>
        <p:spPr>
          <a:xfrm flipH="1">
            <a:off x="8011222" y="0"/>
            <a:ext cx="1123503" cy="5517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1"/>
          <a:stretch/>
        </p:blipFill>
        <p:spPr>
          <a:xfrm flipH="1">
            <a:off x="7275540" y="-171401"/>
            <a:ext cx="1868460" cy="74888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3863"/>
          <a:stretch/>
        </p:blipFill>
        <p:spPr>
          <a:xfrm>
            <a:off x="-190042" y="0"/>
            <a:ext cx="2467300" cy="1656184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 flipH="1" flipV="1">
            <a:off x="683568" y="1093796"/>
            <a:ext cx="7776864" cy="468052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864395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Бедняки и бедолаги, презирая жизнь слуги,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бездомные бродяги, у кого одни долги,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 кто загнан, неприкаян, в этот вольный лес бегут,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здесь хозяин — славный парень Робин Гуд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r"/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Высоцкий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«Баллада о вольных стрелках»</a:t>
            </a:r>
          </a:p>
        </p:txBody>
      </p:sp>
    </p:spTree>
    <p:extLst>
      <p:ext uri="{BB962C8B-B14F-4D97-AF65-F5344CB8AC3E}">
        <p14:creationId xmlns:p14="http://schemas.microsoft.com/office/powerpoint/2010/main" val="38818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Соколова\Desktop\post-3-12942404833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52" y="3284984"/>
            <a:ext cx="4967598" cy="3168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7" name="Picture 2" descr="D:\Users\Соколова\Desktop\Documents\6 кл\лит\баллады\робин гуд\картинки\st78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333750" cy="421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025355" y="1000108"/>
            <a:ext cx="417056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006600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215900" dist="952500" dir="2400000" sx="113000" sy="113000" algn="ctr" rotWithShape="0">
                    <a:srgbClr val="000000">
                      <a:alpha val="84000"/>
                    </a:srgbClr>
                  </a:outerShdw>
                </a:effectLst>
                <a:cs typeface="+mn-cs"/>
              </a:rPr>
              <a:t>Знаменитый дуб </a:t>
            </a:r>
          </a:p>
          <a:p>
            <a:pPr algn="ctr">
              <a:defRPr/>
            </a:pPr>
            <a:r>
              <a:rPr lang="ru-RU" sz="3600" b="1" dirty="0">
                <a:ln/>
                <a:solidFill>
                  <a:srgbClr val="006600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215900" dist="952500" dir="2400000" sx="113000" sy="113000" algn="ctr" rotWithShape="0">
                    <a:srgbClr val="000000">
                      <a:alpha val="84000"/>
                    </a:srgbClr>
                  </a:outerShdw>
                </a:effectLst>
                <a:cs typeface="+mn-cs"/>
              </a:rPr>
              <a:t>Робин Гуда</a:t>
            </a: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457938" y="5091835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«Епископский дуб»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0081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Свершили в чаще колдуны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Над Робин Гудом чудо: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При свете солнца и луны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Нет смерти Робин Гуду. </a:t>
            </a:r>
          </a:p>
          <a:p>
            <a:pPr>
              <a:buFont typeface="Arial" charset="0"/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В заветный рог он затрубит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Над рощами Шервуда.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Пока он в схватке не убит,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Он будет Робин Гудом. </a:t>
            </a:r>
          </a:p>
          <a:p>
            <a:pPr>
              <a:buFont typeface="Arial" charset="0"/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Ты можешь Гудом стать, сосед,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А может, я им буду,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Вот отчего на сотни лет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Monotype Corsiva" pitchFamily="66" charset="0"/>
              </a:rPr>
              <a:t>Нет смерти Робин Гуду!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Агранович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«Отважный Робин Гуд»</a:t>
            </a:r>
          </a:p>
        </p:txBody>
      </p:sp>
      <p:pic>
        <p:nvPicPr>
          <p:cNvPr id="6" name="Picture 2" descr="D:\Users\Соколова\Desktop\Documents\6 кл\лит\баллады\робин гуд\картинки\st7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14313"/>
            <a:ext cx="4667250" cy="542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Users\Соколова\Desktop\Documents\6 кл\лит\баллады\робин гуд\картинки\st7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4455368" cy="3341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49300" dir="18780000" sx="104000" sy="104000" algn="tl" rotWithShape="0">
              <a:srgbClr val="000000">
                <a:alpha val="76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1813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20700" sx="102000" sy="102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3505" y="4797152"/>
            <a:ext cx="3836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Gabriola" pitchFamily="82" charset="0"/>
              </a:rPr>
              <a:t>памятник Робин Гуду</a:t>
            </a:r>
          </a:p>
          <a:p>
            <a:pPr algn="ctr"/>
            <a:r>
              <a:rPr lang="ru-RU" sz="4000" b="1" dirty="0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Gabriola" pitchFamily="82" charset="0"/>
              </a:rPr>
              <a:t>в г. </a:t>
            </a:r>
            <a:r>
              <a:rPr lang="ru-RU" sz="4000" b="1" dirty="0" err="1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  <a:latin typeface="Gabriola" pitchFamily="82" charset="0"/>
              </a:rPr>
              <a:t>Ноттингем</a:t>
            </a:r>
            <a:endParaRPr lang="ru-RU" sz="4000" b="1" dirty="0">
              <a:effectLst>
                <a:glow rad="101600">
                  <a:schemeClr val="bg1">
                    <a:lumMod val="65000"/>
                    <a:alpha val="60000"/>
                  </a:schemeClr>
                </a:glow>
              </a:effectLst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670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glow rad="63500">
                    <a:srgbClr val="006600">
                      <a:alpha val="40000"/>
                    </a:srgbClr>
                  </a:glow>
                </a:effectLst>
                <a:latin typeface="Monotype Corsiva" pitchFamily="66" charset="0"/>
              </a:rPr>
              <a:t>Робин Гуд в кино, мультфильмах</a:t>
            </a:r>
            <a:endParaRPr lang="ru-RU" sz="4000" dirty="0">
              <a:effectLst>
                <a:glow rad="63500">
                  <a:srgbClr val="006600">
                    <a:alpha val="40000"/>
                  </a:srgbClr>
                </a:glow>
              </a:effectLst>
              <a:latin typeface="Monotype Corsiva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2" y="1317710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r="7496"/>
          <a:stretch/>
        </p:blipFill>
        <p:spPr>
          <a:xfrm>
            <a:off x="988246" y="1762338"/>
            <a:ext cx="4459757" cy="368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27" y="2205406"/>
            <a:ext cx="5093621" cy="367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1978"/>
            <a:ext cx="5776501" cy="360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99907"/>
            <a:ext cx="5015307" cy="494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1" y="1326761"/>
            <a:ext cx="6067347" cy="491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" y="1346443"/>
            <a:ext cx="4829813" cy="482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39" y="1401409"/>
            <a:ext cx="6670416" cy="471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40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4929188" y="857250"/>
            <a:ext cx="392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2457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285750"/>
            <a:ext cx="8572500" cy="1500188"/>
          </a:xfrm>
        </p:spPr>
        <p:txBody>
          <a:bodyPr/>
          <a:lstStyle/>
          <a:p>
            <a:pPr eaLnBrk="1" hangingPunct="1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</a:p>
          <a:p>
            <a:pPr eaLnBrk="1" hangingPunct="1"/>
            <a:endParaRPr lang="ru-RU" sz="6600" dirty="0" smtClean="0">
              <a:solidFill>
                <a:srgbClr val="7030A0"/>
              </a:solidFill>
            </a:endParaRPr>
          </a:p>
        </p:txBody>
      </p:sp>
      <p:sp>
        <p:nvSpPr>
          <p:cNvPr id="24580" name="Прямоугольник 13"/>
          <p:cNvSpPr>
            <a:spLocks noChangeArrowheads="1"/>
          </p:cNvSpPr>
          <p:nvPr/>
        </p:nvSpPr>
        <p:spPr bwMode="auto">
          <a:xfrm>
            <a:off x="4071938" y="1785938"/>
            <a:ext cx="47863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 </a:t>
            </a:r>
            <a:r>
              <a:rPr lang="ru-RU" sz="28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Нарисовать портрет    Робин </a:t>
            </a:r>
            <a:r>
              <a:rPr lang="ru-RU" sz="2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Гуда, пояснить рисунок, почему именно таким вы его себе представляете.  	</a:t>
            </a:r>
          </a:p>
          <a:p>
            <a:pPr>
              <a:buFont typeface="Wingdings" pitchFamily="2" charset="2"/>
              <a:buChar char="ü"/>
            </a:pPr>
            <a:endParaRPr lang="ru-RU" sz="28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Составить </a:t>
            </a:r>
            <a:r>
              <a:rPr lang="ru-RU" sz="2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словесный портрет главного героя с вашими комментариями.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t="2306" r="14678"/>
          <a:stretch/>
        </p:blipFill>
        <p:spPr bwMode="auto">
          <a:xfrm>
            <a:off x="34857" y="1625974"/>
            <a:ext cx="4104456" cy="4130301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5322" y="3944582"/>
            <a:ext cx="8643938" cy="288032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>Замок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>Ноттингема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  <a:cs typeface="Arial" pitchFamily="34" charset="0"/>
            </a:endParaRPr>
          </a:p>
          <a:p>
            <a:pPr algn="l" eaLnBrk="1" hangingPunct="1"/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ru-RU" sz="4400" b="1" dirty="0" err="1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  <a:cs typeface="Arial" pitchFamily="34" charset="0"/>
              </a:rPr>
              <a:t>Ноттингем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  <a:cs typeface="Arial" pitchFamily="34" charset="0"/>
              </a:rPr>
              <a:t> –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  <a:cs typeface="Arial" pitchFamily="34" charset="0"/>
              </a:rPr>
              <a:t>старинный английский городок 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3075" name="Picture 5" descr="D:\Users\Соколова\Desktop\4757845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9440" y="1736812"/>
            <a:ext cx="464347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3834"/>
            <a:ext cx="432047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286375"/>
            <a:ext cx="9143999" cy="1357313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    </a:t>
            </a:r>
            <a:r>
              <a:rPr lang="ru-RU" sz="2800" b="1" dirty="0" smtClean="0">
                <a:solidFill>
                  <a:srgbClr val="003300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По преданию, здесь проходил суд над Робин Гудом 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24" y="670002"/>
            <a:ext cx="4926801" cy="3695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965200" dir="1980000" algn="ctr" rotWithShape="0">
              <a:prstClr val="black">
                <a:alpha val="76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5809" flipV="1">
            <a:off x="4931344" y="-439442"/>
            <a:ext cx="3291476" cy="4571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4912" flipV="1">
            <a:off x="6548951" y="-53497"/>
            <a:ext cx="2252311" cy="4497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4"/>
          <a:stretch/>
        </p:blipFill>
        <p:spPr>
          <a:xfrm rot="10800000" flipH="1" flipV="1">
            <a:off x="7812361" y="310392"/>
            <a:ext cx="1331640" cy="3772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021288"/>
            <a:ext cx="2627784" cy="1085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6115762"/>
            <a:ext cx="2627784" cy="1085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568" y="6021288"/>
            <a:ext cx="2627784" cy="1085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4030" y="6115762"/>
            <a:ext cx="2627784" cy="1085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2340" y="6117897"/>
            <a:ext cx="3155843" cy="10856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82" b="50000"/>
          <a:stretch/>
        </p:blipFill>
        <p:spPr>
          <a:xfrm rot="16200000">
            <a:off x="6783532" y="2571653"/>
            <a:ext cx="2520280" cy="235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5"/>
          <a:stretch/>
        </p:blipFill>
        <p:spPr>
          <a:xfrm flipH="1" flipV="1">
            <a:off x="1115616" y="4836223"/>
            <a:ext cx="2242109" cy="202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0" t="13148" r="-4828" b="73703"/>
          <a:stretch/>
        </p:blipFill>
        <p:spPr>
          <a:xfrm>
            <a:off x="4860032" y="1628800"/>
            <a:ext cx="3744415" cy="792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55" y="4941168"/>
            <a:ext cx="1454338" cy="1645236"/>
          </a:xfrm>
          <a:prstGeom prst="rect">
            <a:avLst/>
          </a:prstGeom>
        </p:spPr>
      </p:pic>
      <p:pic>
        <p:nvPicPr>
          <p:cNvPr id="512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1" t="24526" r="2491" b="12464"/>
          <a:stretch/>
        </p:blipFill>
        <p:spPr bwMode="auto">
          <a:xfrm>
            <a:off x="5796136" y="3552280"/>
            <a:ext cx="3438170" cy="345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04915" y="487109"/>
            <a:ext cx="265168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Monotype Corsiva" pitchFamily="66" charset="0"/>
                <a:cs typeface="+mn-cs"/>
              </a:rPr>
              <a:t>Судьи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CC6600"/>
              </a:solidFill>
              <a:effectLst>
                <a:glow rad="101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529">
            <a:off x="4391980" y="5856694"/>
            <a:ext cx="1800200" cy="1703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071909"/>
            <a:ext cx="1407351" cy="759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410">
            <a:off x="166062" y="722470"/>
            <a:ext cx="2617284" cy="2422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6" b="90924"/>
          <a:stretch/>
        </p:blipFill>
        <p:spPr>
          <a:xfrm>
            <a:off x="354147" y="356231"/>
            <a:ext cx="2041885" cy="4322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6546" y="187731"/>
            <a:ext cx="1156316" cy="4509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7" r="50834" b="7349"/>
          <a:stretch/>
        </p:blipFill>
        <p:spPr>
          <a:xfrm>
            <a:off x="107504" y="3054284"/>
            <a:ext cx="2592287" cy="6188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0" r="-4828" b="89736"/>
          <a:stretch/>
        </p:blipFill>
        <p:spPr>
          <a:xfrm>
            <a:off x="5292080" y="111821"/>
            <a:ext cx="2705492" cy="488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46" y="3356992"/>
            <a:ext cx="3053504" cy="360040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31750"/>
          </a:effectLst>
        </p:spPr>
      </p:pic>
      <p:sp>
        <p:nvSpPr>
          <p:cNvPr id="614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4368488" cy="5715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Суд над Робин Гудом</a:t>
            </a:r>
          </a:p>
        </p:txBody>
      </p:sp>
      <p:pic>
        <p:nvPicPr>
          <p:cNvPr id="6147" name="Picture 2" descr="D:\Users\Соколова\Desktop\sheriff-of-nottingham-and-abbot-hu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90" y="476672"/>
            <a:ext cx="428625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406400" dist="266700" dir="13320000" sx="111000" sy="111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539" y="-10400"/>
            <a:ext cx="2896937" cy="3957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-28176"/>
            <a:ext cx="3268095" cy="3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4320479" cy="331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3284984"/>
            <a:ext cx="3384377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3268095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38" y="0"/>
            <a:ext cx="326809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84" y="0"/>
            <a:ext cx="4464495" cy="29249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978959"/>
              </p:ext>
            </p:extLst>
          </p:nvPr>
        </p:nvGraphicFramePr>
        <p:xfrm>
          <a:off x="457199" y="388121"/>
          <a:ext cx="8291265" cy="60913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14800"/>
                <a:gridCol w="4176465"/>
              </a:tblGrid>
              <a:tr h="36909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Свидетельство того,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что Робин Гуд -разбойник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Свидетельство того,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что Робин Гуд -благородный герой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</a:tr>
              <a:tr h="231186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2483768" y="333115"/>
            <a:ext cx="3960440" cy="1800200"/>
          </a:xfrm>
          <a:prstGeom prst="horizontalScroll">
            <a:avLst/>
          </a:prstGeom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9728" y="771550"/>
            <a:ext cx="28216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75000"/>
                      <a:lumOff val="2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n-cs"/>
              </a:rPr>
              <a:t>Протокол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786812" cy="6357938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2800" dirty="0" smtClean="0">
                <a:latin typeface="Monotype Corsiva" pitchFamily="66" charset="0"/>
              </a:rPr>
              <a:t>Бедняки и бедолаги, презирая жизнь слуги,</a:t>
            </a:r>
          </a:p>
          <a:p>
            <a:pPr algn="r">
              <a:buFont typeface="Arial" charset="0"/>
              <a:buNone/>
            </a:pPr>
            <a:r>
              <a:rPr lang="ru-RU" sz="2800" dirty="0" smtClean="0">
                <a:latin typeface="Monotype Corsiva" pitchFamily="66" charset="0"/>
              </a:rPr>
              <a:t>И бездомные бродяги, у кого одни долги,</a:t>
            </a:r>
          </a:p>
          <a:p>
            <a:pPr algn="r">
              <a:buFont typeface="Arial" charset="0"/>
              <a:buNone/>
            </a:pPr>
            <a:r>
              <a:rPr lang="ru-RU" sz="2800" dirty="0" smtClean="0">
                <a:latin typeface="Monotype Corsiva" pitchFamily="66" charset="0"/>
              </a:rPr>
              <a:t>Все, кто загнан, неприкаян, в этот вольный лес бегут,</a:t>
            </a:r>
          </a:p>
          <a:p>
            <a:pPr algn="r">
              <a:buFont typeface="Arial" charset="0"/>
              <a:buNone/>
            </a:pPr>
            <a:r>
              <a:rPr lang="ru-RU" sz="2800" dirty="0" smtClean="0">
                <a:latin typeface="Monotype Corsiva" pitchFamily="66" charset="0"/>
              </a:rPr>
              <a:t>Потому что здесь хозяин — славный парень Робин Гуд!</a:t>
            </a:r>
          </a:p>
          <a:p>
            <a:pPr algn="r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Высоцкий, «Баллада о вольных стрелках»</a:t>
            </a:r>
          </a:p>
        </p:txBody>
      </p:sp>
      <p:pic>
        <p:nvPicPr>
          <p:cNvPr id="4" name="Picture 4" descr="D:\Users\Соколова\Desktop\Documents\6 кл\лит\баллады\робин гуд\картинки\st78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140968"/>
            <a:ext cx="3510063" cy="3502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Users\Соколова\Desktop\Documents\6 кл\лит\баллады\робин гуд\картинки\1298388810_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58559"/>
            <a:ext cx="3024336" cy="3366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5531">
            <a:off x="30067" y="-24346"/>
            <a:ext cx="2164635" cy="2714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Соколова\Desktop\0_5bb9e_94646e6a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476672"/>
            <a:ext cx="6303925" cy="479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7298" y="5661248"/>
            <a:ext cx="60126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Шериф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Ноттенгемский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0" y="-151509"/>
            <a:ext cx="8424936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393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ТЕМА: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Средство художественной выразительности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Саша и Оля</cp:lastModifiedBy>
  <cp:revision>103</cp:revision>
  <dcterms:created xsi:type="dcterms:W3CDTF">2008-12-17T08:43:14Z</dcterms:created>
  <dcterms:modified xsi:type="dcterms:W3CDTF">2014-02-02T13:33:52Z</dcterms:modified>
</cp:coreProperties>
</file>