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72" r:id="rId3"/>
    <p:sldId id="264" r:id="rId4"/>
    <p:sldId id="27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0000"/>
    <a:srgbClr val="1D330B"/>
    <a:srgbClr val="005426"/>
    <a:srgbClr val="355B15"/>
    <a:srgbClr val="573A1D"/>
    <a:srgbClr val="FFFF81"/>
    <a:srgbClr val="FFFF5D"/>
    <a:srgbClr val="FFFF6D"/>
    <a:srgbClr val="FFDE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703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42379-497A-4270-AF1B-19B98E7926B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B6E1-3351-4C71-AD99-BEA7CF6DC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slide" Target="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clipart/k/korz2.html&#1089;" TargetMode="External"/><Relationship Id="rId7" Type="http://schemas.openxmlformats.org/officeDocument/2006/relationships/hyperlink" Target="http://wooi.ru/dock/fonoteca4.php" TargetMode="External"/><Relationship Id="rId2" Type="http://schemas.openxmlformats.org/officeDocument/2006/relationships/hyperlink" Target="http://www.lenagold.ru/fon/clipart/n/nas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ooi.ru/dock/fonoteca7.php" TargetMode="External"/><Relationship Id="rId5" Type="http://schemas.openxmlformats.org/officeDocument/2006/relationships/hyperlink" Target="http://www.lenagold.ru/fon/clipart/ja/jabl/kras3.html" TargetMode="External"/><Relationship Id="rId4" Type="http://schemas.openxmlformats.org/officeDocument/2006/relationships/hyperlink" Target="http://school-ppt.3dn.ru/index/kartinki_solnyshki/0-4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0" y="2285992"/>
            <a:ext cx="9144000" cy="457200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B8A18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0" y="0"/>
            <a:ext cx="9144000" cy="228599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D5F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яблон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2908" y="1357298"/>
            <a:ext cx="1285852" cy="1563509"/>
          </a:xfrm>
          <a:prstGeom prst="rect">
            <a:avLst/>
          </a:prstGeom>
        </p:spPr>
      </p:pic>
      <p:pic>
        <p:nvPicPr>
          <p:cNvPr id="9" name="Рисунок 8" descr="яблон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500174"/>
            <a:ext cx="1071570" cy="1302957"/>
          </a:xfrm>
          <a:prstGeom prst="rect">
            <a:avLst/>
          </a:prstGeom>
        </p:spPr>
      </p:pic>
      <p:pic>
        <p:nvPicPr>
          <p:cNvPr id="10" name="Рисунок 9" descr="яблон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1571612"/>
            <a:ext cx="1071570" cy="1302958"/>
          </a:xfrm>
          <a:prstGeom prst="rect">
            <a:avLst/>
          </a:prstGeom>
        </p:spPr>
      </p:pic>
      <p:pic>
        <p:nvPicPr>
          <p:cNvPr id="11" name="Рисунок 10" descr="яблон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1643050"/>
            <a:ext cx="1214446" cy="1476685"/>
          </a:xfrm>
          <a:prstGeom prst="rect">
            <a:avLst/>
          </a:prstGeom>
        </p:spPr>
      </p:pic>
      <p:pic>
        <p:nvPicPr>
          <p:cNvPr id="12" name="Рисунок 11" descr="яблон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8794" y="1643050"/>
            <a:ext cx="1155694" cy="1405246"/>
          </a:xfrm>
          <a:prstGeom prst="rect">
            <a:avLst/>
          </a:prstGeom>
        </p:spPr>
      </p:pic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2643174" y="142852"/>
            <a:ext cx="44069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02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СОБЕРИ УРОЖАЙ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502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1357290" y="714356"/>
            <a:ext cx="70723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саду поспел урожай. 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Найди яблоки со словами, в которых пропущена буква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501090" y="6357958"/>
            <a:ext cx="357190" cy="35719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ваппп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333634">
            <a:off x="3494790" y="4814121"/>
            <a:ext cx="2633935" cy="1802166"/>
          </a:xfrm>
          <a:prstGeom prst="rect">
            <a:avLst/>
          </a:prstGeom>
        </p:spPr>
      </p:pic>
      <p:pic>
        <p:nvPicPr>
          <p:cNvPr id="69" name="Рисунок 68" descr="яблон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1571612"/>
            <a:ext cx="1071570" cy="1302957"/>
          </a:xfrm>
          <a:prstGeom prst="rect">
            <a:avLst/>
          </a:prstGeom>
        </p:spPr>
      </p:pic>
      <p:pic>
        <p:nvPicPr>
          <p:cNvPr id="70" name="Рисунок 69" descr="яблоня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1571612"/>
            <a:ext cx="1175033" cy="1428760"/>
          </a:xfrm>
          <a:prstGeom prst="rect">
            <a:avLst/>
          </a:prstGeom>
        </p:spPr>
      </p:pic>
      <p:pic>
        <p:nvPicPr>
          <p:cNvPr id="78" name="Рисунок 77" descr="яблон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1500174"/>
            <a:ext cx="1071570" cy="1302957"/>
          </a:xfrm>
          <a:prstGeom prst="rect">
            <a:avLst/>
          </a:prstGeom>
        </p:spPr>
      </p:pic>
      <p:pic>
        <p:nvPicPr>
          <p:cNvPr id="79" name="Рисунок 78" descr="яблон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1357298"/>
            <a:ext cx="1285852" cy="1563509"/>
          </a:xfrm>
          <a:prstGeom prst="rect">
            <a:avLst/>
          </a:prstGeom>
        </p:spPr>
      </p:pic>
      <p:grpSp>
        <p:nvGrpSpPr>
          <p:cNvPr id="95" name="Группа 34"/>
          <p:cNvGrpSpPr/>
          <p:nvPr/>
        </p:nvGrpSpPr>
        <p:grpSpPr>
          <a:xfrm>
            <a:off x="357158" y="2714620"/>
            <a:ext cx="1525597" cy="1681646"/>
            <a:chOff x="1807170" y="3643039"/>
            <a:chExt cx="1752534" cy="1931578"/>
          </a:xfrm>
        </p:grpSpPr>
        <p:pic>
          <p:nvPicPr>
            <p:cNvPr id="96" name="Рисунок 95" descr="яблоеппп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1302" y="3643039"/>
              <a:ext cx="1588402" cy="1931578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807170" y="4709757"/>
              <a:ext cx="1641291" cy="530279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КАЛИН 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8" name="Рисунок 97" descr="яблоеппп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7620" y="5143512"/>
            <a:ext cx="785818" cy="955595"/>
          </a:xfrm>
          <a:prstGeom prst="rect">
            <a:avLst/>
          </a:prstGeom>
        </p:spPr>
      </p:pic>
      <p:pic>
        <p:nvPicPr>
          <p:cNvPr id="102" name="Рисунок 101" descr="яблоеппп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00562" y="5286388"/>
            <a:ext cx="785818" cy="955595"/>
          </a:xfrm>
          <a:prstGeom prst="rect">
            <a:avLst/>
          </a:prstGeom>
        </p:spPr>
      </p:pic>
      <p:pic>
        <p:nvPicPr>
          <p:cNvPr id="103" name="Рисунок 102" descr="яблоеппп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2066" y="5214950"/>
            <a:ext cx="785818" cy="955595"/>
          </a:xfrm>
          <a:prstGeom prst="rect">
            <a:avLst/>
          </a:prstGeom>
        </p:spPr>
      </p:pic>
      <p:pic>
        <p:nvPicPr>
          <p:cNvPr id="104" name="Рисунок 103" descr="яблоеппп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14810" y="4786322"/>
            <a:ext cx="785818" cy="955595"/>
          </a:xfrm>
          <a:prstGeom prst="rect">
            <a:avLst/>
          </a:prstGeom>
        </p:spPr>
      </p:pic>
      <p:pic>
        <p:nvPicPr>
          <p:cNvPr id="105" name="Рисунок 104" descr="яблоеппп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52" y="4786322"/>
            <a:ext cx="785818" cy="95559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2285984" y="2857496"/>
            <a:ext cx="1928825" cy="1681646"/>
            <a:chOff x="2428860" y="2857496"/>
            <a:chExt cx="1928825" cy="1681646"/>
          </a:xfrm>
        </p:grpSpPr>
        <p:pic>
          <p:nvPicPr>
            <p:cNvPr id="107" name="Рисунок 106" descr="яблоеппп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6051" y="2857496"/>
              <a:ext cx="1382718" cy="1681646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2428860" y="3786190"/>
              <a:ext cx="1928825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Р . БИНА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4714876" y="2786058"/>
            <a:ext cx="1857388" cy="1681646"/>
            <a:chOff x="4857752" y="2786058"/>
            <a:chExt cx="1857388" cy="1681646"/>
          </a:xfrm>
        </p:grpSpPr>
        <p:pic>
          <p:nvPicPr>
            <p:cNvPr id="110" name="Рисунок 109" descr="яблоеппп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3504" y="2786058"/>
              <a:ext cx="1382719" cy="1681646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4857752" y="3714752"/>
              <a:ext cx="1857388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ЧЕРЕШН .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286612" y="2714620"/>
            <a:ext cx="1857388" cy="1681646"/>
            <a:chOff x="7286612" y="2714620"/>
            <a:chExt cx="1857388" cy="1681646"/>
          </a:xfrm>
        </p:grpSpPr>
        <p:pic>
          <p:nvPicPr>
            <p:cNvPr id="113" name="Рисунок 112" descr="яблоеппп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00960" y="2714620"/>
              <a:ext cx="1382719" cy="1681646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7286612" y="3643314"/>
              <a:ext cx="1857388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РОМ . ШКА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142844" y="4429132"/>
            <a:ext cx="1525597" cy="1681646"/>
            <a:chOff x="142844" y="4572008"/>
            <a:chExt cx="1525597" cy="1681646"/>
          </a:xfrm>
        </p:grpSpPr>
        <p:pic>
          <p:nvPicPr>
            <p:cNvPr id="116" name="Рисунок 115" descr="яблоеппп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5722" y="4572008"/>
              <a:ext cx="1382719" cy="1681646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142844" y="5500702"/>
              <a:ext cx="1428759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ЯБЛОН 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1714480" y="4929198"/>
            <a:ext cx="1714512" cy="1681646"/>
            <a:chOff x="3000364" y="2214554"/>
            <a:chExt cx="1714512" cy="1681646"/>
          </a:xfrm>
        </p:grpSpPr>
        <p:pic>
          <p:nvPicPr>
            <p:cNvPr id="119" name="Рисунок 118" descr="яблоеппп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6116" y="2214554"/>
              <a:ext cx="1382718" cy="1681646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3000364" y="3143248"/>
              <a:ext cx="1714512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ВИШН 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286512" y="4214818"/>
            <a:ext cx="1500198" cy="1681646"/>
            <a:chOff x="1571604" y="2285992"/>
            <a:chExt cx="1500198" cy="1681646"/>
          </a:xfrm>
        </p:grpSpPr>
        <p:pic>
          <p:nvPicPr>
            <p:cNvPr id="122" name="Рисунок 121" descr="яблоеппп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3042" y="2285992"/>
              <a:ext cx="1382719" cy="1681646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1571604" y="3286124"/>
              <a:ext cx="1500198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ЧЕРВ . 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4" name="Рисунок 123" descr="мкуу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809692">
            <a:off x="1215296" y="2862138"/>
            <a:ext cx="751048" cy="721453"/>
          </a:xfrm>
          <a:prstGeom prst="rect">
            <a:avLst/>
          </a:prstGeom>
        </p:spPr>
      </p:pic>
      <p:pic>
        <p:nvPicPr>
          <p:cNvPr id="126" name="Рисунок 125" descr="мкуу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809692">
            <a:off x="8144781" y="2790701"/>
            <a:ext cx="751048" cy="721453"/>
          </a:xfrm>
          <a:prstGeom prst="rect">
            <a:avLst/>
          </a:prstGeom>
        </p:spPr>
      </p:pic>
      <p:pic>
        <p:nvPicPr>
          <p:cNvPr id="51" name="Рисунок 50" descr="уцаи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926177" cy="152997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m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0.00694 0.00139 -0.01441 0.00185 -0.02135 0.00463 C -0.02378 0.00556 -0.02847 0.00787 -0.02847 0.00787 C -0.04514 0.02338 -0.06649 0.01181 -0.0868 0.01111 C -0.09323 0.00532 -0.09392 0.0037 -0.09861 -0.00324 " pathEditMode="relative" ptsTypes="ffffA">
                                      <p:cBhvr>
                                        <p:cTn id="54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m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0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m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1.48148E-6 C -0.00816 0.01759 -0.0375 0.01528 -0.04878 0.01597 C -0.06076 0.02153 -0.07656 0.01944 -0.08924 0.0206 C -0.0941 0.02292 -0.09878 0.02292 -0.09878 0.01435 " pathEditMode="relative" ptsTypes="fffA">
                                      <p:cBhvr>
                                        <p:cTn id="71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m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0" y="2285992"/>
            <a:ext cx="9144000" cy="457200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B8A18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0" y="0"/>
            <a:ext cx="9144000" cy="228599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D5F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яблон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42908" y="1357298"/>
            <a:ext cx="1285852" cy="1563509"/>
          </a:xfrm>
          <a:prstGeom prst="rect">
            <a:avLst/>
          </a:prstGeom>
        </p:spPr>
      </p:pic>
      <p:pic>
        <p:nvPicPr>
          <p:cNvPr id="9" name="Рисунок 8" descr="яблон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1500174"/>
            <a:ext cx="1071570" cy="1302957"/>
          </a:xfrm>
          <a:prstGeom prst="rect">
            <a:avLst/>
          </a:prstGeom>
        </p:spPr>
      </p:pic>
      <p:pic>
        <p:nvPicPr>
          <p:cNvPr id="10" name="Рисунок 9" descr="яблон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1571612"/>
            <a:ext cx="1071570" cy="1302958"/>
          </a:xfrm>
          <a:prstGeom prst="rect">
            <a:avLst/>
          </a:prstGeom>
        </p:spPr>
      </p:pic>
      <p:pic>
        <p:nvPicPr>
          <p:cNvPr id="11" name="Рисунок 10" descr="яблон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1643050"/>
            <a:ext cx="1214446" cy="1476685"/>
          </a:xfrm>
          <a:prstGeom prst="rect">
            <a:avLst/>
          </a:prstGeom>
        </p:spPr>
      </p:pic>
      <p:pic>
        <p:nvPicPr>
          <p:cNvPr id="12" name="Рисунок 11" descr="яблон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28794" y="1643050"/>
            <a:ext cx="1155694" cy="1405246"/>
          </a:xfrm>
          <a:prstGeom prst="rect">
            <a:avLst/>
          </a:prstGeom>
        </p:spPr>
      </p:pic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2643174" y="142852"/>
            <a:ext cx="44069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02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СОБЕРИ УРОЖАЙ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502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1357290" y="714356"/>
            <a:ext cx="70723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саду поспел урожай. 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Найди яблоки со словами, в которых пропущена буква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072462" y="6357958"/>
            <a:ext cx="357190" cy="35719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ваппп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333634">
            <a:off x="3494790" y="4814121"/>
            <a:ext cx="2633935" cy="1802166"/>
          </a:xfrm>
          <a:prstGeom prst="rect">
            <a:avLst/>
          </a:prstGeom>
        </p:spPr>
      </p:pic>
      <p:pic>
        <p:nvPicPr>
          <p:cNvPr id="69" name="Рисунок 68" descr="яблон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1571612"/>
            <a:ext cx="1071570" cy="1302957"/>
          </a:xfrm>
          <a:prstGeom prst="rect">
            <a:avLst/>
          </a:prstGeom>
        </p:spPr>
      </p:pic>
      <p:pic>
        <p:nvPicPr>
          <p:cNvPr id="70" name="Рисунок 69" descr="яблоня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29322" y="1571612"/>
            <a:ext cx="1175033" cy="1428760"/>
          </a:xfrm>
          <a:prstGeom prst="rect">
            <a:avLst/>
          </a:prstGeom>
        </p:spPr>
      </p:pic>
      <p:pic>
        <p:nvPicPr>
          <p:cNvPr id="78" name="Рисунок 77" descr="яблон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1500174"/>
            <a:ext cx="1071570" cy="1302957"/>
          </a:xfrm>
          <a:prstGeom prst="rect">
            <a:avLst/>
          </a:prstGeom>
        </p:spPr>
      </p:pic>
      <p:pic>
        <p:nvPicPr>
          <p:cNvPr id="79" name="Рисунок 78" descr="яблон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48" y="1357298"/>
            <a:ext cx="1285852" cy="1563509"/>
          </a:xfrm>
          <a:prstGeom prst="rect">
            <a:avLst/>
          </a:prstGeom>
        </p:spPr>
      </p:pic>
      <p:grpSp>
        <p:nvGrpSpPr>
          <p:cNvPr id="2" name="Группа 34"/>
          <p:cNvGrpSpPr/>
          <p:nvPr/>
        </p:nvGrpSpPr>
        <p:grpSpPr>
          <a:xfrm>
            <a:off x="2786050" y="2857496"/>
            <a:ext cx="1571636" cy="1681646"/>
            <a:chOff x="1807170" y="3643039"/>
            <a:chExt cx="1805421" cy="1931578"/>
          </a:xfrm>
        </p:grpSpPr>
        <p:pic>
          <p:nvPicPr>
            <p:cNvPr id="96" name="Рисунок 95" descr="яблоеппп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1302" y="3643039"/>
              <a:ext cx="1588402" cy="1931578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807170" y="4709758"/>
              <a:ext cx="1805421" cy="530279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МАЛИН 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8" name="Рисунок 97" descr="яблоеппп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5143512"/>
            <a:ext cx="785818" cy="955595"/>
          </a:xfrm>
          <a:prstGeom prst="rect">
            <a:avLst/>
          </a:prstGeom>
        </p:spPr>
      </p:pic>
      <p:pic>
        <p:nvPicPr>
          <p:cNvPr id="102" name="Рисунок 101" descr="яблоеппп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00562" y="5286388"/>
            <a:ext cx="785818" cy="955595"/>
          </a:xfrm>
          <a:prstGeom prst="rect">
            <a:avLst/>
          </a:prstGeom>
        </p:spPr>
      </p:pic>
      <p:pic>
        <p:nvPicPr>
          <p:cNvPr id="103" name="Рисунок 102" descr="яблоеппп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2066" y="5214950"/>
            <a:ext cx="785818" cy="955595"/>
          </a:xfrm>
          <a:prstGeom prst="rect">
            <a:avLst/>
          </a:prstGeom>
        </p:spPr>
      </p:pic>
      <p:pic>
        <p:nvPicPr>
          <p:cNvPr id="104" name="Рисунок 103" descr="яблоеппп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14810" y="4786322"/>
            <a:ext cx="785818" cy="955595"/>
          </a:xfrm>
          <a:prstGeom prst="rect">
            <a:avLst/>
          </a:prstGeom>
        </p:spPr>
      </p:pic>
      <p:pic>
        <p:nvPicPr>
          <p:cNvPr id="105" name="Рисунок 104" descr="яблоеппп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57752" y="4786322"/>
            <a:ext cx="785818" cy="955595"/>
          </a:xfrm>
          <a:prstGeom prst="rect">
            <a:avLst/>
          </a:prstGeom>
        </p:spPr>
      </p:pic>
      <p:grpSp>
        <p:nvGrpSpPr>
          <p:cNvPr id="3" name="Группа 105"/>
          <p:cNvGrpSpPr/>
          <p:nvPr/>
        </p:nvGrpSpPr>
        <p:grpSpPr>
          <a:xfrm>
            <a:off x="6858016" y="2857496"/>
            <a:ext cx="1928825" cy="1681646"/>
            <a:chOff x="2428860" y="2857496"/>
            <a:chExt cx="1928825" cy="1681646"/>
          </a:xfrm>
        </p:grpSpPr>
        <p:pic>
          <p:nvPicPr>
            <p:cNvPr id="107" name="Рисунок 106" descr="яблоеппп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6051" y="2857496"/>
              <a:ext cx="1382718" cy="1681646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2428860" y="3786190"/>
              <a:ext cx="1928825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ЗЕМЛ . 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08"/>
          <p:cNvGrpSpPr/>
          <p:nvPr/>
        </p:nvGrpSpPr>
        <p:grpSpPr>
          <a:xfrm>
            <a:off x="4714876" y="2786058"/>
            <a:ext cx="1857388" cy="1681646"/>
            <a:chOff x="4857752" y="2786058"/>
            <a:chExt cx="1857388" cy="1681646"/>
          </a:xfrm>
        </p:grpSpPr>
        <p:pic>
          <p:nvPicPr>
            <p:cNvPr id="110" name="Рисунок 109" descr="яблоеппп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3504" y="2786058"/>
              <a:ext cx="1382719" cy="1681646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4857752" y="3714752"/>
              <a:ext cx="1857388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 . ТА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11"/>
          <p:cNvGrpSpPr/>
          <p:nvPr/>
        </p:nvGrpSpPr>
        <p:grpSpPr>
          <a:xfrm>
            <a:off x="6215074" y="4857760"/>
            <a:ext cx="1857388" cy="1681646"/>
            <a:chOff x="7286612" y="2714620"/>
            <a:chExt cx="1857388" cy="1681646"/>
          </a:xfrm>
        </p:grpSpPr>
        <p:pic>
          <p:nvPicPr>
            <p:cNvPr id="113" name="Рисунок 112" descr="яблоеппп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00960" y="2714620"/>
              <a:ext cx="1382719" cy="1681646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7286612" y="3643314"/>
              <a:ext cx="1857388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ТРАВ .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114"/>
          <p:cNvGrpSpPr/>
          <p:nvPr/>
        </p:nvGrpSpPr>
        <p:grpSpPr>
          <a:xfrm>
            <a:off x="285720" y="2786058"/>
            <a:ext cx="2214546" cy="1681646"/>
            <a:chOff x="-214314" y="4572008"/>
            <a:chExt cx="2214546" cy="1681646"/>
          </a:xfrm>
        </p:grpSpPr>
        <p:pic>
          <p:nvPicPr>
            <p:cNvPr id="116" name="Рисунок 115" descr="яблоеппп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5722" y="4572008"/>
              <a:ext cx="1382719" cy="1681646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-214314" y="5500702"/>
              <a:ext cx="2214546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ЗЕМЛ . НИКА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7"/>
          <p:cNvGrpSpPr/>
          <p:nvPr/>
        </p:nvGrpSpPr>
        <p:grpSpPr>
          <a:xfrm>
            <a:off x="1928794" y="4929198"/>
            <a:ext cx="1714512" cy="1681646"/>
            <a:chOff x="3000364" y="2214554"/>
            <a:chExt cx="1714512" cy="1681646"/>
          </a:xfrm>
        </p:grpSpPr>
        <p:pic>
          <p:nvPicPr>
            <p:cNvPr id="119" name="Рисунок 118" descr="яблоеппп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86116" y="2214554"/>
              <a:ext cx="1382718" cy="1681646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3000364" y="3143248"/>
              <a:ext cx="1714512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ПЕСН . 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20"/>
          <p:cNvGrpSpPr/>
          <p:nvPr/>
        </p:nvGrpSpPr>
        <p:grpSpPr>
          <a:xfrm>
            <a:off x="285720" y="4714884"/>
            <a:ext cx="1500198" cy="1681646"/>
            <a:chOff x="1571604" y="2285992"/>
            <a:chExt cx="1500198" cy="1681646"/>
          </a:xfrm>
        </p:grpSpPr>
        <p:pic>
          <p:nvPicPr>
            <p:cNvPr id="122" name="Рисунок 121" descr="яблоеппп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43042" y="2285992"/>
              <a:ext cx="1382719" cy="1681646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1571604" y="3286124"/>
              <a:ext cx="1500198" cy="461665"/>
            </a:xfrm>
            <a:prstGeom prst="rect">
              <a:avLst/>
            </a:prstGeom>
            <a:solidFill>
              <a:srgbClr val="FF71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 . ЧИК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4" name="Рисунок 123" descr="мкуу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0809692">
            <a:off x="3715625" y="3076453"/>
            <a:ext cx="751048" cy="721453"/>
          </a:xfrm>
          <a:prstGeom prst="rect">
            <a:avLst/>
          </a:prstGeom>
        </p:spPr>
      </p:pic>
      <p:pic>
        <p:nvPicPr>
          <p:cNvPr id="126" name="Рисунок 125" descr="мкуу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0809692">
            <a:off x="7144649" y="5005279"/>
            <a:ext cx="751048" cy="721453"/>
          </a:xfrm>
          <a:prstGeom prst="rect">
            <a:avLst/>
          </a:prstGeom>
        </p:spPr>
      </p:pic>
      <p:pic>
        <p:nvPicPr>
          <p:cNvPr id="51" name="Рисунок 50" descr="уцаи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1926177" cy="1529970"/>
          </a:xfrm>
          <a:prstGeom prst="rect">
            <a:avLst/>
          </a:prstGeom>
        </p:spPr>
      </p:pic>
      <p:sp>
        <p:nvSpPr>
          <p:cNvPr id="47" name="Управляющая кнопка: домой 46">
            <a:hlinkClick r:id="" action="ppaction://hlinkshowjump?jump=endshow" highlightClick="1"/>
          </p:cNvPr>
          <p:cNvSpPr/>
          <p:nvPr/>
        </p:nvSpPr>
        <p:spPr>
          <a:xfrm>
            <a:off x="8572464" y="6357958"/>
            <a:ext cx="571536" cy="357166"/>
          </a:xfrm>
          <a:prstGeom prst="actionButtonHome">
            <a:avLst/>
          </a:prstGeom>
          <a:solidFill>
            <a:schemeClr val="bg1"/>
          </a:solidFill>
          <a:ln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b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m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0.00694 0.00139 -0.01441 0.00185 -0.02135 0.00463 C -0.02378 0.00556 -0.02847 0.00787 -0.02847 0.00787 C -0.04514 0.02338 -0.06649 0.01181 -0.0868 0.01111 C -0.09323 0.00532 -0.09392 0.0037 -0.09861 -0.00324 " pathEditMode="relative" ptsTypes="ffffA">
                                      <p:cBhvr>
                                        <p:cTn id="54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m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m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1.48148E-6 C -0.00816 0.01759 -0.0375 0.01528 -0.04878 0.01597 C -0.06076 0.02153 -0.07656 0.01944 -0.08924 0.0206 C -0.0941 0.02292 -0.09878 0.02292 -0.09878 0.01435 " pathEditMode="relative" ptsTypes="fffA">
                                      <p:cBhvr>
                                        <p:cTn id="71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m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142984"/>
            <a:ext cx="8001056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/>
              <a:t>гусеница </a:t>
            </a:r>
            <a:r>
              <a:rPr lang="ru-RU" sz="1400" u="sng" dirty="0" smtClean="0">
                <a:hlinkClick r:id="rId2"/>
              </a:rPr>
              <a:t>http://www.lenagold.ru/fon/clipart/n/nas4.html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корзина </a:t>
            </a:r>
            <a:r>
              <a:rPr lang="ru-RU" sz="1400" u="sng" dirty="0" smtClean="0">
                <a:hlinkClick r:id="rId3"/>
              </a:rPr>
              <a:t>http://www.lenagold.ru/fon/clipart/k/korz2.html</a:t>
            </a:r>
            <a:r>
              <a:rPr lang="ru-RU" sz="1400" dirty="0" smtClean="0">
                <a:hlinkClick r:id="rId3"/>
              </a:rPr>
              <a:t>с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солнышко </a:t>
            </a:r>
            <a:r>
              <a:rPr lang="ru-RU" sz="1400" u="sng" dirty="0" smtClean="0">
                <a:hlinkClick r:id="rId4"/>
              </a:rPr>
              <a:t>http://school-ppt.3dn.ru/index/kartinki_solnyshki/0-43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яблоко </a:t>
            </a:r>
            <a:r>
              <a:rPr lang="ru-RU" sz="1400" u="sng" dirty="0" smtClean="0">
                <a:hlinkClick r:id="rId5"/>
              </a:rPr>
              <a:t>http://www.lenagold.ru/fon/clipart/ja/jabl/kras3.html</a:t>
            </a:r>
            <a:endParaRPr lang="ru-RU" sz="1400" u="sng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Звуки:</a:t>
            </a:r>
          </a:p>
          <a:p>
            <a:r>
              <a:rPr lang="ru-RU" sz="1400" dirty="0" smtClean="0"/>
              <a:t>пение птиц </a:t>
            </a:r>
            <a:r>
              <a:rPr lang="ru-RU" sz="1400" u="sng" dirty="0" smtClean="0">
                <a:hlinkClick r:id="rId6"/>
              </a:rPr>
              <a:t>http://wooi.ru/dock/fonoteca7.php</a:t>
            </a:r>
            <a:endParaRPr lang="ru-RU" sz="1400" dirty="0" smtClean="0"/>
          </a:p>
          <a:p>
            <a:r>
              <a:rPr lang="ru-RU" sz="1400" dirty="0" smtClean="0"/>
              <a:t>хруст яблока </a:t>
            </a:r>
            <a:r>
              <a:rPr lang="ru-RU" sz="1400" u="sng" dirty="0" smtClean="0">
                <a:hlinkClick r:id="rId7"/>
              </a:rPr>
              <a:t>http://wooi.ru/dock/fonoteca4.php</a:t>
            </a: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428604"/>
            <a:ext cx="4487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4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ИНТЕРНЕТ  - РЕСУРСЫ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542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357958"/>
            <a:ext cx="357190" cy="35719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071546"/>
            <a:ext cx="8286808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u="sng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429652" y="6286520"/>
            <a:ext cx="428628" cy="35716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 к авторскому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медиаресурсу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(тренажер-игра)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Азарина Елена Леонидовна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КС(К)ОУ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обучающихся, воспитанников с ограниченными возможностями здоровья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Нижневартовская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специальная (коррекционная) общеобразовательная школа VIII вида»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учитель-логопед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Вид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презентация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PowerP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Название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Буквы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а-я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после согласных. Игра «Собери Урожай».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Техническое оснащение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компьютеры или ноутбуки по количеству учащихся (индивидуальная работа); компьютер, мультимедиа - проектор и экран (групповая работа).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Краткое описание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упражнения в обозначении мягкости согласных на письме буквой 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и задачи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закрепление дифференциации твердых и мягких согласных, автоматизация умения обозначать мягкость согласных на письме буквой я,  развитие произвольного внимания.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 значимость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возможно использование школьными логопедами при коррекции недоразвития фонематического восприятия у детей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дисграфией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родителями для автоматизации навыков,  учителями начальных классов  на  уроках русского языка при изучении темы «Обозначение мягкости согласных на письме гласными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ряда».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Практическое применение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индивидуальная и групповая работа на логопедических занятиях по коррекции нарушений письма, самостоятельное выполнение учащимися в виде домашнего задания.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Методика работы: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Индивидуальная работа. Ребёнок работает за компьютером, контроль правильности выполнения заданий осуществляется автоматически: при правильном ответе в корзинке появляется  яблоко (звук – пение птиц), при ошибочном – из яблока появляется червячок (звук – хруст яблока).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Групповая работа (с использованием компьютера, проектора и экрана): дети по очереди выходят к компьютеру, выполняют задание для 1-2 слов, остальные комментируют правильность выполнения, при необходимости исправляют ошибки.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</TotalTime>
  <Words>146</Words>
  <Application>Microsoft Office PowerPoint</Application>
  <PresentationFormat>Экран (4:3)</PresentationFormat>
  <Paragraphs>47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495</cp:revision>
  <dcterms:created xsi:type="dcterms:W3CDTF">2013-04-11T10:31:05Z</dcterms:created>
  <dcterms:modified xsi:type="dcterms:W3CDTF">2014-02-20T15:45:53Z</dcterms:modified>
</cp:coreProperties>
</file>