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1" r:id="rId2"/>
    <p:sldId id="264" r:id="rId3"/>
    <p:sldId id="272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E08C"/>
    <a:srgbClr val="452E17"/>
    <a:srgbClr val="573A1D"/>
    <a:srgbClr val="005024"/>
    <a:srgbClr val="005426"/>
    <a:srgbClr val="000000"/>
    <a:srgbClr val="1D330B"/>
    <a:srgbClr val="355B15"/>
    <a:srgbClr val="FFFF81"/>
    <a:srgbClr val="FFFF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703" autoAdjust="0"/>
  </p:normalViewPr>
  <p:slideViewPr>
    <p:cSldViewPr>
      <p:cViewPr varScale="1">
        <p:scale>
          <a:sx n="105" d="100"/>
          <a:sy n="105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42379-497A-4270-AF1B-19B98E7926B2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CB6E1-3351-4C71-AD99-BEA7CF6DC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ooi.ru/dock/fonoteca7.php" TargetMode="External"/><Relationship Id="rId3" Type="http://schemas.openxmlformats.org/officeDocument/2006/relationships/hyperlink" Target="http://900igr.net/kartinki/russkij-jazyk/Skorogovorka/056-My-eli-eli-ershej-u-eli.html" TargetMode="External"/><Relationship Id="rId7" Type="http://schemas.openxmlformats.org/officeDocument/2006/relationships/hyperlink" Target="http://germanslava.narod.ru/mobile/WAV.html" TargetMode="External"/><Relationship Id="rId2" Type="http://schemas.openxmlformats.org/officeDocument/2006/relationships/hyperlink" Target="http://dutsadok.com.ua/publ/priroda/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chool-ppt.3dn.ru/index/kartinki_solnyshki/0-43" TargetMode="External"/><Relationship Id="rId5" Type="http://schemas.openxmlformats.org/officeDocument/2006/relationships/hyperlink" Target="http://www.lenagold.ru/fon/clipart/g/grib2.html" TargetMode="External"/><Relationship Id="rId4" Type="http://schemas.openxmlformats.org/officeDocument/2006/relationships/hyperlink" Target="http://www.lenagold.ru/fon/clipart/k/korz4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2285992"/>
            <a:ext cx="9144000" cy="4572008"/>
          </a:xfrm>
          <a:prstGeom prst="rect">
            <a:avLst/>
          </a:prstGeom>
          <a:gradFill flip="none" rotWithShape="1">
            <a:gsLst>
              <a:gs pos="0">
                <a:srgbClr val="A7CA84"/>
              </a:gs>
              <a:gs pos="50000">
                <a:srgbClr val="99B66A"/>
              </a:gs>
              <a:gs pos="100000">
                <a:srgbClr val="1B8A18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228599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D1F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57488" y="142852"/>
            <a:ext cx="37994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573A1D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НАЙДИ ГРИБЫ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573A1D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0166" y="785794"/>
            <a:ext cx="6858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лесу грибы прячутся под деревьями.  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Найди слова с пропущенной буквой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Рисунок 48" descr="мипп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14884"/>
            <a:ext cx="1650123" cy="1691858"/>
          </a:xfrm>
          <a:prstGeom prst="rect">
            <a:avLst/>
          </a:prstGeom>
        </p:spPr>
      </p:pic>
      <p:pic>
        <p:nvPicPr>
          <p:cNvPr id="2050" name="Picture 2" descr="F:\школа\разработка през\разработка през и новое\разное\0018-100-E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908" y="1285860"/>
            <a:ext cx="2071702" cy="1402220"/>
          </a:xfrm>
          <a:prstGeom prst="rect">
            <a:avLst/>
          </a:prstGeom>
          <a:noFill/>
        </p:spPr>
      </p:pic>
      <p:pic>
        <p:nvPicPr>
          <p:cNvPr id="50" name="Picture 2" descr="F:\школа\разработка през\разработка през и новое\разное\0018-100-E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1643050"/>
            <a:ext cx="1857388" cy="1257164"/>
          </a:xfrm>
          <a:prstGeom prst="rect">
            <a:avLst/>
          </a:prstGeom>
          <a:noFill/>
        </p:spPr>
      </p:pic>
      <p:pic>
        <p:nvPicPr>
          <p:cNvPr id="48" name="Рисунок 47" descr="мипп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5918" y="1714488"/>
            <a:ext cx="1285884" cy="1318407"/>
          </a:xfrm>
          <a:prstGeom prst="rect">
            <a:avLst/>
          </a:prstGeom>
        </p:spPr>
      </p:pic>
      <p:pic>
        <p:nvPicPr>
          <p:cNvPr id="51" name="Picture 2" descr="F:\школа\разработка през\разработка през и новое\разное\0018-100-E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643050"/>
            <a:ext cx="1857388" cy="1257163"/>
          </a:xfrm>
          <a:prstGeom prst="rect">
            <a:avLst/>
          </a:prstGeom>
          <a:noFill/>
        </p:spPr>
      </p:pic>
      <p:pic>
        <p:nvPicPr>
          <p:cNvPr id="54" name="Рисунок 53" descr="мипп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1643050"/>
            <a:ext cx="1285884" cy="1318407"/>
          </a:xfrm>
          <a:prstGeom prst="rect">
            <a:avLst/>
          </a:prstGeom>
        </p:spPr>
      </p:pic>
      <p:pic>
        <p:nvPicPr>
          <p:cNvPr id="55" name="Picture 2" descr="F:\школа\разработка през\разработка през и новое\разное\0018-100-E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1500174"/>
            <a:ext cx="1928826" cy="1305516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42844" y="6286520"/>
            <a:ext cx="2000264" cy="49244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452E17"/>
                </a:solidFill>
                <a:latin typeface="Times New Roman" pitchFamily="18" charset="0"/>
                <a:cs typeface="Times New Roman" pitchFamily="18" charset="0"/>
              </a:rPr>
              <a:t>Р . КЗАК </a:t>
            </a:r>
            <a:endParaRPr lang="ru-RU" sz="2600" b="1" dirty="0">
              <a:solidFill>
                <a:srgbClr val="452E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58016" y="2857496"/>
            <a:ext cx="2143140" cy="49244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452E17"/>
                </a:solidFill>
                <a:latin typeface="Times New Roman" pitchFamily="18" charset="0"/>
                <a:cs typeface="Times New Roman" pitchFamily="18" charset="0"/>
              </a:rPr>
              <a:t>ГОЛ . БИКА</a:t>
            </a:r>
            <a:endParaRPr lang="ru-RU" sz="2600" b="1" dirty="0">
              <a:solidFill>
                <a:srgbClr val="452E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57290" y="4643446"/>
            <a:ext cx="1643074" cy="49244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452E17"/>
                </a:solidFill>
                <a:latin typeface="Times New Roman" pitchFamily="18" charset="0"/>
                <a:cs typeface="Times New Roman" pitchFamily="18" charset="0"/>
              </a:rPr>
              <a:t>Т . РИСТ</a:t>
            </a:r>
            <a:endParaRPr lang="ru-RU" sz="2600" b="1" dirty="0">
              <a:solidFill>
                <a:srgbClr val="452E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215074" y="5072074"/>
            <a:ext cx="2143140" cy="49244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452E17"/>
                </a:solidFill>
                <a:latin typeface="Times New Roman" pitchFamily="18" charset="0"/>
                <a:cs typeface="Times New Roman" pitchFamily="18" charset="0"/>
              </a:rPr>
              <a:t>С . РПРИЗ</a:t>
            </a:r>
            <a:endParaRPr lang="ru-RU" sz="2600" b="1" dirty="0">
              <a:solidFill>
                <a:srgbClr val="452E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14612" y="2928934"/>
            <a:ext cx="1857388" cy="49244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452E17"/>
                </a:solidFill>
                <a:latin typeface="Times New Roman" pitchFamily="18" charset="0"/>
                <a:cs typeface="Times New Roman" pitchFamily="18" charset="0"/>
              </a:rPr>
              <a:t>КЛ . КВА</a:t>
            </a:r>
            <a:endParaRPr lang="ru-RU" sz="2600" b="1" dirty="0">
              <a:solidFill>
                <a:srgbClr val="452E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14876" y="2928934"/>
            <a:ext cx="1785950" cy="49244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452E17"/>
                </a:solidFill>
                <a:latin typeface="Times New Roman" pitchFamily="18" charset="0"/>
                <a:cs typeface="Times New Roman" pitchFamily="18" charset="0"/>
              </a:rPr>
              <a:t>САЛ . Т</a:t>
            </a:r>
            <a:endParaRPr lang="ru-RU" sz="2600" b="1" dirty="0">
              <a:solidFill>
                <a:srgbClr val="452E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Picture 2" descr="F:\школа\разработка през\разработка през и новое\разное\0018-100-E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357562"/>
            <a:ext cx="2571768" cy="1740687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142844" y="2643182"/>
            <a:ext cx="2071702" cy="49244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452E17"/>
                </a:solidFill>
                <a:latin typeface="Times New Roman" pitchFamily="18" charset="0"/>
                <a:cs typeface="Times New Roman" pitchFamily="18" charset="0"/>
              </a:rPr>
              <a:t>М . ХОМОР</a:t>
            </a:r>
            <a:endParaRPr lang="ru-RU" sz="2600" b="1" dirty="0">
              <a:solidFill>
                <a:srgbClr val="452E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" name="Picture 6" descr="F:\школа\школа база\все презентации\разработка през\разработка през и новое\Новая папка (9)\Рисунок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445222" flipH="1">
            <a:off x="5958749" y="5875039"/>
            <a:ext cx="638404" cy="928178"/>
          </a:xfrm>
          <a:prstGeom prst="rect">
            <a:avLst/>
          </a:prstGeom>
          <a:noFill/>
        </p:spPr>
      </p:pic>
      <p:pic>
        <p:nvPicPr>
          <p:cNvPr id="39" name="Picture 2" descr="F:\школа\разработка през\разработка през и новое\разное\0018-100-E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071810"/>
            <a:ext cx="2289237" cy="1549457"/>
          </a:xfrm>
          <a:prstGeom prst="rect">
            <a:avLst/>
          </a:prstGeom>
          <a:noFill/>
        </p:spPr>
      </p:pic>
      <p:sp>
        <p:nvSpPr>
          <p:cNvPr id="74" name="TextBox 73"/>
          <p:cNvSpPr txBox="1"/>
          <p:nvPr/>
        </p:nvSpPr>
        <p:spPr>
          <a:xfrm>
            <a:off x="3714744" y="3714752"/>
            <a:ext cx="1785950" cy="49244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452E17"/>
                </a:solidFill>
                <a:latin typeface="Times New Roman" pitchFamily="18" charset="0"/>
                <a:cs typeface="Times New Roman" pitchFamily="18" charset="0"/>
              </a:rPr>
              <a:t>КОСТ . М</a:t>
            </a:r>
            <a:endParaRPr lang="ru-RU" sz="2600" b="1" dirty="0">
              <a:solidFill>
                <a:srgbClr val="452E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2" descr="F:\школа\школа база\все рисунки\рисунки мои 2\сумки корзины\d0d296c9eb9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62508" y="4286256"/>
            <a:ext cx="2071702" cy="2380901"/>
          </a:xfrm>
          <a:prstGeom prst="rect">
            <a:avLst/>
          </a:prstGeom>
          <a:noFill/>
        </p:spPr>
      </p:pic>
      <p:pic>
        <p:nvPicPr>
          <p:cNvPr id="45" name="Picture 3" descr="C:\Documents and Settings\дом\Мои документы\Мои рисунки\гриб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912487">
            <a:off x="4682728" y="4888269"/>
            <a:ext cx="855933" cy="872083"/>
          </a:xfrm>
          <a:prstGeom prst="rect">
            <a:avLst/>
          </a:prstGeom>
          <a:noFill/>
        </p:spPr>
      </p:pic>
      <p:pic>
        <p:nvPicPr>
          <p:cNvPr id="47" name="Picture 3" descr="C:\Documents and Settings\дом\Мои документы\Мои рисунки\гриб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8378249">
            <a:off x="3031940" y="4879667"/>
            <a:ext cx="844474" cy="860407"/>
          </a:xfrm>
          <a:prstGeom prst="rect">
            <a:avLst/>
          </a:prstGeom>
          <a:noFill/>
        </p:spPr>
      </p:pic>
      <p:pic>
        <p:nvPicPr>
          <p:cNvPr id="41" name="Picture 3" descr="C:\Documents and Settings\дом\Мои документы\Мои рисунки\гриб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760535">
            <a:off x="3381658" y="4808167"/>
            <a:ext cx="881936" cy="898577"/>
          </a:xfrm>
          <a:prstGeom prst="rect">
            <a:avLst/>
          </a:prstGeom>
          <a:noFill/>
        </p:spPr>
      </p:pic>
      <p:pic>
        <p:nvPicPr>
          <p:cNvPr id="59" name="Picture 3" descr="C:\Documents and Settings\дом\Мои документы\Мои рисунки\гриб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0" y="4786322"/>
            <a:ext cx="857256" cy="873431"/>
          </a:xfrm>
          <a:prstGeom prst="rect">
            <a:avLst/>
          </a:prstGeom>
          <a:noFill/>
        </p:spPr>
      </p:pic>
      <p:pic>
        <p:nvPicPr>
          <p:cNvPr id="60" name="Picture 3" descr="C:\Documents and Settings\дом\Мои документы\Мои рисунки\гриб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420391">
            <a:off x="4236997" y="4808076"/>
            <a:ext cx="855933" cy="872083"/>
          </a:xfrm>
          <a:prstGeom prst="rect">
            <a:avLst/>
          </a:prstGeom>
          <a:noFill/>
        </p:spPr>
      </p:pic>
      <p:pic>
        <p:nvPicPr>
          <p:cNvPr id="62" name="Picture 6" descr="F:\школа\школа база\все презентации\разработка през\разработка през и новое\Новая папка (9)\Рисунок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136165">
            <a:off x="5234642" y="5597896"/>
            <a:ext cx="679802" cy="930706"/>
          </a:xfrm>
          <a:prstGeom prst="rect">
            <a:avLst/>
          </a:prstGeom>
          <a:noFill/>
        </p:spPr>
      </p:pic>
      <p:pic>
        <p:nvPicPr>
          <p:cNvPr id="63" name="Picture 6" descr="F:\школа\школа база\все презентации\разработка през\разработка през и новое\Новая папка (9)\Рисунок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214776">
            <a:off x="2616095" y="5610436"/>
            <a:ext cx="679563" cy="930381"/>
          </a:xfrm>
          <a:prstGeom prst="rect">
            <a:avLst/>
          </a:prstGeom>
          <a:noFill/>
        </p:spPr>
      </p:pic>
      <p:pic>
        <p:nvPicPr>
          <p:cNvPr id="43" name="Рисунок 42" descr="уцаи.png">
            <a:hlinkClick r:id="" action="ppaction://noaction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1785918" cy="1418562"/>
          </a:xfrm>
          <a:prstGeom prst="rect">
            <a:avLst/>
          </a:prstGeom>
        </p:spPr>
      </p:pic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8001024" y="6357958"/>
            <a:ext cx="357190" cy="357190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омой 37">
            <a:hlinkClick r:id="" action="ppaction://hlinkshowjump?jump=endshow" highlightClick="1"/>
          </p:cNvPr>
          <p:cNvSpPr/>
          <p:nvPr/>
        </p:nvSpPr>
        <p:spPr>
          <a:xfrm>
            <a:off x="8429652" y="6357958"/>
            <a:ext cx="571536" cy="357166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5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rds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rds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rds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rds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rds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2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r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2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r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82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r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6" grpId="0" animBg="1"/>
      <p:bldP spid="52" grpId="0" animBg="1"/>
      <p:bldP spid="58" grpId="0" animBg="1"/>
      <p:bldP spid="75" grpId="0" animBg="1"/>
      <p:bldP spid="40" grpId="0" animBg="1"/>
      <p:bldP spid="53" grpId="0" animBg="1"/>
      <p:bldP spid="42" grpId="0" animBg="1"/>
      <p:bldP spid="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1142984"/>
            <a:ext cx="8001056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 smtClean="0"/>
              <a:t>березы </a:t>
            </a:r>
            <a:r>
              <a:rPr lang="ru-RU" sz="1400" u="sng" dirty="0" smtClean="0">
                <a:hlinkClick r:id="rId2"/>
              </a:rPr>
              <a:t>http://dutsadok.com.ua/publ/priroda/4</a:t>
            </a:r>
            <a:endParaRPr lang="ru-RU" sz="1400" dirty="0" smtClean="0"/>
          </a:p>
          <a:p>
            <a:pPr>
              <a:lnSpc>
                <a:spcPct val="120000"/>
              </a:lnSpc>
            </a:pPr>
            <a:r>
              <a:rPr lang="ru-RU" sz="1400" dirty="0" smtClean="0"/>
              <a:t>ели </a:t>
            </a:r>
            <a:r>
              <a:rPr lang="ru-RU" sz="1400" u="sng" dirty="0" smtClean="0">
                <a:hlinkClick r:id="rId3"/>
              </a:rPr>
              <a:t>http://900igr.net/kartinki/russkij-jazyk/Skorogovorka/056-My-eli-eli-ershej-u-eli.html</a:t>
            </a:r>
            <a:endParaRPr lang="ru-RU" sz="1400" dirty="0" smtClean="0"/>
          </a:p>
          <a:p>
            <a:pPr>
              <a:lnSpc>
                <a:spcPct val="120000"/>
              </a:lnSpc>
            </a:pPr>
            <a:r>
              <a:rPr lang="ru-RU" sz="1400" dirty="0" smtClean="0"/>
              <a:t>корзина </a:t>
            </a:r>
            <a:r>
              <a:rPr lang="ru-RU" sz="1400" u="sng" dirty="0" smtClean="0">
                <a:hlinkClick r:id="rId4"/>
              </a:rPr>
              <a:t>http://www.lenagold.ru/fon/clipart/k/korz4.html</a:t>
            </a:r>
            <a:endParaRPr lang="ru-RU" sz="1400" dirty="0" smtClean="0"/>
          </a:p>
          <a:p>
            <a:pPr>
              <a:lnSpc>
                <a:spcPct val="120000"/>
              </a:lnSpc>
            </a:pPr>
            <a:r>
              <a:rPr lang="ru-RU" sz="1400" dirty="0" smtClean="0"/>
              <a:t>грибы </a:t>
            </a:r>
            <a:r>
              <a:rPr lang="ru-RU" sz="1400" u="sng" dirty="0" smtClean="0">
                <a:hlinkClick r:id="rId5"/>
              </a:rPr>
              <a:t>http://www.lenagold.ru/fon/clipart/g/grib2.html</a:t>
            </a:r>
            <a:endParaRPr lang="ru-RU" sz="1400" u="sng" dirty="0" smtClean="0"/>
          </a:p>
          <a:p>
            <a:pPr>
              <a:lnSpc>
                <a:spcPct val="120000"/>
              </a:lnSpc>
            </a:pPr>
            <a:r>
              <a:rPr lang="ru-RU" sz="1400" dirty="0" smtClean="0"/>
              <a:t>солнышко </a:t>
            </a:r>
            <a:r>
              <a:rPr lang="ru-RU" sz="1400" u="sng" dirty="0" smtClean="0">
                <a:hlinkClick r:id="rId6"/>
              </a:rPr>
              <a:t>http://school-ppt.3dn.ru/index/kartinki_solnyshki/0-43</a:t>
            </a:r>
            <a:r>
              <a:rPr lang="ru-RU" sz="14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ru-RU" sz="1400" dirty="0" smtClean="0"/>
              <a:t>Звуки:</a:t>
            </a:r>
          </a:p>
          <a:p>
            <a:r>
              <a:rPr lang="ru-RU" sz="1400" dirty="0" smtClean="0"/>
              <a:t>карканье вороны </a:t>
            </a:r>
            <a:r>
              <a:rPr lang="ru-RU" sz="1400" u="sng" dirty="0" smtClean="0">
                <a:hlinkClick r:id="rId7"/>
              </a:rPr>
              <a:t>http://germanslava.narod.ru/mobile/WAV.html</a:t>
            </a:r>
            <a:endParaRPr lang="ru-RU" sz="1400" dirty="0" smtClean="0"/>
          </a:p>
          <a:p>
            <a:r>
              <a:rPr lang="ru-RU" sz="1400" dirty="0" smtClean="0"/>
              <a:t>пение птиц </a:t>
            </a:r>
            <a:r>
              <a:rPr lang="ru-RU" sz="1400" u="sng" dirty="0" smtClean="0">
                <a:hlinkClick r:id="rId8"/>
              </a:rPr>
              <a:t>http://wooi.ru/dock/fonoteca7.php</a:t>
            </a:r>
            <a:endParaRPr lang="ru-RU" sz="1400" dirty="0" smtClean="0"/>
          </a:p>
          <a:p>
            <a:pPr>
              <a:lnSpc>
                <a:spcPct val="120000"/>
              </a:lnSpc>
            </a:pPr>
            <a:endParaRPr lang="ru-RU" sz="1400" dirty="0" smtClean="0"/>
          </a:p>
          <a:p>
            <a:pPr>
              <a:lnSpc>
                <a:spcPct val="120000"/>
              </a:lnSpc>
            </a:pPr>
            <a:endParaRPr lang="ru-RU" sz="1400" dirty="0" smtClean="0"/>
          </a:p>
          <a:p>
            <a:endParaRPr lang="ru-RU" sz="1400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428604"/>
            <a:ext cx="44879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542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ИНТЕРНЕТ  - РЕСУРСЫ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542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01090" y="6357958"/>
            <a:ext cx="357190" cy="357190"/>
          </a:xfrm>
          <a:prstGeom prst="actionButtonForwardNex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5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35824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Пояснительная записка к авторскому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медиаресурсу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(тренажер-игра)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Азарина Елена Леонидовна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Место работы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КС(К)ОУ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ХМАО-Югры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обучающихся, воспитанников с ограниченными возможностями здоровья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Нижневартовская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специальная (коррекционная) общеобразовательная школа VIII вида»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Должность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учитель-логопед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Вид ресурса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презентация 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PowerP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Название ресурса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Буквы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у-ю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после согласных. Игра – тренажер «Собери грибы».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Техническое оснащение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компьютеры или ноутбуки по количеству учащихся (индивидуальная работа); компьютер, мультимедиа - проектор и экран (групповая работа).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Краткое описание ресурса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упражнения в обозначении мягкости согласных на письме буквой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 и задачи ресурса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закрепление дифференциации твердых и мягких согласных, автоматизация умения обозначать мягкость согласных на письме буквой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 развитие произвольного внимания.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Актуальность и значимость ресурса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возможно использование школьными логопедами при коррекции недоразвития фонематического восприятия у детей 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дисграфией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 родителями для автоматизации навыков,  учителями начальных классов  на  уроках русского языка при изучении темы «Обозначение мягкости согласных на письме гласными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ряда».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Практическое применение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индивидуальная и групповая работа на логопедических занятиях по коррекции нарушений письма, самостоятельное выполнение учащимися в виде домашнего задания.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Методика работы: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1. Индивидуальная работа. Ребёнок работает за компьютером, контроль правильности выполнения заданий осуществляется автоматически: при правильном ответе в корзинке появляется  съедобный гриб (звук – пение птиц), при ошибочном – возле корзинки появляется мухомор (звук – карканье вороны).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Групповая работа (с использованием компьютера, проектора и экрана): дети по очереди выходят к компьютеру, выполняют задание для 1-2 слов, остальные комментируют правильность выполнения, при необходимости исправляют ошибки.</a:t>
            </a:r>
          </a:p>
        </p:txBody>
      </p:sp>
      <p:sp>
        <p:nvSpPr>
          <p:cNvPr id="3" name="Управляющая кнопка: домой 2">
            <a:hlinkClick r:id="" action="ppaction://hlinkshowjump?jump=endshow" highlightClick="1"/>
          </p:cNvPr>
          <p:cNvSpPr/>
          <p:nvPr/>
        </p:nvSpPr>
        <p:spPr>
          <a:xfrm>
            <a:off x="8429652" y="6357958"/>
            <a:ext cx="571536" cy="357166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5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3675</TotalTime>
  <Words>119</Words>
  <Application>Microsoft Office PowerPoint</Application>
  <PresentationFormat>Экран (4:3)</PresentationFormat>
  <Paragraphs>37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495</cp:revision>
  <dcterms:created xsi:type="dcterms:W3CDTF">2013-04-11T10:31:05Z</dcterms:created>
  <dcterms:modified xsi:type="dcterms:W3CDTF">2014-02-20T14:57:29Z</dcterms:modified>
</cp:coreProperties>
</file>