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2" r:id="rId2"/>
    <p:sldId id="264" r:id="rId3"/>
    <p:sldId id="265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D6FF"/>
    <a:srgbClr val="BFF2FF"/>
    <a:srgbClr val="000000"/>
    <a:srgbClr val="005024"/>
    <a:srgbClr val="1D330B"/>
    <a:srgbClr val="005426"/>
    <a:srgbClr val="355B15"/>
    <a:srgbClr val="573A1D"/>
    <a:srgbClr val="FFFF81"/>
    <a:srgbClr val="FFFF5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703" autoAdjust="0"/>
  </p:normalViewPr>
  <p:slideViewPr>
    <p:cSldViewPr>
      <p:cViewPr varScale="1">
        <p:scale>
          <a:sx n="105" d="100"/>
          <a:sy n="105" d="100"/>
        </p:scale>
        <p:origin x="-1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42379-497A-4270-AF1B-19B98E7926B2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CB6E1-3351-4C71-AD99-BEA7CF6DC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12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nagold.ru/fon/clipart/s/sneg3.html" TargetMode="External"/><Relationship Id="rId2" Type="http://schemas.openxmlformats.org/officeDocument/2006/relationships/hyperlink" Target="http://img0.liveinternet.ru/images/attach/c/6/93/667/93667518_0_71dc5_4ee03109_XL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ooi.ru/dock/fonoteca1.php" TargetMode="External"/><Relationship Id="rId4" Type="http://schemas.openxmlformats.org/officeDocument/2006/relationships/hyperlink" Target="http://fotki.yandex.ru/users/ladyo2004/view/475175/?page=9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FF2FF"/>
            </a:gs>
            <a:gs pos="100000">
              <a:srgbClr val="778FA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Рисунок 124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5701773" y="3554989"/>
            <a:ext cx="289873" cy="295557"/>
          </a:xfrm>
          <a:prstGeom prst="rect">
            <a:avLst/>
          </a:prstGeom>
        </p:spPr>
      </p:pic>
      <p:pic>
        <p:nvPicPr>
          <p:cNvPr id="180" name="Рисунок 179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7344846" y="2483418"/>
            <a:ext cx="289873" cy="295557"/>
          </a:xfrm>
          <a:prstGeom prst="rect">
            <a:avLst/>
          </a:prstGeom>
        </p:spPr>
      </p:pic>
      <p:pic>
        <p:nvPicPr>
          <p:cNvPr id="182" name="Рисунок 181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7344846" y="3769303"/>
            <a:ext cx="289873" cy="295557"/>
          </a:xfrm>
          <a:prstGeom prst="rect">
            <a:avLst/>
          </a:prstGeom>
        </p:spPr>
      </p:pic>
      <p:pic>
        <p:nvPicPr>
          <p:cNvPr id="183" name="Рисунок 182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2629939" y="1911915"/>
            <a:ext cx="289873" cy="295557"/>
          </a:xfrm>
          <a:prstGeom prst="rect">
            <a:avLst/>
          </a:prstGeom>
        </p:spPr>
      </p:pic>
      <p:pic>
        <p:nvPicPr>
          <p:cNvPr id="184" name="Рисунок 183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843988" y="1911915"/>
            <a:ext cx="289873" cy="295557"/>
          </a:xfrm>
          <a:prstGeom prst="rect">
            <a:avLst/>
          </a:prstGeom>
        </p:spPr>
      </p:pic>
      <p:pic>
        <p:nvPicPr>
          <p:cNvPr id="185" name="Рисунок 184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1558370" y="5126623"/>
            <a:ext cx="289873" cy="295557"/>
          </a:xfrm>
          <a:prstGeom prst="rect">
            <a:avLst/>
          </a:prstGeom>
        </p:spPr>
      </p:pic>
      <p:pic>
        <p:nvPicPr>
          <p:cNvPr id="186" name="Рисунок 185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6630467" y="4912310"/>
            <a:ext cx="289873" cy="295557"/>
          </a:xfrm>
          <a:prstGeom prst="rect">
            <a:avLst/>
          </a:prstGeom>
        </p:spPr>
      </p:pic>
      <p:pic>
        <p:nvPicPr>
          <p:cNvPr id="173" name="Рисунок 172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1486931" y="5198062"/>
            <a:ext cx="289873" cy="295557"/>
          </a:xfrm>
          <a:prstGeom prst="rect">
            <a:avLst/>
          </a:prstGeom>
        </p:spPr>
      </p:pic>
      <p:pic>
        <p:nvPicPr>
          <p:cNvPr id="174" name="Рисунок 173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6058963" y="3554989"/>
            <a:ext cx="289873" cy="295557"/>
          </a:xfrm>
          <a:prstGeom prst="rect">
            <a:avLst/>
          </a:prstGeom>
        </p:spPr>
      </p:pic>
      <p:pic>
        <p:nvPicPr>
          <p:cNvPr id="175" name="Рисунок 174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272485" y="3554988"/>
            <a:ext cx="289873" cy="295557"/>
          </a:xfrm>
          <a:prstGeom prst="rect">
            <a:avLst/>
          </a:prstGeom>
        </p:spPr>
      </p:pic>
      <p:pic>
        <p:nvPicPr>
          <p:cNvPr id="176" name="Рисунок 175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986864" y="4197930"/>
            <a:ext cx="289873" cy="295557"/>
          </a:xfrm>
          <a:prstGeom prst="rect">
            <a:avLst/>
          </a:prstGeom>
        </p:spPr>
      </p:pic>
      <p:pic>
        <p:nvPicPr>
          <p:cNvPr id="177" name="Рисунок 176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1558368" y="3483552"/>
            <a:ext cx="289873" cy="295557"/>
          </a:xfrm>
          <a:prstGeom prst="rect">
            <a:avLst/>
          </a:prstGeom>
        </p:spPr>
      </p:pic>
      <p:pic>
        <p:nvPicPr>
          <p:cNvPr id="146" name="Рисунок 145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3987261" y="5626690"/>
            <a:ext cx="289873" cy="295557"/>
          </a:xfrm>
          <a:prstGeom prst="rect">
            <a:avLst/>
          </a:prstGeom>
        </p:spPr>
      </p:pic>
      <p:pic>
        <p:nvPicPr>
          <p:cNvPr id="104" name="Рисунок 103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4273012" y="2840609"/>
            <a:ext cx="289873" cy="295557"/>
          </a:xfrm>
          <a:prstGeom prst="rect">
            <a:avLst/>
          </a:prstGeom>
        </p:spPr>
      </p:pic>
      <p:pic>
        <p:nvPicPr>
          <p:cNvPr id="100" name="Рисунок 99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5344583" y="6269632"/>
            <a:ext cx="289873" cy="295557"/>
          </a:xfrm>
          <a:prstGeom prst="rect">
            <a:avLst/>
          </a:prstGeom>
        </p:spPr>
      </p:pic>
      <p:pic>
        <p:nvPicPr>
          <p:cNvPr id="99" name="Рисунок 98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3701508" y="6269633"/>
            <a:ext cx="289873" cy="295557"/>
          </a:xfrm>
          <a:prstGeom prst="rect">
            <a:avLst/>
          </a:prstGeom>
        </p:spPr>
      </p:pic>
      <p:pic>
        <p:nvPicPr>
          <p:cNvPr id="101" name="Рисунок 100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4773080" y="5555253"/>
            <a:ext cx="289873" cy="295557"/>
          </a:xfrm>
          <a:prstGeom prst="rect">
            <a:avLst/>
          </a:prstGeom>
        </p:spPr>
      </p:pic>
      <p:pic>
        <p:nvPicPr>
          <p:cNvPr id="102" name="Рисунок 101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5487457" y="4769434"/>
            <a:ext cx="289873" cy="295557"/>
          </a:xfrm>
          <a:prstGeom prst="rect">
            <a:avLst/>
          </a:prstGeom>
        </p:spPr>
      </p:pic>
      <p:pic>
        <p:nvPicPr>
          <p:cNvPr id="96" name="Рисунок 95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4558765" y="4340807"/>
            <a:ext cx="289873" cy="295557"/>
          </a:xfrm>
          <a:prstGeom prst="rect">
            <a:avLst/>
          </a:prstGeom>
        </p:spPr>
      </p:pic>
      <p:pic>
        <p:nvPicPr>
          <p:cNvPr id="97" name="Рисунок 96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4130136" y="5055185"/>
            <a:ext cx="289873" cy="295557"/>
          </a:xfrm>
          <a:prstGeom prst="rect">
            <a:avLst/>
          </a:prstGeom>
        </p:spPr>
      </p:pic>
      <p:pic>
        <p:nvPicPr>
          <p:cNvPr id="98" name="Рисунок 97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3344320" y="4697997"/>
            <a:ext cx="289873" cy="295557"/>
          </a:xfrm>
          <a:prstGeom prst="rect">
            <a:avLst/>
          </a:prstGeom>
        </p:spPr>
      </p:pic>
      <p:pic>
        <p:nvPicPr>
          <p:cNvPr id="103" name="Рисунок 102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4487327" y="3697864"/>
            <a:ext cx="289873" cy="295557"/>
          </a:xfrm>
          <a:prstGeom prst="rect">
            <a:avLst/>
          </a:prstGeom>
        </p:spPr>
      </p:pic>
      <p:sp>
        <p:nvSpPr>
          <p:cNvPr id="82" name="Скругленный прямоугольник 81"/>
          <p:cNvSpPr/>
          <p:nvPr/>
        </p:nvSpPr>
        <p:spPr>
          <a:xfrm>
            <a:off x="8072462" y="3929066"/>
            <a:ext cx="857256" cy="1643074"/>
          </a:xfrm>
          <a:prstGeom prst="roundRect">
            <a:avLst/>
          </a:prstGeom>
          <a:gradFill>
            <a:gsLst>
              <a:gs pos="67000">
                <a:srgbClr val="5BB5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24"/>
          <p:cNvGrpSpPr/>
          <p:nvPr/>
        </p:nvGrpSpPr>
        <p:grpSpPr>
          <a:xfrm>
            <a:off x="142844" y="4929198"/>
            <a:ext cx="2656739" cy="1739111"/>
            <a:chOff x="3286116" y="4868153"/>
            <a:chExt cx="2585301" cy="1596235"/>
          </a:xfrm>
        </p:grpSpPr>
        <p:pic>
          <p:nvPicPr>
            <p:cNvPr id="126" name="Picture 13" descr="D:\анимашки\анимашки\оформляшки\zvz13.gif"/>
            <p:cNvPicPr>
              <a:picLocks noChangeAspect="1" noChangeArrowheads="1" noCrop="1"/>
            </p:cNvPicPr>
            <p:nvPr/>
          </p:nvPicPr>
          <p:blipFill>
            <a:blip r:embed="rId5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rot="20337194">
              <a:off x="4655867" y="5290379"/>
              <a:ext cx="605070" cy="5805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7" name="Picture 13" descr="D:\анимашки\анимашки\оформляшки\zvz13.gif"/>
            <p:cNvPicPr>
              <a:picLocks noChangeAspect="1" noChangeArrowheads="1" noCrop="1"/>
            </p:cNvPicPr>
            <p:nvPr/>
          </p:nvPicPr>
          <p:blipFill>
            <a:blip r:embed="rId5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rot="783436">
              <a:off x="4221339" y="5823460"/>
              <a:ext cx="605089" cy="580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8" name="Oval 2"/>
            <p:cNvSpPr>
              <a:spLocks noChangeArrowheads="1"/>
            </p:cNvSpPr>
            <p:nvPr/>
          </p:nvSpPr>
          <p:spPr bwMode="auto">
            <a:xfrm>
              <a:off x="3555739" y="4868153"/>
              <a:ext cx="2090242" cy="1596235"/>
            </a:xfrm>
            <a:prstGeom prst="ellipse">
              <a:avLst/>
            </a:prstGeom>
            <a:gradFill rotWithShape="1">
              <a:gsLst>
                <a:gs pos="0">
                  <a:srgbClr val="99CC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3286116" y="5392705"/>
              <a:ext cx="2585301" cy="4237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bg2">
                      <a:lumMod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СОСУЛ…КА</a:t>
              </a:r>
              <a:endPara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129"/>
          <p:cNvGrpSpPr/>
          <p:nvPr/>
        </p:nvGrpSpPr>
        <p:grpSpPr>
          <a:xfrm>
            <a:off x="5072066" y="2500306"/>
            <a:ext cx="2357454" cy="1500198"/>
            <a:chOff x="3187229" y="2948076"/>
            <a:chExt cx="3357586" cy="1785950"/>
          </a:xfrm>
        </p:grpSpPr>
        <p:pic>
          <p:nvPicPr>
            <p:cNvPr id="131" name="Рисунок 130" descr="sneg"/>
            <p:cNvPicPr/>
            <p:nvPr/>
          </p:nvPicPr>
          <p:blipFill>
            <a:blip r:embed="rId6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rot="20475354">
              <a:off x="4643438" y="3857628"/>
              <a:ext cx="571504" cy="657221"/>
            </a:xfrm>
            <a:prstGeom prst="rect">
              <a:avLst/>
            </a:prstGeom>
            <a:noFill/>
          </p:spPr>
        </p:pic>
        <p:sp>
          <p:nvSpPr>
            <p:cNvPr id="132" name="Oval 3"/>
            <p:cNvSpPr>
              <a:spLocks noChangeArrowheads="1"/>
            </p:cNvSpPr>
            <p:nvPr/>
          </p:nvSpPr>
          <p:spPr bwMode="auto">
            <a:xfrm>
              <a:off x="3390719" y="2948076"/>
              <a:ext cx="2752917" cy="1785950"/>
            </a:xfrm>
            <a:prstGeom prst="ellipse">
              <a:avLst/>
            </a:prstGeom>
            <a:gradFill rotWithShape="1">
              <a:gsLst>
                <a:gs pos="0">
                  <a:srgbClr val="99CC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3187229" y="3543393"/>
              <a:ext cx="3357586" cy="550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bg2">
                      <a:lumMod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ГОР…КА</a:t>
              </a:r>
              <a:endPara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136"/>
          <p:cNvGrpSpPr/>
          <p:nvPr/>
        </p:nvGrpSpPr>
        <p:grpSpPr>
          <a:xfrm>
            <a:off x="-2763" y="1785926"/>
            <a:ext cx="1795985" cy="859690"/>
            <a:chOff x="2156588" y="3203597"/>
            <a:chExt cx="2332486" cy="1163634"/>
          </a:xfrm>
        </p:grpSpPr>
        <p:sp>
          <p:nvSpPr>
            <p:cNvPr id="138" name="Oval 3"/>
            <p:cNvSpPr>
              <a:spLocks noChangeArrowheads="1"/>
            </p:cNvSpPr>
            <p:nvPr/>
          </p:nvSpPr>
          <p:spPr bwMode="auto">
            <a:xfrm>
              <a:off x="2459312" y="3203597"/>
              <a:ext cx="1857388" cy="1163634"/>
            </a:xfrm>
            <a:prstGeom prst="ellipse">
              <a:avLst/>
            </a:prstGeom>
            <a:gradFill rotWithShape="1">
              <a:gsLst>
                <a:gs pos="0">
                  <a:srgbClr val="99CC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9" name="TextBox 138"/>
            <p:cNvSpPr txBox="1"/>
            <p:nvPr/>
          </p:nvSpPr>
          <p:spPr>
            <a:xfrm rot="21354180">
              <a:off x="2156588" y="3472334"/>
              <a:ext cx="2332486" cy="624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bg2">
                      <a:lumMod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ПАЛ…ЦЫ</a:t>
              </a:r>
              <a:endPara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139"/>
          <p:cNvGrpSpPr/>
          <p:nvPr/>
        </p:nvGrpSpPr>
        <p:grpSpPr>
          <a:xfrm rot="20485748">
            <a:off x="4372525" y="1543710"/>
            <a:ext cx="1754761" cy="828707"/>
            <a:chOff x="2524814" y="5805463"/>
            <a:chExt cx="2143140" cy="935752"/>
          </a:xfrm>
        </p:grpSpPr>
        <p:sp>
          <p:nvSpPr>
            <p:cNvPr id="141" name="Oval 39"/>
            <p:cNvSpPr>
              <a:spLocks noChangeArrowheads="1"/>
            </p:cNvSpPr>
            <p:nvPr/>
          </p:nvSpPr>
          <p:spPr bwMode="auto">
            <a:xfrm rot="919028">
              <a:off x="2733159" y="5805463"/>
              <a:ext cx="1892351" cy="935752"/>
            </a:xfrm>
            <a:prstGeom prst="ellipse">
              <a:avLst/>
            </a:prstGeom>
            <a:gradFill rotWithShape="1">
              <a:gsLst>
                <a:gs pos="0">
                  <a:srgbClr val="99CC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2" name="TextBox 141"/>
            <p:cNvSpPr txBox="1"/>
            <p:nvPr/>
          </p:nvSpPr>
          <p:spPr>
            <a:xfrm rot="1165263">
              <a:off x="2524814" y="5987907"/>
              <a:ext cx="2143140" cy="521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bg2">
                      <a:lumMod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САН…КИ</a:t>
              </a:r>
              <a:endPara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146"/>
          <p:cNvGrpSpPr/>
          <p:nvPr/>
        </p:nvGrpSpPr>
        <p:grpSpPr>
          <a:xfrm>
            <a:off x="1857356" y="1714488"/>
            <a:ext cx="2080305" cy="858014"/>
            <a:chOff x="5349343" y="5715016"/>
            <a:chExt cx="2413154" cy="1022988"/>
          </a:xfrm>
        </p:grpSpPr>
        <p:pic>
          <p:nvPicPr>
            <p:cNvPr id="148" name="Picture 13" descr="D:\анимашки\анимашки\оформляшки\zvz13.gif"/>
            <p:cNvPicPr>
              <a:picLocks noChangeAspect="1" noChangeArrowheads="1" noCrop="1"/>
            </p:cNvPicPr>
            <p:nvPr/>
          </p:nvPicPr>
          <p:blipFill>
            <a:blip r:embed="rId5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6500826" y="5715016"/>
              <a:ext cx="785842" cy="785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9" name="Oval 39"/>
            <p:cNvSpPr>
              <a:spLocks noChangeArrowheads="1"/>
            </p:cNvSpPr>
            <p:nvPr/>
          </p:nvSpPr>
          <p:spPr bwMode="auto">
            <a:xfrm>
              <a:off x="5532562" y="5715016"/>
              <a:ext cx="1888485" cy="1022988"/>
            </a:xfrm>
            <a:prstGeom prst="ellipse">
              <a:avLst/>
            </a:prstGeom>
            <a:gradFill rotWithShape="1">
              <a:gsLst>
                <a:gs pos="0">
                  <a:srgbClr val="99CC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0" name="TextBox 149"/>
            <p:cNvSpPr txBox="1"/>
            <p:nvPr/>
          </p:nvSpPr>
          <p:spPr>
            <a:xfrm rot="21394095">
              <a:off x="5349343" y="5932958"/>
              <a:ext cx="2413154" cy="550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bg2">
                      <a:lumMod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МАЛ…ЧИК</a:t>
              </a:r>
              <a:endPara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Группа 154"/>
          <p:cNvGrpSpPr/>
          <p:nvPr/>
        </p:nvGrpSpPr>
        <p:grpSpPr>
          <a:xfrm>
            <a:off x="-142908" y="3214686"/>
            <a:ext cx="2500330" cy="1596235"/>
            <a:chOff x="3286116" y="4868153"/>
            <a:chExt cx="2585301" cy="1596235"/>
          </a:xfrm>
        </p:grpSpPr>
        <p:pic>
          <p:nvPicPr>
            <p:cNvPr id="156" name="Picture 13" descr="D:\анимашки\анимашки\оформляшки\zvz13.gif"/>
            <p:cNvPicPr>
              <a:picLocks noChangeAspect="1" noChangeArrowheads="1" noCrop="1"/>
            </p:cNvPicPr>
            <p:nvPr/>
          </p:nvPicPr>
          <p:blipFill>
            <a:blip r:embed="rId5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rot="20337194">
              <a:off x="4655867" y="5290379"/>
              <a:ext cx="605070" cy="5805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7" name="Picture 13" descr="D:\анимашки\анимашки\оформляшки\zvz13.gif"/>
            <p:cNvPicPr>
              <a:picLocks noChangeAspect="1" noChangeArrowheads="1" noCrop="1"/>
            </p:cNvPicPr>
            <p:nvPr/>
          </p:nvPicPr>
          <p:blipFill>
            <a:blip r:embed="rId5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rot="783436">
              <a:off x="4221339" y="5823460"/>
              <a:ext cx="605089" cy="580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8" name="Oval 2"/>
            <p:cNvSpPr>
              <a:spLocks noChangeArrowheads="1"/>
            </p:cNvSpPr>
            <p:nvPr/>
          </p:nvSpPr>
          <p:spPr bwMode="auto">
            <a:xfrm>
              <a:off x="3555739" y="4868153"/>
              <a:ext cx="2090242" cy="1596235"/>
            </a:xfrm>
            <a:prstGeom prst="ellipse">
              <a:avLst/>
            </a:prstGeom>
            <a:gradFill rotWithShape="1">
              <a:gsLst>
                <a:gs pos="0">
                  <a:srgbClr val="99CC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3286116" y="5439657"/>
              <a:ext cx="25853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bg2">
                      <a:lumMod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КИС…ТОЧКА</a:t>
              </a:r>
              <a:endPara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Группа 159"/>
          <p:cNvGrpSpPr/>
          <p:nvPr/>
        </p:nvGrpSpPr>
        <p:grpSpPr>
          <a:xfrm>
            <a:off x="6558698" y="1428736"/>
            <a:ext cx="2585302" cy="1319455"/>
            <a:chOff x="3288974" y="2948076"/>
            <a:chExt cx="3357586" cy="1785950"/>
          </a:xfrm>
        </p:grpSpPr>
        <p:pic>
          <p:nvPicPr>
            <p:cNvPr id="161" name="Рисунок 160" descr="sneg"/>
            <p:cNvPicPr/>
            <p:nvPr/>
          </p:nvPicPr>
          <p:blipFill>
            <a:blip r:embed="rId7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rot="20475354">
              <a:off x="4643438" y="3857628"/>
              <a:ext cx="571504" cy="657221"/>
            </a:xfrm>
            <a:prstGeom prst="rect">
              <a:avLst/>
            </a:prstGeom>
            <a:noFill/>
          </p:spPr>
        </p:pic>
        <p:sp>
          <p:nvSpPr>
            <p:cNvPr id="162" name="Oval 3"/>
            <p:cNvSpPr>
              <a:spLocks noChangeArrowheads="1"/>
            </p:cNvSpPr>
            <p:nvPr/>
          </p:nvSpPr>
          <p:spPr bwMode="auto">
            <a:xfrm>
              <a:off x="3786182" y="2948076"/>
              <a:ext cx="2357454" cy="1785950"/>
            </a:xfrm>
            <a:prstGeom prst="ellipse">
              <a:avLst/>
            </a:prstGeom>
            <a:gradFill rotWithShape="1">
              <a:gsLst>
                <a:gs pos="0">
                  <a:srgbClr val="99CC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3288974" y="3459117"/>
              <a:ext cx="3357586" cy="624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bg2">
                      <a:lumMod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ШКОЛ…НИК</a:t>
              </a:r>
              <a:endPara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4" name="Прямоугольник 163"/>
          <p:cNvSpPr/>
          <p:nvPr/>
        </p:nvSpPr>
        <p:spPr>
          <a:xfrm>
            <a:off x="2643174" y="142852"/>
            <a:ext cx="484466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СЛЕПИ СНЕГОВИКА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1643042" y="857232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Выбирай слова с буквой </a:t>
            </a:r>
            <a:r>
              <a:rPr lang="ru-RU" sz="24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середине</a:t>
            </a:r>
            <a:endParaRPr lang="ru-RU" sz="2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Oval 3"/>
          <p:cNvSpPr>
            <a:spLocks noChangeArrowheads="1"/>
          </p:cNvSpPr>
          <p:nvPr/>
        </p:nvSpPr>
        <p:spPr bwMode="auto">
          <a:xfrm>
            <a:off x="4930811" y="4403699"/>
            <a:ext cx="1212825" cy="730867"/>
          </a:xfrm>
          <a:prstGeom prst="ellipse">
            <a:avLst/>
          </a:prstGeom>
          <a:gradFill rotWithShape="1">
            <a:gsLst>
              <a:gs pos="0">
                <a:srgbClr val="99CC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7" name="Oval 3"/>
          <p:cNvSpPr>
            <a:spLocks noChangeArrowheads="1"/>
          </p:cNvSpPr>
          <p:nvPr/>
        </p:nvSpPr>
        <p:spPr bwMode="auto">
          <a:xfrm>
            <a:off x="3000364" y="4403699"/>
            <a:ext cx="1212825" cy="730867"/>
          </a:xfrm>
          <a:prstGeom prst="ellipse">
            <a:avLst/>
          </a:prstGeom>
          <a:gradFill rotWithShape="1">
            <a:gsLst>
              <a:gs pos="0">
                <a:srgbClr val="99CC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" name="Группа 123"/>
          <p:cNvGrpSpPr/>
          <p:nvPr/>
        </p:nvGrpSpPr>
        <p:grpSpPr>
          <a:xfrm>
            <a:off x="3652952" y="5070638"/>
            <a:ext cx="1772590" cy="1357042"/>
            <a:chOff x="3555739" y="4868153"/>
            <a:chExt cx="2090242" cy="1596235"/>
          </a:xfrm>
        </p:grpSpPr>
        <p:pic>
          <p:nvPicPr>
            <p:cNvPr id="54" name="Picture 13" descr="D:\анимашки\анимашки\оформляшки\zvz13.gif"/>
            <p:cNvPicPr>
              <a:picLocks noChangeAspect="1" noChangeArrowheads="1" noCrop="1"/>
            </p:cNvPicPr>
            <p:nvPr/>
          </p:nvPicPr>
          <p:blipFill>
            <a:blip r:embed="rId5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rot="20337194">
              <a:off x="4655867" y="5290379"/>
              <a:ext cx="605070" cy="5805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13" descr="D:\анимашки\анимашки\оформляшки\zvz13.gif"/>
            <p:cNvPicPr>
              <a:picLocks noChangeAspect="1" noChangeArrowheads="1" noCrop="1"/>
            </p:cNvPicPr>
            <p:nvPr/>
          </p:nvPicPr>
          <p:blipFill>
            <a:blip r:embed="rId5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rot="783436">
              <a:off x="4221339" y="5823460"/>
              <a:ext cx="605089" cy="580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0" name="Oval 2"/>
            <p:cNvSpPr>
              <a:spLocks noChangeArrowheads="1"/>
            </p:cNvSpPr>
            <p:nvPr/>
          </p:nvSpPr>
          <p:spPr bwMode="auto">
            <a:xfrm>
              <a:off x="3555739" y="4868153"/>
              <a:ext cx="2090242" cy="1596235"/>
            </a:xfrm>
            <a:prstGeom prst="ellipse">
              <a:avLst/>
            </a:prstGeom>
            <a:gradFill rotWithShape="1">
              <a:gsLst>
                <a:gs pos="0">
                  <a:srgbClr val="99CC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6" name="Oval 39"/>
          <p:cNvSpPr>
            <a:spLocks noChangeArrowheads="1"/>
          </p:cNvSpPr>
          <p:nvPr/>
        </p:nvSpPr>
        <p:spPr bwMode="auto">
          <a:xfrm rot="919028">
            <a:off x="3105297" y="6024834"/>
            <a:ext cx="1235655" cy="587736"/>
          </a:xfrm>
          <a:prstGeom prst="ellipse">
            <a:avLst/>
          </a:prstGeom>
          <a:gradFill rotWithShape="1">
            <a:gsLst>
              <a:gs pos="0">
                <a:srgbClr val="99CC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1" name="Группа 111"/>
          <p:cNvGrpSpPr/>
          <p:nvPr/>
        </p:nvGrpSpPr>
        <p:grpSpPr>
          <a:xfrm>
            <a:off x="3792893" y="4230142"/>
            <a:ext cx="1539356" cy="1121737"/>
            <a:chOff x="3786182" y="2948076"/>
            <a:chExt cx="2357454" cy="1785950"/>
          </a:xfrm>
        </p:grpSpPr>
        <p:pic>
          <p:nvPicPr>
            <p:cNvPr id="56" name="Рисунок 55" descr="sneg"/>
            <p:cNvPicPr/>
            <p:nvPr/>
          </p:nvPicPr>
          <p:blipFill>
            <a:blip r:embed="rId8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rot="20475354">
              <a:off x="4643438" y="3857628"/>
              <a:ext cx="571504" cy="657221"/>
            </a:xfrm>
            <a:prstGeom prst="rect">
              <a:avLst/>
            </a:prstGeom>
            <a:noFill/>
          </p:spPr>
        </p:pic>
        <p:sp>
          <p:nvSpPr>
            <p:cNvPr id="72" name="Oval 3"/>
            <p:cNvSpPr>
              <a:spLocks noChangeArrowheads="1"/>
            </p:cNvSpPr>
            <p:nvPr/>
          </p:nvSpPr>
          <p:spPr bwMode="auto">
            <a:xfrm>
              <a:off x="3786182" y="2948076"/>
              <a:ext cx="2357454" cy="1785950"/>
            </a:xfrm>
            <a:prstGeom prst="ellipse">
              <a:avLst/>
            </a:prstGeom>
            <a:gradFill rotWithShape="1">
              <a:gsLst>
                <a:gs pos="0">
                  <a:srgbClr val="99CC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53" name="Oval 39"/>
          <p:cNvSpPr>
            <a:spLocks noChangeArrowheads="1"/>
          </p:cNvSpPr>
          <p:nvPr/>
        </p:nvSpPr>
        <p:spPr bwMode="auto">
          <a:xfrm rot="20863816">
            <a:off x="4771963" y="6036980"/>
            <a:ext cx="1235655" cy="587736"/>
          </a:xfrm>
          <a:prstGeom prst="ellipse">
            <a:avLst/>
          </a:prstGeom>
          <a:gradFill rotWithShape="1">
            <a:gsLst>
              <a:gs pos="0">
                <a:srgbClr val="99CC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" name="Oval 3"/>
          <p:cNvSpPr>
            <a:spLocks noChangeArrowheads="1"/>
          </p:cNvSpPr>
          <p:nvPr/>
        </p:nvSpPr>
        <p:spPr bwMode="auto">
          <a:xfrm>
            <a:off x="3857620" y="3286124"/>
            <a:ext cx="1242283" cy="1000084"/>
          </a:xfrm>
          <a:prstGeom prst="ellipse">
            <a:avLst/>
          </a:prstGeom>
          <a:gradFill rotWithShape="1">
            <a:gsLst>
              <a:gs pos="0">
                <a:srgbClr val="99CC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93" name="Группа 92"/>
          <p:cNvGrpSpPr/>
          <p:nvPr/>
        </p:nvGrpSpPr>
        <p:grpSpPr>
          <a:xfrm>
            <a:off x="3868908" y="3571876"/>
            <a:ext cx="845968" cy="559521"/>
            <a:chOff x="3868908" y="3571876"/>
            <a:chExt cx="845968" cy="559521"/>
          </a:xfrm>
        </p:grpSpPr>
        <p:sp>
          <p:nvSpPr>
            <p:cNvPr id="81" name="Oval 40"/>
            <p:cNvSpPr>
              <a:spLocks noChangeArrowheads="1"/>
            </p:cNvSpPr>
            <p:nvPr/>
          </p:nvSpPr>
          <p:spPr bwMode="auto">
            <a:xfrm>
              <a:off x="4071934" y="3643314"/>
              <a:ext cx="142876" cy="14287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9" name="Oval 40"/>
            <p:cNvSpPr>
              <a:spLocks noChangeArrowheads="1"/>
            </p:cNvSpPr>
            <p:nvPr/>
          </p:nvSpPr>
          <p:spPr bwMode="auto">
            <a:xfrm>
              <a:off x="4572000" y="3571876"/>
              <a:ext cx="142876" cy="13710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Равнобедренный треугольник 89"/>
            <p:cNvSpPr/>
            <p:nvPr/>
          </p:nvSpPr>
          <p:spPr>
            <a:xfrm rot="15605389">
              <a:off x="4059802" y="3642287"/>
              <a:ext cx="179875" cy="561663"/>
            </a:xfrm>
            <a:prstGeom prst="triangle">
              <a:avLst/>
            </a:prstGeom>
            <a:solidFill>
              <a:srgbClr val="DE5204"/>
            </a:solidFill>
            <a:ln>
              <a:solidFill>
                <a:srgbClr val="DE52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Месяц 82"/>
            <p:cNvSpPr/>
            <p:nvPr/>
          </p:nvSpPr>
          <p:spPr>
            <a:xfrm rot="15752908">
              <a:off x="4384257" y="3935131"/>
              <a:ext cx="113263" cy="279269"/>
            </a:xfrm>
            <a:prstGeom prst="moon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9458" name="Picture 2" descr="F:\школа 31.10.11\школа база\все презентации\разработка през\a5026543e971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1266429">
            <a:off x="3622288" y="2491717"/>
            <a:ext cx="1351195" cy="1106488"/>
          </a:xfrm>
          <a:prstGeom prst="rect">
            <a:avLst/>
          </a:prstGeom>
          <a:noFill/>
        </p:spPr>
      </p:pic>
      <p:pic>
        <p:nvPicPr>
          <p:cNvPr id="106" name="Рисунок 105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2129873" y="1268973"/>
            <a:ext cx="289873" cy="295557"/>
          </a:xfrm>
          <a:prstGeom prst="rect">
            <a:avLst/>
          </a:prstGeom>
        </p:spPr>
      </p:pic>
      <p:pic>
        <p:nvPicPr>
          <p:cNvPr id="107" name="Рисунок 106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7487721" y="4555120"/>
            <a:ext cx="289873" cy="295557"/>
          </a:xfrm>
          <a:prstGeom prst="rect">
            <a:avLst/>
          </a:prstGeom>
        </p:spPr>
      </p:pic>
      <p:pic>
        <p:nvPicPr>
          <p:cNvPr id="108" name="Рисунок 107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7844913" y="697468"/>
            <a:ext cx="289873" cy="295557"/>
          </a:xfrm>
          <a:prstGeom prst="rect">
            <a:avLst/>
          </a:prstGeom>
        </p:spPr>
      </p:pic>
      <p:pic>
        <p:nvPicPr>
          <p:cNvPr id="109" name="Рисунок 108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272483" y="4697996"/>
            <a:ext cx="289873" cy="295557"/>
          </a:xfrm>
          <a:prstGeom prst="rect">
            <a:avLst/>
          </a:prstGeom>
        </p:spPr>
      </p:pic>
      <p:pic>
        <p:nvPicPr>
          <p:cNvPr id="110" name="Рисунок 109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2558502" y="4626558"/>
            <a:ext cx="289873" cy="295557"/>
          </a:xfrm>
          <a:prstGeom prst="rect">
            <a:avLst/>
          </a:prstGeom>
        </p:spPr>
      </p:pic>
      <p:pic>
        <p:nvPicPr>
          <p:cNvPr id="111" name="Рисунок 110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2201310" y="411717"/>
            <a:ext cx="289873" cy="295557"/>
          </a:xfrm>
          <a:prstGeom prst="rect">
            <a:avLst/>
          </a:prstGeom>
        </p:spPr>
      </p:pic>
      <p:pic>
        <p:nvPicPr>
          <p:cNvPr id="112" name="Рисунок 111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272485" y="2626295"/>
            <a:ext cx="289873" cy="295557"/>
          </a:xfrm>
          <a:prstGeom prst="rect">
            <a:avLst/>
          </a:prstGeom>
        </p:spPr>
      </p:pic>
      <p:pic>
        <p:nvPicPr>
          <p:cNvPr id="113" name="Рисунок 112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8630731" y="197403"/>
            <a:ext cx="289873" cy="295557"/>
          </a:xfrm>
          <a:prstGeom prst="rect">
            <a:avLst/>
          </a:prstGeom>
        </p:spPr>
      </p:pic>
      <p:pic>
        <p:nvPicPr>
          <p:cNvPr id="114" name="Рисунок 113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6416152" y="4340808"/>
            <a:ext cx="289873" cy="295557"/>
          </a:xfrm>
          <a:prstGeom prst="rect">
            <a:avLst/>
          </a:prstGeom>
        </p:spPr>
      </p:pic>
      <p:pic>
        <p:nvPicPr>
          <p:cNvPr id="115" name="Рисунок 114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6344715" y="2126229"/>
            <a:ext cx="289873" cy="295557"/>
          </a:xfrm>
          <a:prstGeom prst="rect">
            <a:avLst/>
          </a:prstGeom>
        </p:spPr>
      </p:pic>
      <p:pic>
        <p:nvPicPr>
          <p:cNvPr id="118" name="Рисунок 117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3344320" y="1483287"/>
            <a:ext cx="289873" cy="295557"/>
          </a:xfrm>
          <a:prstGeom prst="rect">
            <a:avLst/>
          </a:prstGeom>
        </p:spPr>
      </p:pic>
      <p:pic>
        <p:nvPicPr>
          <p:cNvPr id="120" name="Рисунок 119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8559292" y="1126097"/>
            <a:ext cx="289873" cy="295557"/>
          </a:xfrm>
          <a:prstGeom prst="rect">
            <a:avLst/>
          </a:prstGeom>
        </p:spPr>
      </p:pic>
      <p:pic>
        <p:nvPicPr>
          <p:cNvPr id="121" name="Рисунок 120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2415625" y="6341070"/>
            <a:ext cx="289873" cy="295557"/>
          </a:xfrm>
          <a:prstGeom prst="rect">
            <a:avLst/>
          </a:prstGeom>
        </p:spPr>
      </p:pic>
      <p:pic>
        <p:nvPicPr>
          <p:cNvPr id="122" name="Рисунок 121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272485" y="6341071"/>
            <a:ext cx="289873" cy="295557"/>
          </a:xfrm>
          <a:prstGeom prst="rect">
            <a:avLst/>
          </a:prstGeom>
        </p:spPr>
      </p:pic>
      <p:pic>
        <p:nvPicPr>
          <p:cNvPr id="123" name="Рисунок 122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5987525" y="6412509"/>
            <a:ext cx="289873" cy="295557"/>
          </a:xfrm>
          <a:prstGeom prst="rect">
            <a:avLst/>
          </a:prstGeom>
        </p:spPr>
      </p:pic>
      <p:pic>
        <p:nvPicPr>
          <p:cNvPr id="124" name="Рисунок 123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3415757" y="3983617"/>
            <a:ext cx="289873" cy="295557"/>
          </a:xfrm>
          <a:prstGeom prst="rect">
            <a:avLst/>
          </a:prstGeom>
        </p:spPr>
      </p:pic>
      <p:pic>
        <p:nvPicPr>
          <p:cNvPr id="130" name="Рисунок 129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8416417" y="2983485"/>
            <a:ext cx="289873" cy="295557"/>
          </a:xfrm>
          <a:prstGeom prst="rect">
            <a:avLst/>
          </a:prstGeom>
        </p:spPr>
      </p:pic>
      <p:pic>
        <p:nvPicPr>
          <p:cNvPr id="134" name="Рисунок 133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2915691" y="5412377"/>
            <a:ext cx="289873" cy="295557"/>
          </a:xfrm>
          <a:prstGeom prst="rect">
            <a:avLst/>
          </a:prstGeom>
        </p:spPr>
      </p:pic>
      <p:pic>
        <p:nvPicPr>
          <p:cNvPr id="135" name="Рисунок 134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5773211" y="5412377"/>
            <a:ext cx="289873" cy="295557"/>
          </a:xfrm>
          <a:prstGeom prst="rect">
            <a:avLst/>
          </a:prstGeom>
        </p:spPr>
      </p:pic>
      <p:pic>
        <p:nvPicPr>
          <p:cNvPr id="80" name="Рисунок 79" descr="уцццуу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337027" y="4500570"/>
            <a:ext cx="328125" cy="470788"/>
          </a:xfrm>
          <a:prstGeom prst="rect">
            <a:avLst/>
          </a:prstGeom>
        </p:spPr>
      </p:pic>
      <p:pic>
        <p:nvPicPr>
          <p:cNvPr id="87" name="Рисунок 86" descr="уцццуу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337027" y="4000504"/>
            <a:ext cx="328125" cy="470788"/>
          </a:xfrm>
          <a:prstGeom prst="rect">
            <a:avLst/>
          </a:prstGeom>
        </p:spPr>
      </p:pic>
      <p:pic>
        <p:nvPicPr>
          <p:cNvPr id="105" name="Рисунок 104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6416152" y="5983881"/>
            <a:ext cx="289873" cy="295557"/>
          </a:xfrm>
          <a:prstGeom prst="rect">
            <a:avLst/>
          </a:prstGeom>
        </p:spPr>
      </p:pic>
      <p:sp>
        <p:nvSpPr>
          <p:cNvPr id="116" name="Управляющая кнопка: домой 115">
            <a:hlinkClick r:id="" action="ppaction://hlinkshowjump?jump=endshow" highlightClick="1"/>
          </p:cNvPr>
          <p:cNvSpPr/>
          <p:nvPr/>
        </p:nvSpPr>
        <p:spPr>
          <a:xfrm>
            <a:off x="8429652" y="6357958"/>
            <a:ext cx="571536" cy="357166"/>
          </a:xfrm>
          <a:prstGeom prst="actionButtonHome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5" name="Рисунок 144" descr="уцццуу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337027" y="5000636"/>
            <a:ext cx="328125" cy="470788"/>
          </a:xfrm>
          <a:prstGeom prst="rect">
            <a:avLst/>
          </a:prstGeom>
        </p:spPr>
      </p:pic>
      <p:grpSp>
        <p:nvGrpSpPr>
          <p:cNvPr id="154" name="Группа 153"/>
          <p:cNvGrpSpPr/>
          <p:nvPr/>
        </p:nvGrpSpPr>
        <p:grpSpPr>
          <a:xfrm>
            <a:off x="2143108" y="3071810"/>
            <a:ext cx="1650192" cy="859690"/>
            <a:chOff x="2014615" y="3000372"/>
            <a:chExt cx="1650192" cy="859690"/>
          </a:xfrm>
        </p:grpSpPr>
        <p:sp>
          <p:nvSpPr>
            <p:cNvPr id="155" name="Oval 3"/>
            <p:cNvSpPr>
              <a:spLocks noChangeArrowheads="1"/>
            </p:cNvSpPr>
            <p:nvPr/>
          </p:nvSpPr>
          <p:spPr bwMode="auto">
            <a:xfrm>
              <a:off x="2087719" y="3000372"/>
              <a:ext cx="1430166" cy="859690"/>
            </a:xfrm>
            <a:prstGeom prst="ellipse">
              <a:avLst/>
            </a:prstGeom>
            <a:gradFill rotWithShape="1">
              <a:gsLst>
                <a:gs pos="0">
                  <a:srgbClr val="99CC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0" name="TextBox 159"/>
            <p:cNvSpPr txBox="1"/>
            <p:nvPr/>
          </p:nvSpPr>
          <p:spPr>
            <a:xfrm rot="21354180">
              <a:off x="2014615" y="3201608"/>
              <a:ext cx="1650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bg2">
                      <a:lumMod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ПАЛ…ТО</a:t>
              </a:r>
              <a:endPara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6" name="Группа 165"/>
          <p:cNvGrpSpPr/>
          <p:nvPr/>
        </p:nvGrpSpPr>
        <p:grpSpPr>
          <a:xfrm>
            <a:off x="7215174" y="2928934"/>
            <a:ext cx="1928826" cy="859690"/>
            <a:chOff x="5214942" y="928670"/>
            <a:chExt cx="1785950" cy="859690"/>
          </a:xfrm>
        </p:grpSpPr>
        <p:sp>
          <p:nvSpPr>
            <p:cNvPr id="167" name="Oval 3"/>
            <p:cNvSpPr>
              <a:spLocks noChangeArrowheads="1"/>
            </p:cNvSpPr>
            <p:nvPr/>
          </p:nvSpPr>
          <p:spPr bwMode="auto">
            <a:xfrm>
              <a:off x="5357818" y="928670"/>
              <a:ext cx="1430166" cy="859690"/>
            </a:xfrm>
            <a:prstGeom prst="ellipse">
              <a:avLst/>
            </a:prstGeom>
            <a:gradFill rotWithShape="1">
              <a:gsLst>
                <a:gs pos="0">
                  <a:srgbClr val="99CC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5214942" y="1071546"/>
              <a:ext cx="17859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bg2">
                      <a:lumMod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ДЕН…КИ</a:t>
              </a:r>
              <a:endPara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9" name="Группа 168"/>
          <p:cNvGrpSpPr/>
          <p:nvPr/>
        </p:nvGrpSpPr>
        <p:grpSpPr>
          <a:xfrm>
            <a:off x="5857884" y="4143380"/>
            <a:ext cx="2357454" cy="1500198"/>
            <a:chOff x="5008715" y="2714620"/>
            <a:chExt cx="2357454" cy="1500198"/>
          </a:xfrm>
        </p:grpSpPr>
        <p:pic>
          <p:nvPicPr>
            <p:cNvPr id="170" name="Рисунок 169" descr="sneg"/>
            <p:cNvPicPr/>
            <p:nvPr/>
          </p:nvPicPr>
          <p:blipFill>
            <a:blip r:embed="rId6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rot="20475354">
              <a:off x="5959722" y="3478644"/>
              <a:ext cx="401269" cy="552066"/>
            </a:xfrm>
            <a:prstGeom prst="rect">
              <a:avLst/>
            </a:prstGeom>
            <a:noFill/>
          </p:spPr>
        </p:pic>
        <p:sp>
          <p:nvSpPr>
            <p:cNvPr id="171" name="Oval 3"/>
            <p:cNvSpPr>
              <a:spLocks noChangeArrowheads="1"/>
            </p:cNvSpPr>
            <p:nvPr/>
          </p:nvSpPr>
          <p:spPr bwMode="auto">
            <a:xfrm>
              <a:off x="5357818" y="2714620"/>
              <a:ext cx="1655234" cy="1500198"/>
            </a:xfrm>
            <a:prstGeom prst="ellipse">
              <a:avLst/>
            </a:prstGeom>
            <a:gradFill rotWithShape="1">
              <a:gsLst>
                <a:gs pos="0">
                  <a:srgbClr val="99CC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5008715" y="3214686"/>
              <a:ext cx="23574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bg2">
                      <a:lumMod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КОН…КИ</a:t>
              </a:r>
              <a:endPara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78" name="Рисунок 177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1486931" y="2697733"/>
            <a:ext cx="289873" cy="295557"/>
          </a:xfrm>
          <a:prstGeom prst="rect">
            <a:avLst/>
          </a:prstGeom>
        </p:spPr>
      </p:pic>
      <p:pic>
        <p:nvPicPr>
          <p:cNvPr id="179" name="Рисунок 178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2272748" y="2769172"/>
            <a:ext cx="289873" cy="295557"/>
          </a:xfrm>
          <a:prstGeom prst="rect">
            <a:avLst/>
          </a:prstGeom>
        </p:spPr>
      </p:pic>
      <p:pic>
        <p:nvPicPr>
          <p:cNvPr id="181" name="Рисунок 180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1415492" y="4697998"/>
            <a:ext cx="289873" cy="295557"/>
          </a:xfrm>
          <a:prstGeom prst="rect">
            <a:avLst/>
          </a:prstGeom>
        </p:spPr>
      </p:pic>
      <p:pic>
        <p:nvPicPr>
          <p:cNvPr id="189" name="Рисунок 188" descr="сне 2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 rot="3397583">
            <a:off x="7816352" y="242072"/>
            <a:ext cx="147624" cy="150519"/>
          </a:xfrm>
          <a:prstGeom prst="rect">
            <a:avLst/>
          </a:prstGeom>
        </p:spPr>
      </p:pic>
      <p:pic>
        <p:nvPicPr>
          <p:cNvPr id="190" name="Рисунок 189" descr="сне 2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 rot="3397583">
            <a:off x="1315492" y="1170765"/>
            <a:ext cx="147624" cy="150519"/>
          </a:xfrm>
          <a:prstGeom prst="rect">
            <a:avLst/>
          </a:prstGeom>
        </p:spPr>
      </p:pic>
      <p:pic>
        <p:nvPicPr>
          <p:cNvPr id="191" name="Рисунок 190" descr="сне 2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 rot="3397583">
            <a:off x="815427" y="384947"/>
            <a:ext cx="147624" cy="150519"/>
          </a:xfrm>
          <a:prstGeom prst="rect">
            <a:avLst/>
          </a:prstGeom>
        </p:spPr>
      </p:pic>
      <p:pic>
        <p:nvPicPr>
          <p:cNvPr id="192" name="Рисунок 191" descr="сне 2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 rot="3397583">
            <a:off x="4030136" y="1456517"/>
            <a:ext cx="147624" cy="150519"/>
          </a:xfrm>
          <a:prstGeom prst="rect">
            <a:avLst/>
          </a:prstGeom>
        </p:spPr>
      </p:pic>
      <p:pic>
        <p:nvPicPr>
          <p:cNvPr id="193" name="Рисунок 192" descr="сне 2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 rot="3397583">
            <a:off x="315362" y="1242202"/>
            <a:ext cx="147624" cy="150519"/>
          </a:xfrm>
          <a:prstGeom prst="rect">
            <a:avLst/>
          </a:prstGeom>
        </p:spPr>
      </p:pic>
      <p:sp>
        <p:nvSpPr>
          <p:cNvPr id="144" name="Управляющая кнопка: далее 143">
            <a:hlinkClick r:id="rId12" action="ppaction://hlinksldjump" highlightClick="1"/>
          </p:cNvPr>
          <p:cNvSpPr/>
          <p:nvPr/>
        </p:nvSpPr>
        <p:spPr>
          <a:xfrm>
            <a:off x="8001024" y="6357958"/>
            <a:ext cx="357190" cy="357190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7" name="Рисунок 136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1344055" y="340279"/>
            <a:ext cx="289873" cy="295557"/>
          </a:xfrm>
          <a:prstGeom prst="rect">
            <a:avLst/>
          </a:prstGeom>
        </p:spPr>
      </p:pic>
      <p:pic>
        <p:nvPicPr>
          <p:cNvPr id="140" name="Рисунок 139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>
            <a:off x="772550" y="840344"/>
            <a:ext cx="289873" cy="295557"/>
          </a:xfrm>
          <a:prstGeom prst="rect">
            <a:avLst/>
          </a:prstGeom>
        </p:spPr>
      </p:pic>
      <p:pic>
        <p:nvPicPr>
          <p:cNvPr id="143" name="Рисунок 142" descr="сне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97583" flipH="1">
            <a:off x="422070" y="327825"/>
            <a:ext cx="260048" cy="295557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ps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ps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ps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ps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9" grpId="0" animBg="1"/>
      <p:bldP spid="117" grpId="0" animBg="1"/>
      <p:bldP spid="86" grpId="0" animBg="1"/>
      <p:bldP spid="153" grpId="0" animBg="1"/>
      <p:bldP spid="7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D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43174" y="428604"/>
            <a:ext cx="448796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ИНТЕРНЕТ  - РЕСУРСЫ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928670"/>
            <a:ext cx="8286808" cy="235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400" dirty="0" smtClean="0"/>
              <a:t>снеговик </a:t>
            </a:r>
            <a:r>
              <a:rPr lang="ru-RU" sz="1400" u="sng" dirty="0" smtClean="0">
                <a:hlinkClick r:id="rId2"/>
              </a:rPr>
              <a:t>http://img0.liveinternet.ru/images/attach/c/6/93/667/93667518_0_71dc5_4ee03109_XL.jpg</a:t>
            </a:r>
            <a:endParaRPr lang="ru-RU" sz="1400" dirty="0" smtClean="0"/>
          </a:p>
          <a:p>
            <a:pPr>
              <a:lnSpc>
                <a:spcPct val="120000"/>
              </a:lnSpc>
            </a:pPr>
            <a:r>
              <a:rPr lang="ru-RU" sz="1400" dirty="0" smtClean="0"/>
              <a:t>снежинка   </a:t>
            </a:r>
            <a:r>
              <a:rPr lang="ru-RU" sz="1400" u="sng" dirty="0" smtClean="0">
                <a:hlinkClick r:id="rId3"/>
              </a:rPr>
              <a:t>http://www.lenagold.ru/fon/clipart/s/sneg3.html</a:t>
            </a:r>
            <a:endParaRPr lang="ru-RU" sz="1400" dirty="0" smtClean="0"/>
          </a:p>
          <a:p>
            <a:pPr>
              <a:lnSpc>
                <a:spcPct val="120000"/>
              </a:lnSpc>
            </a:pPr>
            <a:r>
              <a:rPr lang="ru-RU" sz="1400" dirty="0" smtClean="0"/>
              <a:t>шапка снеговика </a:t>
            </a:r>
            <a:r>
              <a:rPr lang="ru-RU" sz="1400" u="sng" dirty="0" smtClean="0">
                <a:hlinkClick r:id="rId4"/>
              </a:rPr>
              <a:t>http://fotki.yandex.ru/users/ladyo2004/view/475175/?page=9</a:t>
            </a:r>
            <a:endParaRPr lang="ru-RU" sz="1400" dirty="0" smtClean="0"/>
          </a:p>
          <a:p>
            <a:pPr>
              <a:lnSpc>
                <a:spcPct val="120000"/>
              </a:lnSpc>
            </a:pPr>
            <a:r>
              <a:rPr lang="ru-RU" sz="1400" dirty="0" smtClean="0"/>
              <a:t>Звуки:</a:t>
            </a:r>
          </a:p>
          <a:p>
            <a:r>
              <a:rPr lang="ru-RU" sz="1400" dirty="0" smtClean="0"/>
              <a:t>капли воды </a:t>
            </a:r>
            <a:r>
              <a:rPr lang="ru-RU" sz="1400" u="sng" dirty="0" smtClean="0">
                <a:hlinkClick r:id="rId5"/>
              </a:rPr>
              <a:t>http://wooi.ru/dock/fonoteca1.php</a:t>
            </a:r>
            <a:endParaRPr lang="ru-RU" sz="1400" dirty="0" smtClean="0"/>
          </a:p>
          <a:p>
            <a:pPr>
              <a:lnSpc>
                <a:spcPct val="120000"/>
              </a:lnSpc>
            </a:pPr>
            <a:endParaRPr lang="ru-RU" sz="1400" u="sng" dirty="0" smtClean="0"/>
          </a:p>
          <a:p>
            <a:pPr>
              <a:lnSpc>
                <a:spcPct val="120000"/>
              </a:lnSpc>
            </a:pPr>
            <a:endParaRPr lang="ru-RU" sz="1400" dirty="0" smtClean="0"/>
          </a:p>
          <a:p>
            <a:endParaRPr lang="ru-RU" sz="1400" dirty="0" smtClean="0"/>
          </a:p>
          <a:p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001024" y="6357958"/>
            <a:ext cx="357190" cy="357190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D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35824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Пояснительная записка к авторскому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медиаресурсу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(интерактивная  игра)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Автор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Азарина Елена Леонидовна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Место работы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КС(К)ОУ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ХМАО-Югры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для обучающихся, воспитанников с ограниченными возможностями здоровья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Нижневартовская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специальная (коррекционная) общеобразовательная школа VIII вида»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Должность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учитель-логопед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Вид ресурса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презентация 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PowerP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Название ресурса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Слова с буквой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Игра «Слепи снеговика».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Техническое оснащение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компьютеры или ноутбуки по количеству учащихся (индивидуальная работа); компьютер, мультимедиа - проектор и экран (групповая работа).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Краткое описание ресурса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упражнение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выборе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слов с буквой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середине.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Цель и задачи ресурса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закрепление дифференциации твердых и мягких согласных, автоматизация умения обозначать мягкость согласных на письме буквой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середине слова,  развитие произвольного внимания.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Актуальность и значимость ресурса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возможно использование школьными логопедами при коррекции недоразвития фонематического восприятия у детей с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дисграфией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 родителями для автоматизации навыков,  учителями начальных классов  на  уроках русского языка при изучении темы «Обозначение мягкости согласных на письме буквой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Практическое применение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индивидуальная и групповая работа на логопедических занятиях по коррекции нарушений письма, самостоятельное выполнение учащимися в виде домашнего задания.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Методика работы: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1. Индивидуальная работа. Ребёнок работает за компьютером, контроль правильности выполнения заданий осуществляется автоматически: при правильном ответе снежный ком  отправляется на место (звук – колокольчики»), при ошибочном – снежный ком тает (звук – капли воды).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Групповая работа (с использованием компьютера, проектора и экрана): дети по очереди выходят к компьютеру, выполняют задание для 1-2 слов, остальные комментируют правильность выполнения, при необходимости исправляют ошибки.</a:t>
            </a:r>
          </a:p>
        </p:txBody>
      </p:sp>
      <p:sp>
        <p:nvSpPr>
          <p:cNvPr id="3" name="Управляющая кнопка: домой 2">
            <a:hlinkClick r:id="" action="ppaction://hlinkshowjump?jump=endshow" highlightClick="1"/>
          </p:cNvPr>
          <p:cNvSpPr/>
          <p:nvPr/>
        </p:nvSpPr>
        <p:spPr>
          <a:xfrm>
            <a:off x="8429652" y="6357958"/>
            <a:ext cx="571536" cy="357166"/>
          </a:xfrm>
          <a:prstGeom prst="actionButtonHome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3663</TotalTime>
  <Words>89</Words>
  <Application>Microsoft Office PowerPoint</Application>
  <PresentationFormat>Экран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Сергей</cp:lastModifiedBy>
  <cp:revision>492</cp:revision>
  <dcterms:created xsi:type="dcterms:W3CDTF">2013-04-11T10:31:05Z</dcterms:created>
  <dcterms:modified xsi:type="dcterms:W3CDTF">2014-02-20T13:18:35Z</dcterms:modified>
</cp:coreProperties>
</file>