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8" r:id="rId2"/>
    <p:sldId id="258" r:id="rId3"/>
    <p:sldId id="257" r:id="rId4"/>
    <p:sldId id="259" r:id="rId5"/>
    <p:sldId id="264" r:id="rId6"/>
    <p:sldId id="260" r:id="rId7"/>
    <p:sldId id="262" r:id="rId8"/>
    <p:sldId id="263" r:id="rId9"/>
    <p:sldId id="261" r:id="rId10"/>
    <p:sldId id="265" r:id="rId11"/>
    <p:sldId id="266" r:id="rId12"/>
    <p:sldId id="267" r:id="rId13"/>
    <p:sldId id="269" r:id="rId14"/>
    <p:sldId id="270" r:id="rId15"/>
    <p:sldId id="277" r:id="rId16"/>
    <p:sldId id="280" r:id="rId17"/>
    <p:sldId id="278" r:id="rId18"/>
    <p:sldId id="281" r:id="rId19"/>
    <p:sldId id="279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1698" autoAdjust="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CF0CBA-E527-4E9B-AC7B-DECEBF14D993}" type="datetimeFigureOut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FD661-6397-45BC-AE97-B5D4BE7F3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b="1" dirty="0" smtClean="0"/>
              <a:t>Кислотность</a:t>
            </a:r>
            <a:r>
              <a:rPr lang="ru-RU" sz="1200" dirty="0" smtClean="0"/>
              <a:t> — показатель свежести молока, один из основных критериев оценки его качества. В молоке определяют </a:t>
            </a:r>
            <a:r>
              <a:rPr lang="ru-RU" sz="1200" b="1" i="1" dirty="0" smtClean="0"/>
              <a:t>титруемую</a:t>
            </a:r>
            <a:r>
              <a:rPr lang="ru-RU" sz="1200" dirty="0" smtClean="0"/>
              <a:t> и </a:t>
            </a:r>
            <a:r>
              <a:rPr lang="ru-RU" sz="1200" b="1" i="1" dirty="0" smtClean="0"/>
              <a:t>активную</a:t>
            </a:r>
            <a:r>
              <a:rPr lang="ru-RU" sz="1200" dirty="0" smtClean="0"/>
              <a:t> кислотность.</a:t>
            </a:r>
            <a:br>
              <a:rPr lang="ru-RU" sz="1200" dirty="0" smtClean="0"/>
            </a:br>
            <a:r>
              <a:rPr lang="ru-RU" sz="1200" b="1" i="1" dirty="0" smtClean="0"/>
              <a:t>Активная</a:t>
            </a:r>
            <a:r>
              <a:rPr lang="ru-RU" sz="1200" dirty="0" smtClean="0"/>
              <a:t> кислотность определяется концентрацией свободных ионов водорода и выражается водородным показателем — отрицательный логарифм концентрации свободных ионов водорода, находящихся в растворе, выражается в единицах </a:t>
            </a:r>
            <a:r>
              <a:rPr lang="ru-RU" sz="1200" dirty="0" err="1" smtClean="0"/>
              <a:t>рН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Активная кислотность определяется потенциометрическим методом на </a:t>
            </a:r>
            <a:r>
              <a:rPr lang="ru-RU" sz="1200" dirty="0" err="1" smtClean="0"/>
              <a:t>рН-метре</a:t>
            </a:r>
            <a:r>
              <a:rPr lang="ru-RU" sz="1200" dirty="0" smtClean="0"/>
              <a:t>. В нейтральной среде рН=7. В свежем молоке </a:t>
            </a:r>
            <a:r>
              <a:rPr lang="ru-RU" sz="1200" b="1" dirty="0" err="1" smtClean="0"/>
              <a:t>рН</a:t>
            </a:r>
            <a:r>
              <a:rPr lang="ru-RU" sz="1200" b="1" dirty="0" smtClean="0"/>
              <a:t> = 6,68</a:t>
            </a:r>
            <a:r>
              <a:rPr lang="ru-RU" sz="1200" dirty="0" smtClean="0"/>
              <a:t>,то есть молоко имеет слабокислую среду.</a:t>
            </a:r>
          </a:p>
          <a:p>
            <a:pPr>
              <a:buNone/>
            </a:pPr>
            <a:r>
              <a:rPr lang="ru-RU" sz="1200" dirty="0" smtClean="0"/>
              <a:t>Молоко имеет слабокислую среду, так как в нём присутствуют соли (фосфорнокислых и лимоннокислых), белки и углекислый газ.</a:t>
            </a:r>
          </a:p>
          <a:p>
            <a:pPr>
              <a:buNone/>
            </a:pPr>
            <a:r>
              <a:rPr lang="ru-RU" sz="1200" b="1" i="1" dirty="0" smtClean="0"/>
              <a:t>Титруемая</a:t>
            </a:r>
            <a:r>
              <a:rPr lang="ru-RU" sz="1200" dirty="0" smtClean="0"/>
              <a:t> кислотность измеряется в градусах </a:t>
            </a:r>
            <a:r>
              <a:rPr lang="ru-RU" sz="1200" b="1" dirty="0" smtClean="0"/>
              <a:t>Тернера (°Т)</a:t>
            </a:r>
            <a:r>
              <a:rPr lang="ru-RU" sz="1200" dirty="0" smtClean="0"/>
              <a:t>. В соответствии с ГОСТ 3624 титруемая кислотность показывает количество кубических сантиметров </a:t>
            </a:r>
            <a:r>
              <a:rPr lang="ru-RU" sz="1200" dirty="0" err="1" smtClean="0"/>
              <a:t>децинормального</a:t>
            </a:r>
            <a:r>
              <a:rPr lang="ru-RU" sz="1200" dirty="0" smtClean="0"/>
              <a:t> (0,1 N) раствора щёлочи, пошедших на нейтрализацию 100 см³ молока или 100 г продукта с двойным объёмом дистиллированной воды в присутствии индикатора фенолфталеина. Момент окончания титрования — это появление слабо-розового окрашивания, которое не исчезает в течение 1 минуты. Титруемая кислотность свежевыдоенного молока = 16—18°Т, допустимое значение для нормального молока </a:t>
            </a:r>
            <a:r>
              <a:rPr lang="ru-RU" sz="1200" b="1" dirty="0" smtClean="0"/>
              <a:t>15,99—20,99°Т</a:t>
            </a:r>
            <a:r>
              <a:rPr lang="ru-RU" sz="1200" dirty="0" smtClean="0"/>
              <a:t> 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err="1" smtClean="0"/>
              <a:t>Буферность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Буферные системы обладают способностью поддерживать постоянный </a:t>
            </a:r>
            <a:r>
              <a:rPr lang="ru-RU" dirty="0" err="1" smtClean="0"/>
              <a:t>рН</a:t>
            </a:r>
            <a:r>
              <a:rPr lang="ru-RU" dirty="0" smtClean="0"/>
              <a:t> среды при добавлении кислот и щелочей. Они состоят из слабой кислоты и её соли, образованной сильным основанием, или из смеси двух кислых солей слабой кислоты. Чем выше в молоке буферных свойств, тем больше потребуется кислоты или щёлочи для изменения его </a:t>
            </a:r>
            <a:r>
              <a:rPr lang="ru-RU" dirty="0" err="1" smtClean="0"/>
              <a:t>рН</a:t>
            </a:r>
            <a:r>
              <a:rPr lang="ru-RU" dirty="0" smtClean="0"/>
              <a:t>. Количество кислоты, которое необходимо добавить к 100 см³ молока, чтобы изменить его </a:t>
            </a:r>
            <a:r>
              <a:rPr lang="ru-RU" dirty="0" err="1" smtClean="0"/>
              <a:t>рН</a:t>
            </a:r>
            <a:r>
              <a:rPr lang="ru-RU" dirty="0" smtClean="0"/>
              <a:t> на единицу, называется </a:t>
            </a:r>
            <a:r>
              <a:rPr lang="ru-RU" b="1" i="1" dirty="0" smtClean="0"/>
              <a:t>буферной ёмкостью</a:t>
            </a:r>
            <a:r>
              <a:rPr lang="ru-RU" dirty="0" smtClean="0"/>
              <a:t> молока.</a:t>
            </a:r>
          </a:p>
          <a:p>
            <a:pPr>
              <a:buNone/>
            </a:pPr>
            <a:r>
              <a:rPr lang="ru-RU" b="1" dirty="0" smtClean="0"/>
              <a:t>Окислительно-восстановительный потенциал</a:t>
            </a:r>
            <a:r>
              <a:rPr lang="ru-RU" dirty="0" smtClean="0"/>
              <a:t> — это способность составных веществ молока присоединять или терять электроны. Молоко содержит химические соединения, способные легко окисляться и восстанавливаться: витамин С, витамин Е, витамин В, аминокислоту цистеин, кислород, ферменты. Окислительно-восстановительный потенциал молока обозначается Е и равен 0,25÷0,35 В. Е определяют потенциометрическим методом. </a:t>
            </a:r>
            <a:r>
              <a:rPr lang="ru-RU" b="1" i="1" dirty="0" smtClean="0"/>
              <a:t>Факторы, влияющие на изменение Е:</a:t>
            </a:r>
            <a:endParaRPr lang="ru-RU" dirty="0" smtClean="0"/>
          </a:p>
          <a:p>
            <a:pPr lvl="0">
              <a:buNone/>
            </a:pPr>
            <a:r>
              <a:rPr lang="ru-RU" b="1" i="1" dirty="0" smtClean="0"/>
              <a:t>Нагревание молока</a:t>
            </a:r>
            <a:r>
              <a:rPr lang="ru-RU" dirty="0" smtClean="0"/>
              <a:t> уменьшает Е</a:t>
            </a:r>
          </a:p>
          <a:p>
            <a:pPr lvl="0">
              <a:buNone/>
            </a:pPr>
            <a:r>
              <a:rPr lang="ru-RU" b="1" i="1" dirty="0" smtClean="0"/>
              <a:t>Наличие металлов</a:t>
            </a:r>
            <a:r>
              <a:rPr lang="ru-RU" dirty="0" smtClean="0"/>
              <a:t> резко повышает Е</a:t>
            </a:r>
          </a:p>
          <a:p>
            <a:pPr lvl="0">
              <a:buNone/>
            </a:pPr>
            <a:r>
              <a:rPr lang="ru-RU" b="1" i="1" dirty="0" smtClean="0"/>
              <a:t>Наличие микроорганизмов</a:t>
            </a:r>
            <a:r>
              <a:rPr lang="ru-RU" dirty="0" smtClean="0"/>
              <a:t> повышает Е</a:t>
            </a:r>
          </a:p>
          <a:p>
            <a:pPr>
              <a:buNone/>
            </a:pPr>
            <a:r>
              <a:rPr lang="ru-RU" dirty="0" smtClean="0"/>
              <a:t>Окислительно-восстановительный потенциал молока служит косвенным методом определения бактериальной обсеменённости молока.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FD661-6397-45BC-AE97-B5D4BE7F3E1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поддержания нормального функционирования организма в рацион взрослого человека должно входить 25 % молока и молочных продуктов; для детского и подросткового — 50 % ; для детей до 6 месяцев − 100 (материнского, а не коровьего молока) 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FD661-6397-45BC-AE97-B5D4BE7F3E12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BB91-16B1-4D0A-AE24-F5965009FA9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6BDBE-64EB-4F05-BEBE-2EFA08563403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AD562-721B-4BDE-BC03-F78C0C2698AE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167B-DF0F-485C-A97F-63FAB1E65C9C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311EF-B9FE-44CC-A578-578EC5E0746D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2EA99-1EE9-4B7D-BB33-8F0FAE61A6B8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3F14-5B6A-424C-BF93-1E8259952EC1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1F2C9-9E01-44DD-A874-DE85C708B912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3B78-DD44-4C38-95B7-ED597A7E0D32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67FE0-AFFD-4CEB-804A-98C4313B2C4F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B1FFB-3D1B-4BC1-8AF2-2C5F04769A21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51426-0C59-4D5E-96C0-098B4E00BC2C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97673-731A-430C-84BC-51B69275FFCC}" type="datetime1">
              <a:rPr lang="ru-RU" smtClean="0"/>
              <a:pPr/>
              <a:t>08.02.2014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03848" y="1628800"/>
            <a:ext cx="5534926" cy="18002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275856" y="4941168"/>
            <a:ext cx="5256584" cy="1584176"/>
          </a:xfrm>
        </p:spPr>
        <p:txBody>
          <a:bodyPr>
            <a:noAutofit/>
          </a:bodyPr>
          <a:lstStyle/>
          <a:p>
            <a:pPr algn="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Презентацию выполнил студент </a:t>
            </a:r>
          </a:p>
          <a:p>
            <a:pPr algn="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ГБОУ СПО </a:t>
            </a:r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Баймакский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сельскохозяйственный техникум </a:t>
            </a:r>
          </a:p>
          <a:p>
            <a:pPr algn="r"/>
            <a:r>
              <a:rPr lang="ru-RU" sz="2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Мурзабаев</a:t>
            </a:r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мир\Desktop\Молоко\499169_8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143240" cy="235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Амир\Desktop\Молоко\1311015527_ECEEEBEEEAE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57430"/>
            <a:ext cx="31432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Амир\Desktop\Молоко\29c-1(10)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4714883"/>
            <a:ext cx="3143240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5400684" cy="5793507"/>
          </a:xfrm>
        </p:spPr>
        <p:txBody>
          <a:bodyPr>
            <a:noAutofit/>
          </a:bodyPr>
          <a:lstStyle/>
          <a:p>
            <a:pPr marL="0" indent="354013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Интересно, что почти повсеместно лечебным считалось молоко определенных районов, для которых характерными были благоприятный климат и набор таких трав, от которых молоко становилось душистым, вкусным, а главное, целебным. </a:t>
            </a:r>
          </a:p>
          <a:p>
            <a:pPr marL="0" indent="354013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Древнем Риме этими качествами славилось молоко коров из района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Лактис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Монт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- эта так называемая Молочная гора располагалась недалеко от города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Стабин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(у Везувия), засыпанного пеплом при извержении вулкана в 79 году н. э. </a:t>
            </a:r>
          </a:p>
          <a:p>
            <a:pPr marL="0" indent="354013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III в. н. э. в Риме была учреждена специальная награда для лиц, улучшавших ботанический состав пастбищ для молочных животных.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122" name="Picture 2" descr="C:\Users\Амир\Desktop\Молоко\traite vaches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60" y="4500571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мир\Desktop\Молоко\Tiesiogines-ismokos-uz-piena-zemdirbius-pasieks-liepa_img_newsarticle56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0"/>
            <a:ext cx="314324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мир\Desktop\Молоко\1155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143116"/>
            <a:ext cx="31432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476672"/>
            <a:ext cx="5338936" cy="5976664"/>
          </a:xfrm>
        </p:spPr>
        <p:txBody>
          <a:bodyPr anchor="ctr">
            <a:normAutofit/>
          </a:bodyPr>
          <a:lstStyle/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Молоко - исключительная пища, приготовленная самой природой, в ней есть все необходимое для обеспечения нормальной жизнедеятельности человека от рождения и до глубокой старости.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6146" name="Picture 2" descr="C:\Users\Амир\Desktop\Молоко\x_77fda05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35743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мир\Desktop\Молоко\1413135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5400684" cy="6048672"/>
          </a:xfrm>
        </p:spPr>
        <p:txBody>
          <a:bodyPr>
            <a:normAutofit fontScale="92500" lnSpcReduction="20000"/>
          </a:bodyPr>
          <a:lstStyle/>
          <a:p>
            <a:pPr marL="0" indent="354013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Итак, что же такое молоко? </a:t>
            </a:r>
          </a:p>
          <a:p>
            <a:pPr marL="0" indent="354013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Это биологическая жидкость, содержащая полноценный белок, богатый незаменимыми аминокислотами; витамины А и В1; кальций, фосфор и другие минеральные вещества. </a:t>
            </a:r>
          </a:p>
          <a:p>
            <a:pPr marL="0" indent="354013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Ну и конечно жир. </a:t>
            </a:r>
          </a:p>
          <a:p>
            <a:pPr marL="0" indent="354013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 литр сырого молока - это около 680 килокалорий. </a:t>
            </a:r>
          </a:p>
          <a:p>
            <a:pPr marL="0" indent="354013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Наличие в молоке белка, минеральных солей и витаминов превращает молоко в продукт, обладающий мощным защитным действием.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7170" name="Picture 2" descr="C:\Users\Амир\Desktop\Молоко\1ffe029c1cbb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60" y="1"/>
            <a:ext cx="314324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Амир\Desktop\Молоко\c86ac9285b8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Амир\Desktop\Молоко\s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00760" y="2143116"/>
            <a:ext cx="31432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404664"/>
            <a:ext cx="5329246" cy="6048672"/>
          </a:xfrm>
        </p:spPr>
        <p:txBody>
          <a:bodyPr>
            <a:normAutofit fontScale="62500" lnSpcReduction="20000"/>
          </a:bodyPr>
          <a:lstStyle/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сегодняшний день молочная промышленность выпускает следующие виды молока. 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Во-первых, это цельное молоко.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Во-вторых, молоко восстановленное, т. е. выработанное полностью и частично из сухого молока.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В-третьих, жирное молоко, содержащее 6% жира (получают такой большой процент содержания жира за счет добавления сливок в обычное молоко). 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В-четвертых, молоко топленое, также содержащее 6% жира, гомогенизированное, а затем подвергшееся длительной выдержке при высокой температуре. 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В-пятых, белковое молоко, содержащее мало жира (от 1 до 2,5%), но значительно большее количество сухих обезжиренных веществ (не менее 10,5%). 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В-шестых, молоко витаминизированное и, наконец, молоко обезжиренное, полученное в результате сепарирования цельного молока.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9218" name="Picture 2" descr="C:\Users\Амир\Desktop\Молоко\look.com.ua-3723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C:\Users\Амир\Desktop\Молоко\milkmaid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43116"/>
            <a:ext cx="3143240" cy="236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Амир\Desktop\Молоко\1728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1"/>
            <a:ext cx="3143240" cy="214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42" name="Picture 2" descr="C:\Users\Амир\Desktop\Молоко\5332679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450057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Амир\Desktop\Молоко\photosborka.ru_297_big_C1B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0"/>
            <a:ext cx="2987824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Амир\Desktop\Молоко\1349962144_67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3429000"/>
            <a:ext cx="307180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Амир\Desktop\Молоко\940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131840" y="0"/>
            <a:ext cx="307180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Амир\Desktop\Молоко\motto.net.ua-2088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4" descr="C:\Users\Амир\Desktop\Молоко\phpp91rHp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0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Амир\Desktop\Молоко\fonstola.ru-81102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74638"/>
            <a:ext cx="497889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Химические свойства молока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600200"/>
            <a:ext cx="4834880" cy="4525963"/>
          </a:xfrm>
        </p:spPr>
        <p:txBody>
          <a:bodyPr/>
          <a:lstStyle/>
          <a:p>
            <a:pPr marL="720725" lvl="0" indent="-720725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Кислотность</a:t>
            </a:r>
          </a:p>
          <a:p>
            <a:pPr marL="720725" lvl="0" indent="-720725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Буферность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720725" lvl="0" indent="-720725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Окислительно-восстановительный потенциал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074" name="Picture 2" descr="C:\Users\Амир\Desktop\Жанна\Молоко\istock_photo_of_dairy_product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313184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Жанна\Молоко\europa_agrar_milch_kommission_fra1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0" y="2132856"/>
            <a:ext cx="3131840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Жанна\Молоко\govis_-_Copy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4725144"/>
            <a:ext cx="313184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5194920" cy="5577483"/>
          </a:xfrm>
        </p:spPr>
        <p:txBody>
          <a:bodyPr>
            <a:normAutofit fontScale="77500" lnSpcReduction="20000"/>
          </a:bodyPr>
          <a:lstStyle/>
          <a:p>
            <a:pPr marL="0" indent="354013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Молоко, молочные продукты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широко применяются в питании людей разных возрастных групп, а также в лечебном питании. </a:t>
            </a:r>
          </a:p>
          <a:p>
            <a:pPr marL="0" indent="354013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Молоко стимулирует деятельность кишечника и почек, обладает сравнительно низкой калорийностью (60 ккал/100 г), содержит вещества, стимулирующие обмен холестерина, что обусловливает антисклеротическое действие молока и позволяет рекомендовать его для питания в пожилом и старческом возрасте.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6146" name="Picture 2" descr="C:\Users\Амир\Desktop\Жанна\Молоко\7307362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0"/>
            <a:ext cx="3059832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Амир\Desktop\Жанна\Молоко\854906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84169" y="2132856"/>
            <a:ext cx="305983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Амир\Desktop\Жанна\Молоко\reWalls.com-610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4653136"/>
            <a:ext cx="3059832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Нормы потребления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4098" name="Picture 2" descr="C:\Users\Амир\Desktop\Жанна\Молоко\Milk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2492896"/>
            <a:ext cx="3131840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Жанна\Молоко\look.com.ua-58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0"/>
            <a:ext cx="3131840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340768"/>
            <a:ext cx="5122912" cy="5112568"/>
          </a:xfrm>
        </p:spPr>
        <p:txBody>
          <a:bodyPr>
            <a:normAutofit fontScale="70000" lnSpcReduction="20000"/>
          </a:bodyPr>
          <a:lstStyle/>
          <a:p>
            <a:pPr marL="0" indent="354013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Институтом питания РАМН были разработаны рекомендуемые нормы потребления молочных продуктов на 1 человека в год -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392 кг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(в пересчёте на молоко):</a:t>
            </a:r>
          </a:p>
          <a:p>
            <a:pPr marL="530225" lvl="0" indent="369888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Цельное молоко - 116 кг</a:t>
            </a:r>
          </a:p>
          <a:p>
            <a:pPr marL="530225" lvl="0" indent="369888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Масло сливочное - 6,1 кг</a:t>
            </a:r>
          </a:p>
          <a:p>
            <a:pPr marL="530225" lvl="0" indent="369888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Сметана - 6,5 кг</a:t>
            </a:r>
          </a:p>
          <a:p>
            <a:pPr marL="530225" lvl="0" indent="369888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Творог - 8,8 кг</a:t>
            </a:r>
          </a:p>
          <a:p>
            <a:pPr marL="530225" lvl="0" indent="369888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Сыр - 6,1 кг</a:t>
            </a:r>
          </a:p>
          <a:p>
            <a:pPr marL="530225" lvl="0" indent="369888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Мороженое - 8 кг</a:t>
            </a:r>
          </a:p>
          <a:p>
            <a:pPr marL="530225" lvl="0" indent="369888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Молочные консервы - 3 кг</a:t>
            </a:r>
          </a:p>
          <a:p>
            <a:pPr marL="530225" lvl="0" indent="369888">
              <a:lnSpc>
                <a:spcPct val="120000"/>
              </a:lnSpc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Обезжиренное молоко - 12,3 кг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Потребление 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молока и молочных продуктов по </a:t>
            </a:r>
            <a:r>
              <a:rPr lang="ru-RU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РФ (на душу населения в год; кг) </a:t>
            </a:r>
            <a:endParaRPr lang="ru-RU" sz="3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844824"/>
          <a:ext cx="8568943" cy="172819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  <a:gridCol w="450997"/>
              </a:tblGrid>
              <a:tr h="6361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1999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2003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109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387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347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282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294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281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254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214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215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227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231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235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239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243</a:t>
                      </a:r>
                      <a:endParaRPr lang="ru-RU" sz="11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7780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Мировое производство молока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5122" name="Picture 2" descr="C:\Users\Амир\Desktop\Жанна\Молоко\70787109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13184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мир\Desktop\Жанна\Молоко\6241-122145-802009774d7bbb9e871bc7e993f513e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32856"/>
            <a:ext cx="313184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мир\Desktop\Жанна\Молоко\moloko-na-gubakh-ne-obsokhlo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09121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8" name="Содержимое 3"/>
          <p:cNvGraphicFramePr>
            <a:graphicFrameLocks noGrp="1"/>
          </p:cNvGraphicFramePr>
          <p:nvPr>
            <p:ph idx="1"/>
          </p:nvPr>
        </p:nvGraphicFramePr>
        <p:xfrm>
          <a:off x="3347864" y="1268759"/>
          <a:ext cx="5400599" cy="540088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75773"/>
                <a:gridCol w="2020913"/>
                <a:gridCol w="2503913"/>
              </a:tblGrid>
              <a:tr h="712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Страна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Производство 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молока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, т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США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84 189 067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Индия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43 481 000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Китай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35 574 326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712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Россия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34 621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125  (в 2010 году)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28 402 772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Бразилия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26 944 064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24 373 700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Новая Зеландия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15 618 288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Великобритания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14 023 000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Польша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12 096 005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  <a:tr h="3976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Турция</a:t>
                      </a:r>
                      <a:endParaRPr lang="ru-RU" sz="18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11 279 340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480" marR="30480" marT="30480" marB="30480" anchor="ctr"/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5400684" cy="5577483"/>
          </a:xfrm>
        </p:spPr>
        <p:txBody>
          <a:bodyPr>
            <a:normAutofit fontScale="85000" lnSpcReduction="10000"/>
          </a:bodyPr>
          <a:lstStyle/>
          <a:p>
            <a:pPr marL="0" indent="354013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Молоко́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 питательная жидкость, вырабатываемая молочными железами самок млекопитающих. 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Естественное предназначение молока - вскармливание детёнышей (в том числе у человека), которые ещё не способны переваривать другую пищу. 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настоящее время молоко входит в состав многих продуктов, используемых человеком, а его производство стало крупной отраслью промышленности.</a:t>
            </a:r>
          </a:p>
          <a:p>
            <a:endParaRPr lang="ru-RU" dirty="0"/>
          </a:p>
        </p:txBody>
      </p:sp>
      <p:pic>
        <p:nvPicPr>
          <p:cNvPr id="2050" name="Picture 2" descr="C:\Users\Амир\Desktop\Молоко\vetton_ru_1yac--2560x16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Амир\Desktop\Молоко\IMG_0723_1 (1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4643447"/>
            <a:ext cx="307180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Амир\Desktop\Молоко\img20111026111535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9" y="2357430"/>
            <a:ext cx="307180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7544" y="2130425"/>
            <a:ext cx="5544616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3314" name="Picture 2" descr="C:\Users\Амир\Desktop\Молоко\1293873186_img-593 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9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Амир\Desktop\Молоко\3307-09 IMG_23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357430"/>
            <a:ext cx="307180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Амир\Desktop\Молоко\42765074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8" y="4714884"/>
            <a:ext cx="307180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57554" y="548680"/>
            <a:ext cx="5329246" cy="5577483"/>
          </a:xfrm>
        </p:spPr>
        <p:txBody>
          <a:bodyPr>
            <a:normAutofit/>
          </a:bodyPr>
          <a:lstStyle/>
          <a:p>
            <a:pPr marL="0" indent="354013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Коровье молоко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 материнское молоко коров - производится в больших количествах и является наиболее продаваемым видом молока животных. 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последние годы мировое товарное производство коровьего молока составило 701 млн.тонн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реднем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ежегодно.</a:t>
            </a:r>
          </a:p>
          <a:p>
            <a:endParaRPr lang="ru-RU" dirty="0"/>
          </a:p>
        </p:txBody>
      </p:sp>
      <p:pic>
        <p:nvPicPr>
          <p:cNvPr id="1026" name="Picture 2" descr="C:\Users\Амир\Desktop\Молоко\thumb-big-420x305-74e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мир\Desktop\Молоко\tZTBmN2M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57430"/>
            <a:ext cx="314324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C:\Users\Амир\Desktop\Молоко\18.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714885"/>
            <a:ext cx="3143240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637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Интересные факты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5112568" cy="511256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 мифах многих народов мира присутствует выкармливание знаменитых богов и героев молоком животных (Зевс был вскормлен молоком козы 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Амалфеи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основатели  Рима Ромул и Рем -молоком волчицы, и т. п.).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Авиценна был убеждён, что козье молоко позволяет сохранить здоровье и ясность ума. 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Гиппократ исцелил множество пациентов от чахотки с помощью козьего молока. </a:t>
            </a:r>
          </a:p>
          <a:p>
            <a:pPr>
              <a:buFont typeface="Wingdings" pitchFamily="2" charset="2"/>
              <a:buChar char="ü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 Соединенных штатах Америки наиболее ходовая ёмкость упаковки молока в розничной торговле является галлон (пластиковая канистра).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Амир\Desktop\Молоко\41088939_moloko_big_1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00760" y="235743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Амир\Desktop\Молоко\TF-vopro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0076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548680"/>
            <a:ext cx="4834880" cy="5577483"/>
          </a:xfrm>
        </p:spPr>
        <p:txBody>
          <a:bodyPr>
            <a:normAutofit fontScale="62500" lnSpcReduction="20000"/>
          </a:bodyPr>
          <a:lstStyle/>
          <a:p>
            <a:pPr marL="0" indent="354013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Существует большое количество продуктов, получаемых из молока: </a:t>
            </a:r>
          </a:p>
          <a:p>
            <a:pPr marL="0" indent="354013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сливки,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сметана,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творог,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кумыс,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сыр,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ряженка (</a:t>
            </a:r>
            <a:r>
              <a:rPr lang="ru-RU" sz="3300" dirty="0" err="1" smtClean="0">
                <a:latin typeface="Times New Roman" pitchFamily="18" charset="0"/>
                <a:cs typeface="Times New Roman" pitchFamily="18" charset="0"/>
              </a:rPr>
              <a:t>биоряженка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),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пахта,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сыворотка,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варенец,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кефир,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йогурт,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простокваша, </a:t>
            </a:r>
          </a:p>
          <a:p>
            <a:pPr marL="530225" indent="-530225">
              <a:buFont typeface="Wingdings" pitchFamily="2" charset="2"/>
              <a:buChar char="Ø"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ацидофилин.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4098" name="Picture 2" descr="C:\Users\Амир\Desktop\Молоко\kiwP1BieTs-preview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мир\Desktop\Молоко\1355280237_molok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Амир\Desktop\Молоко\525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00571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мир\Desktop\Молоко\milk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2214554"/>
            <a:ext cx="3071802" cy="464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548680"/>
            <a:ext cx="5410944" cy="5577483"/>
          </a:xfrm>
        </p:spPr>
        <p:txBody>
          <a:bodyPr>
            <a:normAutofit fontScale="70000" lnSpcReduction="20000"/>
          </a:bodyPr>
          <a:lstStyle/>
          <a:p>
            <a:pPr marL="0" indent="354013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Молоко - многокомпонентная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полидисперсная система, в которой все составные вещества находятся в тонкодисперсном состоянии, что обеспечивает молоку жидкую консистенцию.</a:t>
            </a:r>
          </a:p>
          <a:p>
            <a:pPr marL="0" indent="354013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Технический регламент определяет молоко как продукт нормальной физиологической секреции молочных желез сельскохозяйственных животных, полученный от одного или нескольких животных в период лактации при одном и более доении, без каких - либо добавлений к этому продукту.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 descr="C:\Users\Амир\Desktop\Молоко\look.com.ua-2099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9" y="0"/>
            <a:ext cx="3071802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мир\Desktop\Молоко\84851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0" y="0"/>
            <a:ext cx="3131840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419872" y="548680"/>
            <a:ext cx="5328592" cy="5987207"/>
          </a:xfrm>
        </p:spPr>
        <p:txBody>
          <a:bodyPr>
            <a:normAutofit/>
          </a:bodyPr>
          <a:lstStyle/>
          <a:p>
            <a:pPr indent="354013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спокон веку человек стремился в первую очередь обеспечить свою семью хлебом и молоком. Редкий народ не имеет своих преданий, мифов о молоке.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Старинная легенда гласит, что громовержец Зевс, или, как называли его римляне, Юпитер, был вскормлен молоком божественной козы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Амалфеи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из ее же рога. Римляне приносили молоко на жертвенный алтарь грозному Юпитеру в дни некоторых своих праздников. </a:t>
            </a:r>
          </a:p>
          <a:p>
            <a:pPr indent="354013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Пищей богов считалось оно в античном мире. Подобные жертвоприношения особенно широко были распространены среди сельских жителей Древней Греции и Рима.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027" name="Picture 3" descr="C:\Users\Амир\Desktop\Молоко\Ребенок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143116"/>
            <a:ext cx="3143240" cy="2571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Амир\Desktop\Молоко\an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714883"/>
            <a:ext cx="3143240" cy="214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5410944" cy="5721499"/>
          </a:xfrm>
        </p:spPr>
        <p:txBody>
          <a:bodyPr>
            <a:noAutofit/>
          </a:bodyPr>
          <a:lstStyle/>
          <a:p>
            <a:pPr marL="0" indent="354013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Легенды сохранили историю богини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Румине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покровительницы грудных младенцев, храм которой был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воздвинут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вблизи знаменитой смоковницы, под которой по преданию Ромул и Рем были вскормлены молоком волчицы. </a:t>
            </a:r>
          </a:p>
          <a:p>
            <a:pPr marL="0" indent="354013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гомеровское время и в Древней Греции основными жертвенными продуктами были тоже молоко, мед и вино, чаще всего в виде смеси из этих продуктов. </a:t>
            </a:r>
          </a:p>
          <a:p>
            <a:pPr marL="0" indent="354013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древнейших времен молоко и молочные продукты употреблялись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толко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пищу, но и в качестве целебного средства. </a:t>
            </a:r>
          </a:p>
          <a:p>
            <a:pPr marL="0" indent="354013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Великий грек, отец медицины Гиппократ назначал молоко больным, особенно тем, кто болел туберкулезом. Кстати, Гиппократ рекомендовал пить молоко и нервным людям, считая его отличным успокаивающим средством.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3074" name="Picture 2" descr="C:\Users\Амир\Desktop\Молоко\1258764069_www.open.az-7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72198" y="0"/>
            <a:ext cx="3071802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Молоко\31_devochka_s_kuvshinom_oboi_1920x1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72198" y="2143116"/>
            <a:ext cx="307180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Молоко\moloko090629__580_no_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72199" y="4500571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32656"/>
            <a:ext cx="5186370" cy="5907795"/>
          </a:xfrm>
        </p:spPr>
        <p:txBody>
          <a:bodyPr>
            <a:normAutofit fontScale="85000" lnSpcReduction="20000"/>
          </a:bodyPr>
          <a:lstStyle/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Аристотель высоко ценил прежде всего молоко кобылиц, затем ослиное, коровье и, наконец, козье. 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Плиний же выделял коровье молоко, полагая, что оно полезнее других. Для слабых и больных детей он рекомендовал ослиное молоко. </a:t>
            </a:r>
          </a:p>
          <a:p>
            <a:pPr marL="0" indent="35401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Почти у всех народов, имевших в своем рационе молоко, самым вкусным и наиболее целебным считалось парное, т. е. только что надоенное молоко.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 descr="C:\Users\Амир\Desktop\Молоко\molokoproduk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Picture 2" descr="C:\Users\Амир\Desktop\Молоко\0005-005-Moloko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35743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737</Words>
  <Application>Microsoft Office PowerPoint</Application>
  <PresentationFormat>Экран (4:3)</PresentationFormat>
  <Paragraphs>184</Paragraphs>
  <Slides>20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Молоко</vt:lpstr>
      <vt:lpstr>Слайд 2</vt:lpstr>
      <vt:lpstr>Слайд 3</vt:lpstr>
      <vt:lpstr>Интересные факты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Химические свойства молока</vt:lpstr>
      <vt:lpstr>Слайд 16</vt:lpstr>
      <vt:lpstr>Нормы потребления</vt:lpstr>
      <vt:lpstr>Потребление молока и молочных продуктов по РФ (на душу населения в год; кг) </vt:lpstr>
      <vt:lpstr>Мировое производство молока</vt:lpstr>
      <vt:lpstr>Благодарю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Амир</dc:creator>
  <cp:lastModifiedBy>Амир</cp:lastModifiedBy>
  <cp:revision>18</cp:revision>
  <dcterms:created xsi:type="dcterms:W3CDTF">2013-06-10T14:48:59Z</dcterms:created>
  <dcterms:modified xsi:type="dcterms:W3CDTF">2014-02-08T07:50:21Z</dcterms:modified>
</cp:coreProperties>
</file>