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83" r:id="rId5"/>
    <p:sldId id="284" r:id="rId6"/>
    <p:sldId id="264" r:id="rId7"/>
    <p:sldId id="299" r:id="rId8"/>
    <p:sldId id="300" r:id="rId9"/>
    <p:sldId id="265" r:id="rId10"/>
    <p:sldId id="281" r:id="rId11"/>
    <p:sldId id="285" r:id="rId12"/>
    <p:sldId id="286" r:id="rId13"/>
    <p:sldId id="287" r:id="rId14"/>
    <p:sldId id="288" r:id="rId15"/>
    <p:sldId id="289" r:id="rId16"/>
    <p:sldId id="301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303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0C9C"/>
    <a:srgbClr val="0202D8"/>
    <a:srgbClr val="407D3B"/>
    <a:srgbClr val="003300"/>
    <a:srgbClr val="40CC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09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4761148"/>
            <a:ext cx="3733176" cy="108012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1700" b="1" dirty="0" smtClean="0">
                <a:solidFill>
                  <a:srgbClr val="C00000"/>
                </a:solidFill>
                <a:latin typeface="Georgia" pitchFamily="18" charset="0"/>
              </a:rPr>
              <a:t>Подготовила</a:t>
            </a:r>
            <a:r>
              <a:rPr lang="ru-RU" sz="1700" b="1" dirty="0" smtClean="0">
                <a:solidFill>
                  <a:srgbClr val="C00000"/>
                </a:solidFill>
                <a:latin typeface="Georgia" pitchFamily="18" charset="0"/>
              </a:rPr>
              <a:t>:</a:t>
            </a:r>
            <a:endParaRPr lang="ru-RU" sz="1700" b="1" dirty="0">
              <a:solidFill>
                <a:srgbClr val="C00000"/>
              </a:solidFill>
              <a:latin typeface="Georgia" pitchFamily="18" charset="0"/>
            </a:endParaRPr>
          </a:p>
          <a:p>
            <a:pPr algn="l"/>
            <a:r>
              <a:rPr lang="ru-RU" sz="1700" b="1" dirty="0" smtClean="0">
                <a:solidFill>
                  <a:srgbClr val="C00000"/>
                </a:solidFill>
                <a:latin typeface="Georgia" pitchFamily="18" charset="0"/>
              </a:rPr>
              <a:t>Тимошенкова Ася Борисовна – методист МБОУ ЦДОД «Радуга» пгт.Новоаганск </a:t>
            </a:r>
            <a:endParaRPr lang="ru-RU" sz="1700" b="1" dirty="0">
              <a:solidFill>
                <a:srgbClr val="C00000"/>
              </a:solidFill>
              <a:latin typeface="Georgia" pitchFamily="18" charset="0"/>
            </a:endParaRPr>
          </a:p>
          <a:p>
            <a:pPr algn="l"/>
            <a:endParaRPr lang="ru-RU" sz="1200" b="1" dirty="0">
              <a:solidFill>
                <a:srgbClr val="350C9C"/>
              </a:solidFill>
              <a:latin typeface="Georgia" pitchFamily="18" charset="0"/>
            </a:endParaRPr>
          </a:p>
          <a:p>
            <a:pPr algn="l"/>
            <a:endParaRPr lang="ru-RU" sz="1200" b="1" dirty="0" smtClean="0">
              <a:solidFill>
                <a:srgbClr val="350C9C"/>
              </a:solidFill>
              <a:latin typeface="Georgia" pitchFamily="18" charset="0"/>
            </a:endParaRPr>
          </a:p>
          <a:p>
            <a:pPr algn="l"/>
            <a:endParaRPr lang="ru-RU" sz="1200" b="1" dirty="0" smtClean="0">
              <a:solidFill>
                <a:srgbClr val="350C9C"/>
              </a:solidFill>
              <a:latin typeface="Georgia" pitchFamily="18" charset="0"/>
            </a:endParaRPr>
          </a:p>
          <a:p>
            <a:pPr algn="l"/>
            <a:endParaRPr lang="ru-RU" sz="1200" b="1" dirty="0" smtClean="0">
              <a:solidFill>
                <a:srgbClr val="350C9C"/>
              </a:solidFill>
              <a:latin typeface="Georgia" pitchFamily="18" charset="0"/>
            </a:endParaRPr>
          </a:p>
          <a:p>
            <a:pPr algn="l"/>
            <a:endParaRPr lang="ru-RU" sz="1200" b="1" dirty="0">
              <a:solidFill>
                <a:srgbClr val="350C9C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3588" y="367667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350C9C"/>
                </a:solidFill>
                <a:latin typeface="Georgia" pitchFamily="18" charset="0"/>
              </a:rPr>
              <a:t>АДМИНИСТРАЦИЯ НИЖНЕВАРТОВСКОГО РАЙОНА</a:t>
            </a:r>
          </a:p>
          <a:p>
            <a:pPr algn="ctr"/>
            <a:r>
              <a:rPr lang="ru-RU" sz="1200" b="1" dirty="0">
                <a:solidFill>
                  <a:srgbClr val="350C9C"/>
                </a:solidFill>
                <a:latin typeface="Georgia" pitchFamily="18" charset="0"/>
              </a:rPr>
              <a:t>УПРАВЛЕНИЕ ОБРАЗОВАНИЯ</a:t>
            </a:r>
          </a:p>
          <a:p>
            <a:pPr algn="ctr"/>
            <a:r>
              <a:rPr lang="ru-RU" sz="1200" b="1" dirty="0">
                <a:solidFill>
                  <a:srgbClr val="350C9C"/>
                </a:solidFill>
                <a:latin typeface="Georgia" pitchFamily="18" charset="0"/>
              </a:rPr>
              <a:t>МУНИЦИПАЛЬНОЕ БЮДЖЕТНОЕ ОБРАЗОВАТЕЛЬНОЕ УЧРЕЖДЕНИЕ ЦЕНТР ДОПОЛНИТЕЛЬНОГО ОБРАЗОВАНИЯ ДЕТЕЙ «РАДУГА» пгт. НОВОАГАНСК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988840"/>
            <a:ext cx="9144000" cy="2448272"/>
          </a:xfrm>
          <a:prstGeom prst="rect">
            <a:avLst/>
          </a:prstGeom>
          <a:solidFill>
            <a:srgbClr val="40CCA7"/>
          </a:solidFill>
          <a:ln>
            <a:solidFill>
              <a:srgbClr val="40CCA7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350C9C"/>
                </a:solidFill>
                <a:latin typeface="Georgia" panose="02040502050405020303" pitchFamily="18" charset="0"/>
              </a:rPr>
              <a:t>МЕТОДИЧЕСКАЯ УЧЕБА </a:t>
            </a:r>
            <a:endParaRPr lang="ru-RU" sz="2400" b="1" dirty="0" smtClean="0">
              <a:solidFill>
                <a:srgbClr val="350C9C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altLang="ru-RU" sz="28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«Особенности организации современного занятия</a:t>
            </a:r>
            <a:br>
              <a:rPr lang="ru-RU" altLang="ru-RU" sz="28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системе дополнительного </a:t>
            </a:r>
            <a:r>
              <a:rPr lang="ru-RU" altLang="ru-RU" sz="28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детей».</a:t>
            </a:r>
            <a:endParaRPr lang="ru-RU" sz="2800" b="1" dirty="0" smtClean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65786" y="4797152"/>
            <a:ext cx="2756857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200" b="1" dirty="0" smtClean="0">
              <a:solidFill>
                <a:srgbClr val="350C9C"/>
              </a:solidFill>
              <a:latin typeface="Georg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63888" y="6315810"/>
            <a:ext cx="2520280" cy="353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350C9C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2013 год</a:t>
            </a:r>
            <a:endParaRPr lang="ru-RU" sz="1400" b="1" dirty="0">
              <a:solidFill>
                <a:srgbClr val="350C9C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960" y="-7337"/>
            <a:ext cx="1103040" cy="1313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244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358"/>
            <a:ext cx="7920880" cy="1143000"/>
          </a:xfrm>
        </p:spPr>
        <p:txBody>
          <a:bodyPr>
            <a:noAutofit/>
          </a:bodyPr>
          <a:lstStyle/>
          <a:p>
            <a:pPr algn="l"/>
            <a:r>
              <a:rPr lang="ru-RU" alt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каждому 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учебному занятию предъявляются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определенные  требования</a:t>
            </a:r>
            <a:r>
              <a:rPr lang="ru-RU" altLang="ru-RU" sz="2800" dirty="0">
                <a:solidFill>
                  <a:srgbClr val="C00000"/>
                </a:solidFill>
              </a:rPr>
              <a:t>: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C:\Documents and Settings\Admin\Рабочий стол\Радуга\1. Эмблема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26153" y="0"/>
            <a:ext cx="1305813" cy="1553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3716"/>
            <a:ext cx="8229600" cy="5159111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ru-RU" altLang="ru-RU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 поддержание высокого уровня познавательного интереса и активности </a:t>
            </a:r>
            <a:r>
              <a:rPr lang="ru-RU" altLang="ru-RU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  <a:endParaRPr lang="ru-RU" altLang="ru-RU" b="1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RU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Целесообразное расходование времени </a:t>
            </a:r>
            <a:r>
              <a:rPr lang="ru-RU" altLang="ru-RU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занятия.</a:t>
            </a:r>
            <a:endParaRPr lang="ru-RU" altLang="ru-RU" b="1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RU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разнообразных методов и средств </a:t>
            </a:r>
            <a:r>
              <a:rPr lang="ru-RU" altLang="ru-RU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обучения.</a:t>
            </a:r>
            <a:endParaRPr lang="ru-RU" altLang="ru-RU" b="1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C00000"/>
              </a:solidFill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836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940" y="319077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3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межличностных отношений между педагогом и </a:t>
            </a:r>
            <a:r>
              <a:rPr lang="ru-RU" altLang="ru-RU" sz="36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обучающимися.</a:t>
            </a:r>
            <a:endParaRPr lang="ru-RU" altLang="ru-RU" sz="3600" b="1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3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значимость полученных знаний и умений.</a:t>
            </a:r>
          </a:p>
          <a:p>
            <a:pPr marL="0" indent="0" algn="just">
              <a:buNone/>
            </a:pPr>
            <a:endParaRPr lang="ru-RU" sz="2400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Documents and Settings\Admin\Рабочий стол\Радуга\1. Эмблема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00392" y="0"/>
            <a:ext cx="104360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743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alt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этапы современного занятия: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ru-RU" altLang="ru-RU" sz="3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3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начала </a:t>
            </a:r>
            <a:r>
              <a:rPr lang="ru-RU" altLang="ru-RU" sz="36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занятия. </a:t>
            </a:r>
            <a:endParaRPr lang="ru-RU" altLang="ru-RU" sz="3600" b="1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3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имеющихся у детей </a:t>
            </a:r>
            <a:r>
              <a:rPr lang="ru-RU" altLang="ru-RU" sz="36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знаний. </a:t>
            </a:r>
            <a:endParaRPr lang="ru-RU" altLang="ru-RU" sz="3600" b="1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3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новыми </a:t>
            </a:r>
            <a:r>
              <a:rPr lang="ru-RU" altLang="ru-RU" sz="36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знаниями.</a:t>
            </a:r>
            <a:endParaRPr lang="ru-RU" altLang="ru-RU" sz="3600" b="1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3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на освоение новых </a:t>
            </a:r>
            <a:r>
              <a:rPr lang="ru-RU" altLang="ru-RU" sz="36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знаний. </a:t>
            </a:r>
            <a:endParaRPr lang="ru-RU" altLang="ru-RU" sz="3600" b="1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3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 </a:t>
            </a:r>
            <a:r>
              <a:rPr lang="ru-RU" altLang="ru-RU" sz="36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занятия.</a:t>
            </a:r>
            <a:endParaRPr lang="ru-RU" altLang="ru-RU" sz="3600" b="1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600" dirty="0" smtClean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C:\Documents and Settings\Admin\Рабочий стол\Радуга\1. Эмблема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0"/>
            <a:ext cx="1187624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558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929411"/>
          </a:xfrm>
        </p:spPr>
        <p:txBody>
          <a:bodyPr/>
          <a:lstStyle/>
          <a:p>
            <a:pPr marL="0" indent="0">
              <a:buNone/>
            </a:pPr>
            <a:endParaRPr lang="ru-RU" sz="2400" dirty="0" smtClean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/>
          </a:p>
        </p:txBody>
      </p:sp>
      <p:pic>
        <p:nvPicPr>
          <p:cNvPr id="6" name="Рисунок 5" descr="C:\Documents and Settings\Admin\Рабочий стол\Радуга\1. Эмблема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8384" y="0"/>
            <a:ext cx="1115616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67544" y="1700808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alt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altLang="ru-RU" sz="3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3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предполагаемый результат действий или деятельности человека, на осуществление которых они направлены</a:t>
            </a:r>
            <a:r>
              <a:rPr lang="ru-RU" altLang="ru-RU" sz="36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ru-RU" altLang="ru-RU" sz="36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Определяется </a:t>
            </a:r>
            <a:r>
              <a:rPr lang="ru-RU" altLang="ru-RU" sz="3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1-2</a:t>
            </a:r>
            <a:r>
              <a:rPr lang="ru-RU" altLang="ru-RU" sz="3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цели занятия. Они должны быть конкретны и достижимы за одно занятие.</a:t>
            </a:r>
          </a:p>
        </p:txBody>
      </p:sp>
    </p:spTree>
    <p:extLst>
      <p:ext uri="{BB962C8B-B14F-4D97-AF65-F5344CB8AC3E}">
        <p14:creationId xmlns:p14="http://schemas.microsoft.com/office/powerpoint/2010/main" val="75816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844" y="188640"/>
            <a:ext cx="7972572" cy="1143000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altLang="ru-RU" sz="36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altLang="ru-RU" sz="24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 формулировать цели </a:t>
            </a:r>
            <a:r>
              <a:rPr lang="ru-RU" altLang="ru-RU" sz="24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</a:t>
            </a:r>
            <a:r>
              <a:rPr lang="ru-RU" altLang="ru-RU" sz="24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разных типов?</a:t>
            </a:r>
            <a:br>
              <a:rPr lang="ru-RU" altLang="ru-RU" sz="24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C00000"/>
                </a:solidFill>
                <a:latin typeface="Georgia" panose="02040502050405020303" pitchFamily="18" charset="0"/>
              </a:rPr>
              <a:t/>
            </a:r>
            <a:br>
              <a:rPr lang="ru-RU" sz="3600" b="1" dirty="0">
                <a:solidFill>
                  <a:srgbClr val="C00000"/>
                </a:solidFill>
                <a:latin typeface="Georgia" panose="02040502050405020303" pitchFamily="18" charset="0"/>
              </a:rPr>
            </a:b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C:\Documents and Settings\Admin\Рабочий стол\Радуга\1. Эмблема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13185"/>
            <a:ext cx="827583" cy="967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Group 1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8684903"/>
              </p:ext>
            </p:extLst>
          </p:nvPr>
        </p:nvGraphicFramePr>
        <p:xfrm>
          <a:off x="395536" y="1412776"/>
          <a:ext cx="8227640" cy="5021413"/>
        </p:xfrm>
        <a:graphic>
          <a:graphicData uri="http://schemas.openxmlformats.org/drawingml/2006/table">
            <a:tbl>
              <a:tblPr/>
              <a:tblGrid>
                <a:gridCol w="2621195"/>
                <a:gridCol w="5606445"/>
              </a:tblGrid>
              <a:tr h="5774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76450" algn="l"/>
                        </a:tabLst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занятия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Примеры формулирования целей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5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76450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Занятие- знакомство с новым учебным материалом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 обучающиеся должны иметь представление о…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 обучающиеся должны иметь общее понятие о…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 обучающиеся должны распознавать…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50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76450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Занятие - усвоение нового материала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обучающиеся должны понимать содержание…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обучающиеся должны ориентироваться в причинно-следственных связях…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обучающиеся должны уметь выявлять      закономерности…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94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207645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76450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Занятие -формирование новых умений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 обучающиеся должны уметь применить знания в стандартной ситуации…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 обучающиеся должны уметь самостоятельно выполнить задание…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 обучающиеся должны уметь раскрыть способ выполнения задания…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25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1224628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16632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b="1" dirty="0" smtClean="0">
              <a:solidFill>
                <a:srgbClr val="350C9C"/>
              </a:solidFill>
              <a:latin typeface="Georgia" pitchFamily="18" charset="0"/>
            </a:endParaRPr>
          </a:p>
          <a:p>
            <a:pPr algn="r"/>
            <a:r>
              <a:rPr lang="ru-RU" sz="1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0747383"/>
              </p:ext>
            </p:extLst>
          </p:nvPr>
        </p:nvGraphicFramePr>
        <p:xfrm>
          <a:off x="174711" y="692696"/>
          <a:ext cx="8496944" cy="5711786"/>
        </p:xfrm>
        <a:graphic>
          <a:graphicData uri="http://schemas.openxmlformats.org/drawingml/2006/table">
            <a:tbl>
              <a:tblPr/>
              <a:tblGrid>
                <a:gridCol w="2447732"/>
                <a:gridCol w="6049212"/>
              </a:tblGrid>
              <a:tr h="1462809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Занятие –закрепление нового материала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обучающиеся должны знать…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обучающиеся должны уметь (решить, провести анализ, сформулировать)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обучающиеся должны уметь воспроизводить полученные знания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7667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Занятие- систематизации и обобщения учебного материала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обучающиеся должны знать…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обучающиеся должны уметь систематизировать учебный материал…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обучающиеся должны уметь делать обобщение…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057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проверки и оценки знаний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зависимости от уровня контроля (знакомство, репродуктивный уровень, творческий уровень)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обучающиеся должны уметь узнавать при внешней опоре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обучающиеся должны уметь воспроизводить по образцу,  по предложенному алгоритму…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обучающиеся должны уметь осуществлять перенос знаний в измененную ситуацию…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обучающиеся должны владеть компетенцией…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Рисунок 7" descr="C:\Documents and Settings\Admin\Рабочий стол\Радуга\1. Эмблема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8384" y="0"/>
            <a:ext cx="1115616" cy="1250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788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при формулировании цели занятия:</a:t>
            </a:r>
          </a:p>
        </p:txBody>
      </p:sp>
      <p:pic>
        <p:nvPicPr>
          <p:cNvPr id="5" name="Рисунок 4" descr="C:\Documents and Settings\Admin\Рабочий стол\Радуга\1. Эмблема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5747" y="0"/>
            <a:ext cx="1115616" cy="1250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Group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5209815"/>
              </p:ext>
            </p:extLst>
          </p:nvPr>
        </p:nvGraphicFramePr>
        <p:xfrm>
          <a:off x="467544" y="1905000"/>
          <a:ext cx="8378006" cy="3934120"/>
        </p:xfrm>
        <a:graphic>
          <a:graphicData uri="http://schemas.openxmlformats.org/drawingml/2006/table">
            <a:tbl>
              <a:tblPr/>
              <a:tblGrid>
                <a:gridCol w="4189003"/>
                <a:gridCol w="4189003"/>
              </a:tblGrid>
              <a:tr h="824988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Суть ошибки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нельзя формулировать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0309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Подмена цели содержанием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«Познакомить обучающихся с …»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799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Подмена цели методом обучения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«Рассказать обучающимся о…»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«Показать обучающимся …»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6024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Подмена цели процессом деятельности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«Обучающиеся решают задачи по теме…»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«Обучающиеся выполняют работу…»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69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pPr algn="l"/>
            <a:r>
              <a:rPr lang="ru-RU" altLang="ru-RU" sz="32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достигаются через решение задач.</a:t>
            </a:r>
            <a:r>
              <a:rPr lang="ru-RU" altLang="ru-RU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400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3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должны раскрывать цели</a:t>
            </a:r>
            <a:r>
              <a:rPr lang="ru-RU" altLang="ru-RU" sz="3600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altLang="ru-RU" sz="3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необходимо ставить с учетом возрастных особенностей обучающихся данной </a:t>
            </a:r>
            <a:r>
              <a:rPr lang="ru-RU" altLang="ru-RU" sz="36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группы, учебной </a:t>
            </a:r>
            <a:r>
              <a:rPr lang="ru-RU" altLang="ru-RU" sz="3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подготовленности, воспитанности, развития.</a:t>
            </a:r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8" name="Рисунок 7" descr="C:\Documents and Settings\Admin\Рабочий стол\Радуга\1. Эмблема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8384" y="0"/>
            <a:ext cx="1115616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472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Традиционные формы организации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чебного занятия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учебном процессе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 descr="C:\Documents and Settings\Admin\Рабочий стол\Радуга\1. Эмблема.jpg"/>
          <p:cNvPicPr>
            <a:picLocks noGrp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87519" y="0"/>
            <a:ext cx="1234440" cy="140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Group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5415316"/>
              </p:ext>
            </p:extLst>
          </p:nvPr>
        </p:nvGraphicFramePr>
        <p:xfrm>
          <a:off x="323528" y="1844824"/>
          <a:ext cx="8540750" cy="43396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514600"/>
                <a:gridCol w="6026150"/>
              </a:tblGrid>
              <a:tr h="110872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Устное изложение какой-либо темы, развивающее творческую мыслительную деятельность обучающихся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Семинар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групповых занятий в виде обсуждения подготовленных сообщений и докладов под руководством педагога формирует аналитическое мышление, отражает интенсивность самостоятельной работы, развивает навыки публичных выступлений.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Конференция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Собрание, совещание представителей различных организаций для обсуждения и решения каких-либо вопросов; прививает навыки открытого обсуждения результатов своей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46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084172"/>
              </p:ext>
            </p:extLst>
          </p:nvPr>
        </p:nvGraphicFramePr>
        <p:xfrm>
          <a:off x="251520" y="1196752"/>
          <a:ext cx="8540750" cy="5519358"/>
        </p:xfrm>
        <a:graphic>
          <a:graphicData uri="http://schemas.openxmlformats.org/drawingml/2006/table">
            <a:tbl>
              <a:tblPr/>
              <a:tblGrid>
                <a:gridCol w="2362200"/>
                <a:gridCol w="6178550"/>
              </a:tblGrid>
              <a:tr h="1282638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Экскурсия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Коллективный поход или поездка с целью осмотра, знакомства с какой-либо достопримечательностью; обогащает чувственное восприятие и наглядные представления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2638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Экспедиция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Поездка группы со специальным заданием: решает комплекс разноплановых задач по организации эффективной практики в процессе получения профильного результата внеаудиторных условий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2638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Туристический поход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Передвижение группы людей с определенной целью; реализует цели познания, воспитания, оздоровления, физического и спортивного развития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2638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Учебная игра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Занятие, которое имеет определенные правила и служит для познания нового, отдыха и удовольствия; характеризуется моделированием жизненных процессов в условиях развивающейся ситуации.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Объект 4" descr="C:\Documents and Settings\Admin\Рабочий стол\Радуга\1. Эмблема.jpg"/>
          <p:cNvPicPr>
            <a:picLocks noGrp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8384" y="-18593"/>
            <a:ext cx="1115616" cy="128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814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8013576" cy="1143000"/>
          </a:xfrm>
        </p:spPr>
        <p:txBody>
          <a:bodyPr>
            <a:noAutofit/>
          </a:bodyPr>
          <a:lstStyle/>
          <a:p>
            <a:pPr algn="r"/>
            <a:r>
              <a:rPr lang="ru-RU" sz="1800" b="1" dirty="0" smtClean="0">
                <a:solidFill>
                  <a:srgbClr val="350C9C"/>
                </a:solidFill>
                <a:latin typeface="Georgia" panose="02040502050405020303" pitchFamily="18" charset="0"/>
              </a:rPr>
              <a:t/>
            </a:r>
            <a:br>
              <a:rPr lang="ru-RU" sz="1800" b="1" dirty="0" smtClean="0">
                <a:solidFill>
                  <a:srgbClr val="350C9C"/>
                </a:solidFill>
                <a:latin typeface="Georgia" panose="02040502050405020303" pitchFamily="18" charset="0"/>
              </a:rPr>
            </a:br>
            <a:r>
              <a:rPr lang="ru-RU" sz="1800" b="1" dirty="0">
                <a:solidFill>
                  <a:srgbClr val="350C9C"/>
                </a:solidFill>
                <a:latin typeface="Georgia" panose="02040502050405020303" pitchFamily="18" charset="0"/>
              </a:rPr>
              <a:t/>
            </a:r>
            <a:br>
              <a:rPr lang="ru-RU" sz="1800" b="1" dirty="0">
                <a:solidFill>
                  <a:srgbClr val="350C9C"/>
                </a:solidFill>
                <a:latin typeface="Georgia" panose="02040502050405020303" pitchFamily="18" charset="0"/>
              </a:rPr>
            </a:br>
            <a:r>
              <a:rPr lang="ru-RU" sz="1800" b="1" dirty="0">
                <a:solidFill>
                  <a:srgbClr val="350C9C"/>
                </a:solidFill>
                <a:latin typeface="Georgia" pitchFamily="18" charset="0"/>
                <a:ea typeface="+mn-ea"/>
                <a:cs typeface="+mn-cs"/>
              </a:rPr>
              <a:t/>
            </a:r>
            <a:br>
              <a:rPr lang="ru-RU" sz="1800" b="1" dirty="0">
                <a:solidFill>
                  <a:srgbClr val="350C9C"/>
                </a:solidFill>
                <a:latin typeface="Georgia" pitchFamily="18" charset="0"/>
                <a:ea typeface="+mn-ea"/>
                <a:cs typeface="+mn-cs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53347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b="1" dirty="0">
                <a:solidFill>
                  <a:srgbClr val="350C9C"/>
                </a:solidFill>
                <a:latin typeface="Times New Roman"/>
                <a:ea typeface="Times New Roman"/>
              </a:rPr>
              <a:t>«Основная функция педагога не столько быть источником знания, сколько организовать процесс познания, создать такую атмосферу в творческом объединении, в которой невозможно не выучиться». </a:t>
            </a:r>
            <a:r>
              <a:rPr lang="ru-RU" b="1" dirty="0" smtClean="0">
                <a:solidFill>
                  <a:srgbClr val="350C9C"/>
                </a:solidFill>
                <a:latin typeface="Times New Roman"/>
                <a:ea typeface="Times New Roman"/>
              </a:rPr>
              <a:t>         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350C9C"/>
                </a:solidFill>
                <a:latin typeface="Times New Roman"/>
                <a:ea typeface="Times New Roman"/>
              </a:rPr>
              <a:t>                                               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В.Ф. Шаталин</a:t>
            </a: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0"/>
            <a:ext cx="130492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39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pPr algn="l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Нетрадиционные формы 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учебного занятия </a:t>
            </a: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учебном процессе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Объект 4" descr="C:\Documents and Settings\Admin\Рабочий стол\Радуга\1. Эмблема.jpg"/>
          <p:cNvPicPr>
            <a:picLocks noGrp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18486" y="0"/>
            <a:ext cx="1234440" cy="140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Group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6853066"/>
              </p:ext>
            </p:extLst>
          </p:nvPr>
        </p:nvGraphicFramePr>
        <p:xfrm>
          <a:off x="323528" y="1772816"/>
          <a:ext cx="8540750" cy="4780032"/>
        </p:xfrm>
        <a:graphic>
          <a:graphicData uri="http://schemas.openxmlformats.org/drawingml/2006/table">
            <a:tbl>
              <a:tblPr/>
              <a:tblGrid>
                <a:gridCol w="2438400"/>
                <a:gridCol w="6102350"/>
              </a:tblGrid>
              <a:tr h="1549152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Презентация предмета, явления, события, факта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Описание, раскрытие роли предмета, социального предназначения в жизни человека, участие в социальных отношениях.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75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Социодрама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Сюжетно-ролевая игра, предопределенная позицией главных героев; ситуация выбора, от которой зависят ход жизни и социально-психологические отношения, осознание себя в структуре общественных отношений.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75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проекта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Способность проецировать изменения действительности во имя улучшения жизни, соотнесение личных интересов с общественными, предложение новых идей для решения жизненных проблем.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9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4" descr="C:\Documents and Settings\Admin\Рабочий стол\Радуга\1. Эмблема.jpg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09560" y="13185"/>
            <a:ext cx="1234440" cy="140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Group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8900348"/>
              </p:ext>
            </p:extLst>
          </p:nvPr>
        </p:nvGraphicFramePr>
        <p:xfrm>
          <a:off x="323528" y="1628800"/>
          <a:ext cx="8540750" cy="4896544"/>
        </p:xfrm>
        <a:graphic>
          <a:graphicData uri="http://schemas.openxmlformats.org/drawingml/2006/table">
            <a:tbl>
              <a:tblPr/>
              <a:tblGrid>
                <a:gridCol w="2514600"/>
                <a:gridCol w="6026150"/>
              </a:tblGrid>
              <a:tr h="1062118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Философский стол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Коллективная работа по отысканию социального значения и личностного смысла явления жизни – «Свобода и долг», «Человек и природа» и т.п.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8142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Чаепитие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Обладает большой силой, создает особую психологическую атмосферу, смягчает взаимные отношения, раскрепощает.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8142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«Крепкий орешек»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трудных вопросов в жизни совместно с группой, доверительный разговор на основе добрых взаимоотношений.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8142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День добрых сюрпризов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Упражнение в умении оказывать знаки внимания, доставлять людям радость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1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4" descr="C:\Documents and Settings\Admin\Рабочий стол\Радуга\1. Эмблема.jpg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8382" y="0"/>
            <a:ext cx="1106421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Group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672290"/>
              </p:ext>
            </p:extLst>
          </p:nvPr>
        </p:nvGraphicFramePr>
        <p:xfrm>
          <a:off x="251520" y="1556792"/>
          <a:ext cx="8616950" cy="3582144"/>
        </p:xfrm>
        <a:graphic>
          <a:graphicData uri="http://schemas.openxmlformats.org/drawingml/2006/table">
            <a:tbl>
              <a:tblPr/>
              <a:tblGrid>
                <a:gridCol w="2743200"/>
                <a:gridCol w="5873750"/>
              </a:tblGrid>
              <a:tr h="1296144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Конверт вопросов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Свободный обмен мнениями на разные темы в дружеской обстановке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Выпускной ринг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50C9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Отчет выпускников творческих коллективов, анализ прошлого, планы на будущее; создание атмосферы дружбы, взаимопонимания; формирование умения взаимодействовать с людьми.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740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254" y="309457"/>
            <a:ext cx="8507288" cy="1143000"/>
          </a:xfrm>
        </p:spPr>
        <p:txBody>
          <a:bodyPr>
            <a:normAutofit/>
          </a:bodyPr>
          <a:lstStyle/>
          <a:p>
            <a:pPr algn="l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нетрадиционным формам учебных 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</a:t>
            </a: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</a:t>
            </a:r>
            <a:r>
              <a:rPr lang="ru-RU" altLang="ru-RU" sz="3200" b="1" dirty="0" smtClean="0">
                <a:solidFill>
                  <a:srgbClr val="C00000"/>
                </a:solidFill>
              </a:rPr>
              <a:t>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1278" y="1379197"/>
            <a:ext cx="8229600" cy="478112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35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Интегрированные </a:t>
            </a:r>
            <a:r>
              <a:rPr lang="ru-RU" altLang="ru-RU" sz="35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занятия.</a:t>
            </a:r>
            <a:endParaRPr lang="ru-RU" altLang="ru-RU" sz="3500" b="1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35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Занятия-соревнования</a:t>
            </a:r>
            <a:r>
              <a:rPr lang="ru-RU" altLang="ru-RU" sz="35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3500" b="1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35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</a:t>
            </a:r>
            <a:r>
              <a:rPr lang="ru-RU" altLang="ru-RU" sz="35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основанные на методах общественной </a:t>
            </a:r>
            <a:r>
              <a:rPr lang="ru-RU" altLang="ru-RU" sz="35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практики.</a:t>
            </a:r>
            <a:endParaRPr lang="ru-RU" altLang="ru-RU" sz="3500" b="1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35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</a:t>
            </a:r>
            <a:r>
              <a:rPr lang="ru-RU" altLang="ru-RU" sz="35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нетрадиционной организации учебного </a:t>
            </a:r>
            <a:r>
              <a:rPr lang="ru-RU" altLang="ru-RU" sz="35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материала.</a:t>
            </a:r>
            <a:endParaRPr lang="ru-RU" altLang="ru-RU" sz="3500" b="1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35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Занятия-фантазии</a:t>
            </a:r>
            <a:r>
              <a:rPr lang="ru-RU" altLang="ru-RU" sz="35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3500" b="1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35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</a:t>
            </a:r>
            <a:r>
              <a:rPr lang="ru-RU" altLang="ru-RU" sz="35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основанные на имитации общественной </a:t>
            </a:r>
            <a:r>
              <a:rPr lang="ru-RU" altLang="ru-RU" sz="35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altLang="ru-RU" sz="3500" b="1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4" descr="C:\Documents and Settings\Admin\Рабочий стол\Радуга\1. Эмблема.jpg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10102" y="23259"/>
            <a:ext cx="1234440" cy="140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391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7771"/>
            <a:ext cx="8219256" cy="1062997"/>
          </a:xfrm>
        </p:spPr>
        <p:txBody>
          <a:bodyPr>
            <a:normAutofit fontScale="90000"/>
          </a:bodyPr>
          <a:lstStyle/>
          <a:p>
            <a:pPr algn="l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характеристики форм  учебных 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занятий: 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altLang="ru-RU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учебное занятие имеет цель, конкретное содержание, определенные методы организации учебно-педагогической </a:t>
            </a:r>
            <a:r>
              <a:rPr lang="ru-RU" altLang="ru-RU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altLang="ru-RU" b="1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Любое учебное занятие имеет определенную структуру, т.е. состоит из отдельных взаимосвязанных </a:t>
            </a:r>
            <a:r>
              <a:rPr lang="ru-RU" altLang="ru-RU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этапов.</a:t>
            </a:r>
            <a:endParaRPr lang="ru-RU" altLang="ru-RU" b="1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учебного занятия осуществляется по определенной логике, зависящей от его цели и типа.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Объект 4" descr="C:\Documents and Settings\Admin\Рабочий стол\Радуга\1. Эмблема.jpg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8384" y="-9398"/>
            <a:ext cx="1115616" cy="140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109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altLang="ru-RU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Известно, что любая деятельность протекает более успешно, если она имеет положительный мотив. Мотив сегодняшней нашей встречи – </a:t>
            </a:r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знания. </a:t>
            </a:r>
            <a:r>
              <a:rPr lang="ru-RU" altLang="ru-RU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они необходимы для правильной организации своей педагогической деятельности.</a:t>
            </a:r>
            <a:endParaRPr lang="ru-RU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 descr="C:\Documents and Settings\Admin\Рабочий стол\Радуга\1. Эмблема.jpg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00365" y="0"/>
            <a:ext cx="1234440" cy="140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723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2200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626" name="Picture 2" descr="C:\Documents and Settings\Admin\Мои документы\Методист\Поздравления\Радуга\Копия титульный И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077" y="3284984"/>
            <a:ext cx="3419475" cy="26098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79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92088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1800" b="1" dirty="0" smtClean="0">
                <a:solidFill>
                  <a:srgbClr val="350C9C"/>
                </a:solidFill>
                <a:latin typeface="Georgia" pitchFamily="18" charset="0"/>
              </a:rPr>
              <a:t/>
            </a:r>
            <a:br>
              <a:rPr lang="ru-RU" sz="1800" b="1" dirty="0" smtClean="0">
                <a:solidFill>
                  <a:srgbClr val="350C9C"/>
                </a:solidFill>
                <a:latin typeface="Georgia" pitchFamily="18" charset="0"/>
              </a:rPr>
            </a:br>
            <a:r>
              <a:rPr lang="ru-RU" sz="1800" b="1" dirty="0">
                <a:solidFill>
                  <a:srgbClr val="350C9C"/>
                </a:solidFill>
                <a:latin typeface="Georgia" pitchFamily="18" charset="0"/>
              </a:rPr>
              <a:t/>
            </a:r>
            <a:br>
              <a:rPr lang="ru-RU" sz="1800" b="1" dirty="0">
                <a:solidFill>
                  <a:srgbClr val="350C9C"/>
                </a:solidFill>
                <a:latin typeface="Georgia" pitchFamily="18" charset="0"/>
              </a:rPr>
            </a:br>
            <a:r>
              <a:rPr lang="ru-RU" sz="1800" b="1" dirty="0">
                <a:solidFill>
                  <a:srgbClr val="350C9C"/>
                </a:solidFill>
                <a:latin typeface="Georgia" pitchFamily="18" charset="0"/>
              </a:rPr>
              <a:t/>
            </a:r>
            <a:br>
              <a:rPr lang="ru-RU" sz="1800" b="1" dirty="0">
                <a:solidFill>
                  <a:srgbClr val="350C9C"/>
                </a:solidFill>
                <a:latin typeface="Georgia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01419"/>
          </a:xfrm>
        </p:spPr>
        <p:txBody>
          <a:bodyPr>
            <a:normAutofit/>
          </a:bodyPr>
          <a:lstStyle/>
          <a:p>
            <a:pPr marL="114300" indent="0" algn="just">
              <a:spcAft>
                <a:spcPts val="0"/>
              </a:spcAft>
              <a:buNone/>
            </a:pPr>
            <a:r>
              <a:rPr lang="ru-RU" altLang="ru-RU" sz="36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процесс </a:t>
            </a:r>
            <a:r>
              <a:rPr lang="ru-RU" altLang="ru-RU" sz="36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специально организованная </a:t>
            </a:r>
            <a:r>
              <a:rPr lang="ru-RU" altLang="ru-RU" sz="3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педагога и обучающихся, </a:t>
            </a:r>
            <a:r>
              <a:rPr lang="ru-RU" altLang="ru-RU" sz="36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направленная </a:t>
            </a:r>
            <a:r>
              <a:rPr lang="ru-RU" altLang="ru-RU" sz="3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решение задач обучения, воспитания и развития личности.</a:t>
            </a:r>
            <a:endParaRPr lang="ru-RU" sz="3300" b="1" dirty="0">
              <a:solidFill>
                <a:srgbClr val="350C9C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 descr="C:\Documents and Settings\Admin\Рабочий стол\Радуга\1. Эмблема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8384" y="0"/>
            <a:ext cx="1115616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721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1600" b="1" dirty="0" smtClean="0">
                <a:solidFill>
                  <a:srgbClr val="350C9C"/>
                </a:solidFill>
                <a:latin typeface="Georgia" panose="02040502050405020303" pitchFamily="18" charset="0"/>
              </a:rPr>
              <a:t/>
            </a:r>
            <a:br>
              <a:rPr lang="ru-RU" sz="1600" b="1" dirty="0" smtClean="0">
                <a:solidFill>
                  <a:srgbClr val="350C9C"/>
                </a:solidFill>
                <a:latin typeface="Georgia" panose="02040502050405020303" pitchFamily="18" charset="0"/>
              </a:rPr>
            </a:br>
            <a:r>
              <a:rPr lang="ru-RU" sz="1600" b="1" dirty="0">
                <a:solidFill>
                  <a:srgbClr val="350C9C"/>
                </a:solidFill>
                <a:latin typeface="Georgia" panose="02040502050405020303" pitchFamily="18" charset="0"/>
              </a:rPr>
              <a:t/>
            </a:r>
            <a:br>
              <a:rPr lang="ru-RU" sz="1600" b="1" dirty="0">
                <a:solidFill>
                  <a:srgbClr val="350C9C"/>
                </a:solidFill>
                <a:latin typeface="Georgia" panose="02040502050405020303" pitchFamily="18" charset="0"/>
              </a:rPr>
            </a:br>
            <a:r>
              <a:rPr lang="ru-RU" sz="1600" b="1" dirty="0" smtClean="0">
                <a:solidFill>
                  <a:srgbClr val="350C9C"/>
                </a:solidFill>
                <a:latin typeface="Georgia" panose="02040502050405020303" pitchFamily="18" charset="0"/>
              </a:rPr>
              <a:t/>
            </a:r>
            <a:br>
              <a:rPr lang="ru-RU" sz="1600" b="1" dirty="0" smtClean="0">
                <a:solidFill>
                  <a:srgbClr val="350C9C"/>
                </a:solidFill>
                <a:latin typeface="Georgia" panose="02040502050405020303" pitchFamily="18" charset="0"/>
              </a:rPr>
            </a:br>
            <a:r>
              <a:rPr lang="ru-RU" sz="2000" b="1" dirty="0">
                <a:solidFill>
                  <a:srgbClr val="350C9C"/>
                </a:solidFill>
                <a:latin typeface="Georgia" pitchFamily="18" charset="0"/>
              </a:rPr>
              <a:t/>
            </a:r>
            <a:br>
              <a:rPr lang="ru-RU" sz="2000" b="1" dirty="0">
                <a:solidFill>
                  <a:srgbClr val="350C9C"/>
                </a:solidFill>
                <a:latin typeface="Georgia" pitchFamily="18" charset="0"/>
              </a:rPr>
            </a:br>
            <a:r>
              <a:rPr lang="ru-RU" sz="1800" b="1" dirty="0">
                <a:solidFill>
                  <a:srgbClr val="350C9C"/>
                </a:solidFill>
                <a:latin typeface="Georgia" pitchFamily="18" charset="0"/>
              </a:rPr>
              <a:t/>
            </a:r>
            <a:br>
              <a:rPr lang="ru-RU" sz="1800" b="1" dirty="0">
                <a:solidFill>
                  <a:srgbClr val="350C9C"/>
                </a:solidFill>
                <a:latin typeface="Georgia" pitchFamily="18" charset="0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80728"/>
            <a:ext cx="8003232" cy="46805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b="1" dirty="0" smtClean="0">
              <a:solidFill>
                <a:srgbClr val="C00000"/>
              </a:solidFill>
              <a:latin typeface="Georgia" pitchFamily="18" charset="0"/>
              <a:ea typeface="Times New Roman"/>
              <a:cs typeface="Times New Roman"/>
            </a:endParaRPr>
          </a:p>
          <a:p>
            <a:pPr marL="0" indent="0" algn="just">
              <a:buNone/>
            </a:pPr>
            <a:endParaRPr lang="ru-RU" sz="2000" b="1" dirty="0" smtClean="0">
              <a:solidFill>
                <a:srgbClr val="C00000"/>
              </a:solidFill>
              <a:latin typeface="Georgia" pitchFamily="18" charset="0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ru-RU" altLang="ru-RU" sz="4000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40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</a:t>
            </a:r>
            <a:r>
              <a:rPr lang="ru-RU" altLang="ru-RU" sz="40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выступает не только как </a:t>
            </a:r>
            <a:r>
              <a:rPr lang="ru-RU" alt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носитель знаний</a:t>
            </a:r>
            <a:r>
              <a:rPr lang="ru-RU" altLang="ru-RU" sz="40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но и как </a:t>
            </a:r>
            <a:r>
              <a:rPr lang="ru-RU" alt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помощник </a:t>
            </a:r>
            <a:r>
              <a:rPr lang="ru-RU" altLang="ru-RU" sz="40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становлении личности обучающегося. </a:t>
            </a:r>
          </a:p>
          <a:p>
            <a:pPr marL="0" indent="0">
              <a:buNone/>
            </a:pPr>
            <a:endParaRPr lang="ru-RU" sz="3800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Documents and Settings\Admin\Рабочий стол\Радуга\1. Эмблема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38186" y="0"/>
            <a:ext cx="1305813" cy="1553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571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nts and Settings\Admin\Рабочий стол\Радуга\1. Эмблема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38187" y="0"/>
            <a:ext cx="1305813" cy="1553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99591" y="1628800"/>
            <a:ext cx="693859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ru-RU" altLang="ru-RU" sz="3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функция </a:t>
            </a:r>
            <a:r>
              <a:rPr lang="ru-RU" altLang="ru-RU" sz="36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- создать </a:t>
            </a:r>
            <a:r>
              <a:rPr lang="ru-RU" altLang="ru-RU" sz="3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такую атмосферу в творческом объединении, в которой </a:t>
            </a:r>
            <a:r>
              <a:rPr lang="ru-RU" alt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 не выучиться. </a:t>
            </a:r>
          </a:p>
        </p:txBody>
      </p:sp>
    </p:spTree>
    <p:extLst>
      <p:ext uri="{BB962C8B-B14F-4D97-AF65-F5344CB8AC3E}">
        <p14:creationId xmlns:p14="http://schemas.microsoft.com/office/powerpoint/2010/main" val="339419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9776"/>
            <a:ext cx="7632848" cy="1143000"/>
          </a:xfrm>
        </p:spPr>
        <p:txBody>
          <a:bodyPr>
            <a:normAutofit/>
          </a:bodyPr>
          <a:lstStyle/>
          <a:p>
            <a:pPr algn="l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должен </a:t>
            </a: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отвечать следующим требованиям</a:t>
            </a:r>
            <a:r>
              <a:rPr lang="ru-RU" altLang="ru-RU" sz="3200" b="1" dirty="0">
                <a:solidFill>
                  <a:srgbClr val="C00000"/>
                </a:solidFill>
              </a:rPr>
              <a:t>: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02203"/>
            <a:ext cx="8229600" cy="4908138"/>
          </a:xfrm>
        </p:spPr>
        <p:txBody>
          <a:bodyPr>
            <a:normAutofit/>
          </a:bodyPr>
          <a:lstStyle/>
          <a:p>
            <a:pPr algn="just"/>
            <a:r>
              <a:rPr lang="ru-RU" altLang="ru-RU" sz="3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Иметь развивающий </a:t>
            </a:r>
            <a:r>
              <a:rPr lang="ru-RU" altLang="ru-RU" sz="36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характер. </a:t>
            </a:r>
            <a:endParaRPr lang="ru-RU" altLang="ru-RU" sz="3600" b="1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3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разнообразным как по форме, так и по </a:t>
            </a:r>
            <a:r>
              <a:rPr lang="ru-RU" altLang="ru-RU" sz="36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содержанию.</a:t>
            </a:r>
            <a:endParaRPr lang="ru-RU" altLang="ru-RU" sz="3600" b="1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3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Основываться на многообразии дополнительных образовательных </a:t>
            </a:r>
            <a:r>
              <a:rPr lang="ru-RU" altLang="ru-RU" sz="36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программ.</a:t>
            </a:r>
            <a:endParaRPr lang="ru-RU" altLang="ru-RU" sz="3600" b="1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3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Базироваться на развивающих </a:t>
            </a:r>
            <a:r>
              <a:rPr lang="ru-RU" altLang="ru-RU" sz="36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методах. </a:t>
            </a:r>
            <a:endParaRPr lang="ru-RU" altLang="ru-RU" sz="3600" b="1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5" name="Рисунок 4" descr="C:\Documents and Settings\Admin\Рабочий стол\Радуга\1. Эмблема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8384" y="0"/>
            <a:ext cx="1090194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630286" y="1135400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99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0728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alt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</a:t>
            </a:r>
            <a:r>
              <a:rPr lang="ru-RU" alt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</a:t>
            </a:r>
            <a:r>
              <a:rPr lang="ru-RU" alt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должен обладать</a:t>
            </a:r>
            <a:r>
              <a:rPr lang="ru-RU" altLang="ru-RU" dirty="0">
                <a:solidFill>
                  <a:srgbClr val="C00000"/>
                </a:solidFill>
              </a:rPr>
              <a:t>: 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Объект 4" descr="C:\Documents and Settings\Admin\Рабочий стол\Радуга\1. Эмблема.jpg"/>
          <p:cNvPicPr>
            <a:picLocks noGrp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8384" y="0"/>
            <a:ext cx="1115616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73424" y="1916832"/>
            <a:ext cx="7831024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altLang="ru-RU" sz="3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Психолого-педагогическими </a:t>
            </a:r>
            <a:r>
              <a:rPr lang="ru-RU" altLang="ru-RU" sz="36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знаниями.</a:t>
            </a:r>
            <a:endParaRPr lang="ru-RU" altLang="ru-RU" sz="3600" b="1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altLang="ru-RU" sz="3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диагностику интересов и мотивации </a:t>
            </a:r>
            <a:r>
              <a:rPr lang="ru-RU" altLang="ru-RU" sz="36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  <a:endParaRPr lang="ru-RU" altLang="ru-RU" sz="3600" b="1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altLang="ru-RU" sz="3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Основываться на социальном заказе </a:t>
            </a:r>
            <a:r>
              <a:rPr lang="ru-RU" altLang="ru-RU" sz="36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общества.</a:t>
            </a:r>
            <a:endParaRPr lang="ru-RU" altLang="ru-RU" sz="3600" b="1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altLang="ru-RU" sz="3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Отражать региональные особенности и традиции.</a:t>
            </a:r>
          </a:p>
        </p:txBody>
      </p:sp>
    </p:spTree>
    <p:extLst>
      <p:ext uri="{BB962C8B-B14F-4D97-AF65-F5344CB8AC3E}">
        <p14:creationId xmlns:p14="http://schemas.microsoft.com/office/powerpoint/2010/main" val="284288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6943" y="1844824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None/>
            </a:pPr>
            <a:r>
              <a:rPr lang="ru-RU" altLang="ru-RU" sz="4000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Учебное </a:t>
            </a:r>
            <a:r>
              <a:rPr lang="ru-RU" alt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</a:t>
            </a:r>
            <a:r>
              <a:rPr lang="ru-RU" altLang="ru-RU" sz="40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</a:t>
            </a:r>
            <a:r>
              <a:rPr lang="ru-RU" altLang="ru-RU" sz="40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промежуток времени</a:t>
            </a:r>
            <a:r>
              <a:rPr lang="ru-RU" altLang="ru-RU" sz="40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течение которого </a:t>
            </a:r>
            <a:r>
              <a:rPr lang="ru-RU" altLang="ru-RU" sz="40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altLang="ru-RU" sz="40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занимаются определенным учебным предметом. </a:t>
            </a:r>
          </a:p>
          <a:p>
            <a:pPr algn="just">
              <a:buFont typeface="Wingdings" pitchFamily="2" charset="2"/>
              <a:buNone/>
            </a:pPr>
            <a:r>
              <a:rPr lang="ru-RU" altLang="ru-RU" sz="4000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4000" dirty="0"/>
          </a:p>
        </p:txBody>
      </p:sp>
      <p:pic>
        <p:nvPicPr>
          <p:cNvPr id="6" name="Объект 4" descr="C:\Documents and Settings\Admin\Рабочий стол\Радуга\1. Эмблема.jpg"/>
          <p:cNvPicPr>
            <a:picLocks noGrp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0"/>
            <a:ext cx="1187624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552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Documents and Settings\Admin\Рабочий стол\Радуга\1. Эмблема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38187" y="0"/>
            <a:ext cx="1305813" cy="1553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1"/>
            <a:ext cx="8928992" cy="44809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3600" dirty="0" smtClean="0">
                <a:solidFill>
                  <a:srgbClr val="FF9F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Типы </a:t>
            </a:r>
            <a:r>
              <a:rPr lang="ru-RU" alt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занятий</a:t>
            </a:r>
            <a:r>
              <a:rPr lang="ru-RU" alt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altLang="ru-RU" sz="105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3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и освоение нового </a:t>
            </a:r>
            <a:r>
              <a:rPr lang="ru-RU" altLang="ru-RU" sz="36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материала. </a:t>
            </a:r>
            <a:endParaRPr lang="ru-RU" altLang="ru-RU" sz="3600" b="1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3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и совершенствование ключевых </a:t>
            </a:r>
            <a:r>
              <a:rPr lang="ru-RU" altLang="ru-RU" sz="36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компетенций. </a:t>
            </a:r>
            <a:endParaRPr lang="ru-RU" altLang="ru-RU" sz="3600" b="1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3600" b="1" dirty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Самостоятельное применение ключевых </a:t>
            </a:r>
            <a:r>
              <a:rPr lang="ru-RU" altLang="ru-RU" sz="3600" b="1" dirty="0" smtClean="0">
                <a:solidFill>
                  <a:srgbClr val="350C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компетенций. </a:t>
            </a:r>
            <a:endParaRPr lang="ru-RU" altLang="ru-RU" sz="3600" b="1" dirty="0">
              <a:solidFill>
                <a:srgbClr val="350C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92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1712</TotalTime>
  <Words>1051</Words>
  <Application>Microsoft Office PowerPoint</Application>
  <PresentationFormat>Экран (4:3)</PresentationFormat>
  <Paragraphs>151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Презентация PowerPoint</vt:lpstr>
      <vt:lpstr>   </vt:lpstr>
      <vt:lpstr>   </vt:lpstr>
      <vt:lpstr>     </vt:lpstr>
      <vt:lpstr>Презентация PowerPoint</vt:lpstr>
      <vt:lpstr>Образовательный процесс должен отвечать следующим требованиям:</vt:lpstr>
      <vt:lpstr>Педагог дополнительного образования должен обладать: </vt:lpstr>
      <vt:lpstr>Презентация PowerPoint</vt:lpstr>
      <vt:lpstr>Презентация PowerPoint</vt:lpstr>
      <vt:lpstr>К каждому  учебному занятию предъявляются определенные  требования:</vt:lpstr>
      <vt:lpstr>     </vt:lpstr>
      <vt:lpstr>Основные этапы современного занятия:</vt:lpstr>
      <vt:lpstr>Презентация PowerPoint</vt:lpstr>
      <vt:lpstr>   Как же формулировать цели  занятий разных типов?   </vt:lpstr>
      <vt:lpstr>Презентация PowerPoint</vt:lpstr>
      <vt:lpstr>Ошибки при формулировании цели занятия:</vt:lpstr>
      <vt:lpstr>Цели достигаются через решение задач. </vt:lpstr>
      <vt:lpstr>Традиционные формы организации учебного занятия  в учебном процессе</vt:lpstr>
      <vt:lpstr>Презентация PowerPoint</vt:lpstr>
      <vt:lpstr>Нетрадиционные формы организации учебного занятия в учебном процессе</vt:lpstr>
      <vt:lpstr>Презентация PowerPoint</vt:lpstr>
      <vt:lpstr>Презентация PowerPoint</vt:lpstr>
      <vt:lpstr>К нетрадиционным формам учебных  занятий также относятся:</vt:lpstr>
      <vt:lpstr>Общие характеристики форм  учебных  занятий: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Admin</cp:lastModifiedBy>
  <cp:revision>148</cp:revision>
  <dcterms:created xsi:type="dcterms:W3CDTF">2013-05-08T09:18:03Z</dcterms:created>
  <dcterms:modified xsi:type="dcterms:W3CDTF">2014-02-12T04:39:55Z</dcterms:modified>
</cp:coreProperties>
</file>