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5" r:id="rId1"/>
  </p:sldMasterIdLst>
  <p:notesMasterIdLst>
    <p:notesMasterId r:id="rId25"/>
  </p:notesMasterIdLst>
  <p:handoutMasterIdLst>
    <p:handoutMasterId r:id="rId26"/>
  </p:handoutMasterIdLst>
  <p:sldIdLst>
    <p:sldId id="271" r:id="rId2"/>
    <p:sldId id="294" r:id="rId3"/>
    <p:sldId id="278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6" r:id="rId14"/>
    <p:sldId id="298" r:id="rId15"/>
    <p:sldId id="300" r:id="rId16"/>
    <p:sldId id="290" r:id="rId17"/>
    <p:sldId id="291" r:id="rId18"/>
    <p:sldId id="302" r:id="rId19"/>
    <p:sldId id="304" r:id="rId20"/>
    <p:sldId id="306" r:id="rId21"/>
    <p:sldId id="308" r:id="rId22"/>
    <p:sldId id="292" r:id="rId23"/>
    <p:sldId id="309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E3AACE-9570-48D1-9371-B6527841132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2BD06C-AF9C-438B-8B4B-92FB5C47764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57EC-76E0-47C7-B5BC-99C9242F4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7F754-6E93-42DE-B79A-E1121892D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CF1D-7CDF-4E51-870F-29C322904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780FF-77E6-458D-A9FE-78BCDFFD95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C3A69-37F2-4D44-A4A0-89F238287F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DAC4-58AA-465A-B1A7-07F34B56D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2EE7-469C-4D76-850A-331C6A19E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C1E0-7DCC-4952-8CCE-10A3CFB7D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C303C-14B9-4564-8341-D5A58EC3D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B0CC-B59E-4746-B3E9-8EF264F446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AA64-DF2B-4A2A-86A5-3F8649088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C8A6-2FFE-4FDD-B27A-0088BB75D7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7077D6-DAAA-40D1-985A-FA4AF68715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1EADBA-88A9-4058-B3B9-D8DBA1F8B7F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7" r:id="rId2"/>
    <p:sldLayoutId id="2147484308" r:id="rId3"/>
    <p:sldLayoutId id="2147484309" r:id="rId4"/>
    <p:sldLayoutId id="2147484310" r:id="rId5"/>
    <p:sldLayoutId id="2147484311" r:id="rId6"/>
    <p:sldLayoutId id="2147484312" r:id="rId7"/>
    <p:sldLayoutId id="2147484313" r:id="rId8"/>
    <p:sldLayoutId id="2147484314" r:id="rId9"/>
    <p:sldLayoutId id="2147484315" r:id="rId10"/>
    <p:sldLayoutId id="2147484316" r:id="rId11"/>
    <p:sldLayoutId id="2147484317" r:id="rId12"/>
    <p:sldLayoutId id="2147484318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4.bp.blogspot.com/_MvRRm8zH-v4/TRiKO0HTfyI/AAAAAAAAAKA/B_atS-OyTMU/s1600/07-11-10-05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1214438" y="785813"/>
            <a:ext cx="7929562" cy="17145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Психологическая подготовка  учащихся к экзаменам.</a:t>
            </a:r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4786313" y="3357563"/>
            <a:ext cx="4357687" cy="2571750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Подготовила педагог-психолог: </a:t>
            </a:r>
            <a:r>
              <a:rPr lang="ru-RU" dirty="0" smtClean="0"/>
              <a:t>Марченко Ирина Владимировна                      </a:t>
            </a:r>
            <a:r>
              <a:rPr lang="ru-RU" dirty="0" smtClean="0"/>
              <a:t>МБОУ СОШ № 3</a:t>
            </a:r>
            <a:endParaRPr lang="ru-RU" dirty="0"/>
          </a:p>
        </p:txBody>
      </p:sp>
      <p:pic>
        <p:nvPicPr>
          <p:cNvPr id="33795" name="Picture 3" descr="E:\ЕГЭ\фото ЕГЭ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286124"/>
            <a:ext cx="2428892" cy="3000396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FF0000"/>
                </a:solidFill>
              </a:rPr>
              <a:t>Как готовиться к экзамену?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171450" y="642938"/>
            <a:ext cx="8972550" cy="5643562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dirty="0" smtClean="0"/>
              <a:t>- Оборудовать рабочее место.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b="1" dirty="0" smtClean="0">
                <a:solidFill>
                  <a:srgbClr val="FFFF00"/>
                </a:solidFill>
              </a:rPr>
              <a:t>- Приступая к подготовке, полезно составить план на день.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dirty="0" smtClean="0"/>
              <a:t>- Начинать изучение, когда нет усталости, «на свежую голову», с трудного материала. Если нет настроения – тогда с легкого, интересного.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b="1" dirty="0" smtClean="0">
                <a:solidFill>
                  <a:srgbClr val="FFFF00"/>
                </a:solidFill>
              </a:rPr>
              <a:t>- Чередовать 40 минут работы с 10 –м перерывом (помыть посуду, полить цветы, сделать зарядку, подышать воздухом).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000" dirty="0" smtClean="0"/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dirty="0" smtClean="0"/>
              <a:t>- Повторяйте материал по вопросам (сначала запишите план ответа и вспомните все, что знаете по этому вопросу. Затем проверьте и дополните материал по учебнику).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000" dirty="0" smtClean="0"/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b="1" dirty="0" smtClean="0">
                <a:solidFill>
                  <a:srgbClr val="FFFF00"/>
                </a:solidFill>
              </a:rPr>
              <a:t>- Обращайте внимание на подзаголовки, выделенный текст, даты, выделяйте главные мысли (это опорные пункты ответа).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000" dirty="0" smtClean="0"/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dirty="0" smtClean="0"/>
              <a:t>- В конце каждого дня по составленным планам ответов на вопросы мысленно вспомните весь изученный материал.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b="1" dirty="0" smtClean="0">
                <a:solidFill>
                  <a:srgbClr val="FFFF00"/>
                </a:solidFill>
              </a:rPr>
              <a:t>- Ответы на трудные вопросы рекомендуется давать полные, рассказать маме, другу.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dirty="0" smtClean="0"/>
              <a:t>- Выполняйте практические задания: решайте задачи, делайте грамматические разборы предложений и т.д.</a:t>
            </a:r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5962650"/>
            <a:ext cx="8953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7467600" cy="56038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66FF"/>
                </a:solidFill>
                <a:latin typeface="Dotum" pitchFamily="34" charset="-127"/>
                <a:ea typeface="Dotum" pitchFamily="34" charset="-127"/>
              </a:rPr>
              <a:t>Накануне экзамена</a:t>
            </a:r>
            <a:endParaRPr lang="ru-RU" b="1" dirty="0">
              <a:solidFill>
                <a:srgbClr val="0066FF"/>
              </a:solidFill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214438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Не повторяйте материал по порядку,  повторяйте трудные вопросы.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Представьте ситуацию экзамена во всех красках, со всеми чувствами и переживаниями.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Готовясь к экзамену, не думайте о провале, это разрушает вас!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Перед экзаменом выспитесь. Нужно встать отдохнувшим, здоровым, полным сил и энергии.</a:t>
            </a:r>
            <a:endParaRPr lang="ru-RU" dirty="0"/>
          </a:p>
        </p:txBody>
      </p:sp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75" y="500063"/>
            <a:ext cx="5715000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4" name="Picture 2" descr="E:\ЕГЭ\фото ЕГЭ\3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5357826"/>
            <a:ext cx="2000264" cy="150017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7030A0"/>
                </a:solidFill>
              </a:rPr>
              <a:t>Во время экзамена</a:t>
            </a:r>
            <a:br>
              <a:rPr lang="ru-RU" i="1" dirty="0" smtClean="0">
                <a:solidFill>
                  <a:srgbClr val="7030A0"/>
                </a:solidFill>
              </a:rPr>
            </a:br>
            <a:r>
              <a:rPr lang="ru-RU" sz="3100" i="1" dirty="0" smtClean="0">
                <a:solidFill>
                  <a:srgbClr val="7030A0"/>
                </a:solidFill>
              </a:rPr>
              <a:t>(ЕГЭ)</a:t>
            </a:r>
            <a:endParaRPr lang="ru-RU" sz="3100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3300"/>
                </a:solidFill>
              </a:rPr>
              <a:t>- аккуратно заполните регистрационный бланк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3300"/>
                </a:solidFill>
              </a:rPr>
              <a:t>- ознакомьтесь с инструкцией по исправлению ошибок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CC00"/>
                </a:solidFill>
              </a:rPr>
              <a:t>- ознакомьтесь с требованиями к оформлению решения и записи ответа перед каждой частью заданий (А, В, С)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-для экономии времени пропускайте задания, которые не удается выполнить сразу, лучше вернетесь к ним потом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CC00"/>
                </a:solidFill>
              </a:rPr>
              <a:t>- постарайтесь выполнить как можно больше заданий, времени достаточно (3-4 часа)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- записи выполняйте аккуратно, разборчиво.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7578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88" y="6072188"/>
            <a:ext cx="571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Как вести себя во время сдачи экзаменов в форме ЕГЭ</a:t>
            </a:r>
            <a:endParaRPr lang="ru-RU" sz="2800" dirty="0"/>
          </a:p>
        </p:txBody>
      </p:sp>
      <p:sp>
        <p:nvSpPr>
          <p:cNvPr id="14339" name="Текст 2"/>
          <p:cNvSpPr>
            <a:spLocks noGrp="1"/>
          </p:cNvSpPr>
          <p:nvPr>
            <p:ph type="body" sz="half" idx="4294967295"/>
          </p:nvPr>
        </p:nvSpPr>
        <p:spPr>
          <a:xfrm>
            <a:off x="428625" y="1143000"/>
            <a:ext cx="8715375" cy="5500688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000099"/>
                </a:solidFill>
              </a:rPr>
              <a:t> </a:t>
            </a:r>
            <a:r>
              <a:rPr lang="ru-RU" sz="1800" b="1" u="sng" dirty="0">
                <a:solidFill>
                  <a:srgbClr val="000099"/>
                </a:solidFill>
              </a:rPr>
              <a:t>Будь внимателен! </a:t>
            </a:r>
            <a:endParaRPr lang="ru-RU" sz="1800" b="1" dirty="0">
              <a:solidFill>
                <a:srgbClr val="000099"/>
              </a:solidFill>
            </a:endParaRPr>
          </a:p>
          <a:p>
            <a:pPr>
              <a:buFontTx/>
              <a:buNone/>
            </a:pPr>
            <a:r>
              <a:rPr lang="ru-RU" sz="1800" dirty="0"/>
              <a:t>       В начале тестирования тебе сообщат необходимую информацию (как заполнять бланк, какими буквами писать, как кодировать номер школы и т.д.). От того, насколько ты внимательно запомнишь все эти правила, зависит количество твоих ответов, засчитанных как верные! </a:t>
            </a:r>
          </a:p>
          <a:p>
            <a:r>
              <a:rPr lang="ru-RU" sz="1800" b="1" u="sng" dirty="0">
                <a:solidFill>
                  <a:srgbClr val="000099"/>
                </a:solidFill>
              </a:rPr>
              <a:t>Соблюдай правила поведения на экзамене! </a:t>
            </a:r>
            <a:endParaRPr lang="ru-RU" sz="1800" b="1" dirty="0">
              <a:solidFill>
                <a:srgbClr val="000099"/>
              </a:solidFill>
            </a:endParaRPr>
          </a:p>
          <a:p>
            <a:pPr>
              <a:buFontTx/>
              <a:buNone/>
            </a:pPr>
            <a:r>
              <a:rPr lang="ru-RU" sz="1800" dirty="0"/>
              <a:t>       Не выкрикивай с места, если хочешь задать вопрос организатору проведения ЕГЭ в аудитории, подними руку. Твои вопросы не должны касаться содержания заданий, тебе ответят только на вопросы, связанные с правилами заполнения регистрационного бланка или, в случае возникновения трудностей, с </a:t>
            </a:r>
            <a:r>
              <a:rPr lang="ru-RU" sz="1800" dirty="0" err="1"/>
              <a:t>тестопакетом</a:t>
            </a:r>
            <a:r>
              <a:rPr lang="ru-RU" sz="1800" dirty="0"/>
              <a:t>: опечатки, пропущенные буквы, отсутствие текста в бланке. </a:t>
            </a:r>
          </a:p>
          <a:p>
            <a:r>
              <a:rPr lang="ru-RU" sz="1800" b="1" u="sng" dirty="0">
                <a:solidFill>
                  <a:srgbClr val="000099"/>
                </a:solidFill>
              </a:rPr>
              <a:t>Сосредоточься! </a:t>
            </a:r>
            <a:endParaRPr lang="ru-RU" sz="1800" b="1" dirty="0">
              <a:solidFill>
                <a:srgbClr val="000099"/>
              </a:solidFill>
            </a:endParaRPr>
          </a:p>
          <a:p>
            <a:pPr>
              <a:buFontTx/>
              <a:buNone/>
            </a:pPr>
            <a:r>
              <a:rPr lang="ru-RU" sz="1800" dirty="0"/>
              <a:t>       После заполнения бланка регистрации, когда ты прояснил все непонятные для себя моменты, постарайся сосредоточиться и забыть про окружающих. Для тебя должны существовать только текст заданий и часы, регламентирующие время выполнения теста. </a:t>
            </a:r>
            <a:r>
              <a:rPr lang="ru-RU" sz="1800" u="sng" dirty="0">
                <a:solidFill>
                  <a:srgbClr val="000099"/>
                </a:solidFill>
              </a:rPr>
              <a:t>Торопись не спеша!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Не бойся! Жесткие рамки времени не должны повлиять на качество твоих ответов. Перед тем как вписать ответ, перечитай вопрос дважды и убедись, что ты правильно понял, что от тебя требуется. </a:t>
            </a:r>
          </a:p>
        </p:txBody>
      </p:sp>
    </p:spTree>
  </p:cSld>
  <p:clrMapOvr>
    <a:masterClrMapping/>
  </p:clrMapOvr>
  <p:transition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/>
          <p:cNvSpPr>
            <a:spLocks noGrp="1"/>
          </p:cNvSpPr>
          <p:nvPr>
            <p:ph type="body" sz="half" idx="4294967295"/>
          </p:nvPr>
        </p:nvSpPr>
        <p:spPr>
          <a:xfrm>
            <a:off x="0" y="0"/>
            <a:ext cx="8715375" cy="6061075"/>
          </a:xfrm>
        </p:spPr>
        <p:txBody>
          <a:bodyPr>
            <a:noAutofit/>
          </a:bodyPr>
          <a:lstStyle/>
          <a:p>
            <a:r>
              <a:rPr lang="ru-RU" sz="1800" b="1" u="sng" dirty="0">
                <a:solidFill>
                  <a:srgbClr val="000099"/>
                </a:solidFill>
              </a:rPr>
              <a:t>Начни с легкого! </a:t>
            </a:r>
            <a:endParaRPr lang="ru-RU" sz="1800" b="1" dirty="0">
              <a:solidFill>
                <a:srgbClr val="000099"/>
              </a:solidFill>
            </a:endParaRPr>
          </a:p>
          <a:p>
            <a:pPr>
              <a:buFontTx/>
              <a:buNone/>
            </a:pPr>
            <a:r>
              <a:rPr lang="ru-RU" sz="1800" dirty="0"/>
              <a:t>       Начни отвечать на те вопросы, в знании которых ты не сомневаешься, не останавливаясь на тех, которые могут вызвать долгие раздумья. Тогда ты успокоишься, голова начнет работать более ясно и четко, и ты войдешь в рабочий ритм. Ты как бы освободишься </a:t>
            </a:r>
            <a:r>
              <a:rPr lang="ru-RU" sz="1800" dirty="0" smtClean="0"/>
              <a:t>от нервозности</a:t>
            </a:r>
            <a:r>
              <a:rPr lang="ru-RU" sz="1800" dirty="0"/>
              <a:t>, и вся твоя энергия  потом будет направлена на более трудные вопросы. </a:t>
            </a:r>
          </a:p>
          <a:p>
            <a:pPr>
              <a:buFontTx/>
              <a:buNone/>
            </a:pPr>
            <a:r>
              <a:rPr lang="ru-RU" sz="1800" u="sng" dirty="0">
                <a:solidFill>
                  <a:srgbClr val="0000FF"/>
                </a:solidFill>
              </a:rPr>
              <a:t> </a:t>
            </a:r>
          </a:p>
          <a:p>
            <a:r>
              <a:rPr lang="ru-RU" sz="1800" b="1" u="sng" dirty="0">
                <a:solidFill>
                  <a:srgbClr val="000099"/>
                </a:solidFill>
              </a:rPr>
              <a:t>Пропускай! </a:t>
            </a:r>
            <a:endParaRPr lang="ru-RU" sz="1800" b="1" dirty="0">
              <a:solidFill>
                <a:srgbClr val="000099"/>
              </a:solidFill>
            </a:endParaRPr>
          </a:p>
          <a:p>
            <a:pPr>
              <a:buFontTx/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</a:t>
            </a:r>
            <a:r>
              <a:rPr lang="ru-RU" sz="1800" dirty="0"/>
              <a:t>Надо научиться пропускать трудные или непонятные задания. Помни: в тексте всегда найдутся такие вопросы, с которыми ты обязательно справишься. Просто глупо  недобрать баллов только потому, что ты не дошел до «своих» заданий, а застрял на тех, которые вызывают у тебя затруднений. </a:t>
            </a:r>
          </a:p>
          <a:p>
            <a:r>
              <a:rPr lang="ru-RU" sz="1800" b="1" u="sng" dirty="0">
                <a:solidFill>
                  <a:srgbClr val="000099"/>
                </a:solidFill>
              </a:rPr>
              <a:t>Читай задание до конца! </a:t>
            </a:r>
            <a:endParaRPr lang="ru-RU" sz="1800" b="1" dirty="0">
              <a:solidFill>
                <a:srgbClr val="000099"/>
              </a:solidFill>
            </a:endParaRPr>
          </a:p>
          <a:p>
            <a:pPr>
              <a:buFontTx/>
              <a:buNone/>
            </a:pPr>
            <a:r>
              <a:rPr lang="ru-RU" sz="1800" dirty="0"/>
              <a:t>       Спешка не должна приводить к тому, что ты стараешься понять задание по первым трем словам и достраиваешь концовку в своем воображении. Это верный способ совершить досадные ошибки в самых легких вопросах.</a:t>
            </a:r>
            <a:br>
              <a:rPr lang="ru-RU" sz="1800" dirty="0"/>
            </a:br>
            <a:r>
              <a:rPr lang="ru-RU" sz="1800" dirty="0"/>
              <a:t>Думай только о текущем  задании! Когда ты видишь новое задание, забудь все, что было в предыдущем. Как правило, задания в тестах не связаны друг с другом, поэтому методы, которые ты применил в одном вопросе, как правило, не помогают, а только мешают сконцентрироваться и правильно решить новое задание. Другой бесценный психологический эффект такого совета: забыть о неудаче в прошлом задании (если оно оказалось тебе не по зубам). Думай только о том, что каждое задание – это шанс набрать баллы. </a:t>
            </a:r>
          </a:p>
        </p:txBody>
      </p:sp>
    </p:spTree>
  </p:cSld>
  <p:clrMapOvr>
    <a:masterClrMapping/>
  </p:clrMapOvr>
  <p:transition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Текст 2"/>
          <p:cNvSpPr>
            <a:spLocks noGrp="1"/>
          </p:cNvSpPr>
          <p:nvPr>
            <p:ph type="body" sz="half" idx="4294967295"/>
          </p:nvPr>
        </p:nvSpPr>
        <p:spPr>
          <a:xfrm>
            <a:off x="0" y="0"/>
            <a:ext cx="7532688" cy="627538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000" b="1" u="sng" dirty="0">
                <a:solidFill>
                  <a:srgbClr val="000099"/>
                </a:solidFill>
              </a:rPr>
              <a:t>Исключай! </a:t>
            </a:r>
            <a:endParaRPr lang="ru-RU" sz="2000" b="1" dirty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dirty="0"/>
              <a:t>       Многие задания можно быстрее решить, если не искать правильный вариант ответа, а последовательно исключать те, которые явно не подходят. Метод исключения позволяет в </a:t>
            </a:r>
            <a:r>
              <a:rPr lang="ru-RU" sz="1800" dirty="0"/>
              <a:t>итоге сконцентрировать внимание всего на одном-двух вариантах, а не на всех пяти – семи (что гораздо труднее). </a:t>
            </a:r>
          </a:p>
          <a:p>
            <a:pPr>
              <a:lnSpc>
                <a:spcPct val="90000"/>
              </a:lnSpc>
            </a:pPr>
            <a:r>
              <a:rPr lang="ru-RU" sz="1800" b="1" dirty="0">
                <a:solidFill>
                  <a:srgbClr val="000099"/>
                </a:solidFill>
              </a:rPr>
              <a:t> </a:t>
            </a:r>
            <a:r>
              <a:rPr lang="ru-RU" sz="1800" b="1" u="sng" dirty="0">
                <a:solidFill>
                  <a:srgbClr val="000099"/>
                </a:solidFill>
              </a:rPr>
              <a:t>Запланируй два круга! </a:t>
            </a:r>
            <a:endParaRPr lang="ru-RU" sz="1800" b="1" dirty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1800" dirty="0"/>
              <a:t>       Рассчитай время так, чтобы за две трети всего отведенного времени пройтись по легким, доступным  для себя заданиям (первый круг), - тогда ты успеешь набрать минимум баллов на тех вопросах, в ответах на которые ты уверен, - а потом спокойно вернуться и подумать над трудными, которые тебе вначале пришлось пропустить (второй круг). </a:t>
            </a:r>
          </a:p>
          <a:p>
            <a:pPr>
              <a:lnSpc>
                <a:spcPct val="90000"/>
              </a:lnSpc>
            </a:pPr>
            <a:r>
              <a:rPr lang="ru-RU" sz="1800" b="1" u="sng" dirty="0">
                <a:solidFill>
                  <a:srgbClr val="000099"/>
                </a:solidFill>
              </a:rPr>
              <a:t>Угадывай! </a:t>
            </a:r>
            <a:endParaRPr lang="ru-RU" sz="1800" b="1" dirty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1800" dirty="0"/>
              <a:t>       Если ты не уверен в выборе ответа, но интуитивно можешь предпочесть какой-то ответ другим, то интуиции следует доверять! Выбрать один из вариантов, который, на твой взгляд, имеет большую вероятность, лучше, чем не выполнить задание совсем.</a:t>
            </a:r>
            <a:br>
              <a:rPr lang="ru-RU" sz="1800" dirty="0"/>
            </a:br>
            <a:r>
              <a:rPr lang="ru-RU" sz="1800" dirty="0"/>
              <a:t>Проверяй! Обязательно оставь время для проверки своей работы хотя бы для того, чтобы успеть пробежать глазами ответы и заметить явные ошибки. </a:t>
            </a:r>
          </a:p>
          <a:p>
            <a:pPr>
              <a:lnSpc>
                <a:spcPct val="90000"/>
              </a:lnSpc>
            </a:pPr>
            <a:r>
              <a:rPr lang="ru-RU" sz="1800" b="1" u="sng" dirty="0">
                <a:solidFill>
                  <a:srgbClr val="000099"/>
                </a:solidFill>
              </a:rPr>
              <a:t>Не огорчайся! </a:t>
            </a:r>
            <a:endParaRPr lang="ru-RU" sz="1800" b="1" dirty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1800" dirty="0"/>
              <a:t>       Стремись выполнить все задания, но помни, что на практике это не всегда реально. Учитывай. Что количество решенных тобой заданий вполне может оказаться достаточным для хорошей оценки. 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ru-RU" sz="20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2000" dirty="0"/>
          </a:p>
        </p:txBody>
      </p:sp>
    </p:spTree>
  </p:cSld>
  <p:clrMapOvr>
    <a:masterClrMapping/>
  </p:clrMapOvr>
  <p:transition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714380"/>
          </a:xfrm>
        </p:spPr>
        <p:txBody>
          <a:bodyPr>
            <a:normAutofit fontScale="90000"/>
          </a:bodyPr>
          <a:lstStyle/>
          <a:p>
            <a:pPr indent="0" algn="ctr" eaLnBrk="1" fontAlgn="auto" hangingPunct="1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defRPr/>
            </a:pPr>
            <a:r>
              <a:rPr lang="ru-RU" b="1" i="1" u="sng" dirty="0" smtClean="0">
                <a:solidFill>
                  <a:srgbClr val="FF3300"/>
                </a:solidFill>
              </a:rPr>
              <a:t>Саморегуляция при стрессе</a:t>
            </a:r>
            <a:r>
              <a:rPr lang="ru-RU" b="1" i="1" dirty="0" smtClean="0">
                <a:solidFill>
                  <a:srgbClr val="FF3300"/>
                </a:solidFill>
              </a:rPr>
              <a:t/>
            </a:r>
            <a:br>
              <a:rPr lang="ru-RU" b="1" i="1" dirty="0" smtClean="0">
                <a:solidFill>
                  <a:srgbClr val="FF3300"/>
                </a:solidFill>
              </a:rPr>
            </a:br>
            <a:r>
              <a:rPr lang="ru-RU" sz="2000" b="1" i="1" spc="100" dirty="0" smtClean="0">
                <a:solidFill>
                  <a:srgbClr val="00CC00"/>
                </a:solidFill>
              </a:rPr>
              <a:t>состояние нервно-психической напряженности, утомления</a:t>
            </a:r>
            <a:endParaRPr lang="ru-RU" sz="2000" b="1" i="1" spc="100" dirty="0">
              <a:solidFill>
                <a:srgbClr val="00CC00"/>
              </a:solidFill>
            </a:endParaRPr>
          </a:p>
        </p:txBody>
      </p:sp>
      <p:sp>
        <p:nvSpPr>
          <p:cNvPr id="80899" name="Содержимое 9"/>
          <p:cNvSpPr>
            <a:spLocks noGrp="1"/>
          </p:cNvSpPr>
          <p:nvPr>
            <p:ph sz="half" idx="1"/>
          </p:nvPr>
        </p:nvSpPr>
        <p:spPr>
          <a:xfrm>
            <a:off x="285750" y="1285875"/>
            <a:ext cx="4214813" cy="3929063"/>
          </a:xfrm>
          <a:solidFill>
            <a:srgbClr val="FFC000"/>
          </a:solidFill>
        </p:spPr>
        <p:txBody>
          <a:bodyPr>
            <a:normAutofit fontScale="77500" lnSpcReduction="20000"/>
          </a:bodyPr>
          <a:lstStyle/>
          <a:p>
            <a:pPr marL="273050" indent="-273050" algn="ctr" eaLnBrk="1" hangingPunct="1">
              <a:spcBef>
                <a:spcPts val="575"/>
              </a:spcBef>
              <a:buFont typeface="Wingdings 2" pitchFamily="18" charset="2"/>
              <a:buNone/>
            </a:pPr>
            <a:r>
              <a:rPr lang="ru-RU" sz="2300" b="1" u="sng" dirty="0" smtClean="0">
                <a:solidFill>
                  <a:srgbClr val="663300"/>
                </a:solidFill>
              </a:rPr>
              <a:t>Естественные способы регуляции</a:t>
            </a:r>
            <a:r>
              <a:rPr lang="ru-RU" sz="2300" u="sng" dirty="0" smtClean="0">
                <a:solidFill>
                  <a:srgbClr val="663300"/>
                </a:solidFill>
              </a:rPr>
              <a:t> </a:t>
            </a:r>
          </a:p>
          <a:p>
            <a:pPr marL="273050" indent="-273050" eaLnBrk="1" hangingPunct="1">
              <a:spcBef>
                <a:spcPct val="0"/>
              </a:spcBef>
            </a:pPr>
            <a:r>
              <a:rPr lang="ru-RU" sz="2300" dirty="0" smtClean="0">
                <a:solidFill>
                  <a:srgbClr val="663300"/>
                </a:solidFill>
              </a:rPr>
              <a:t>смех, юмор, дурачество (позитивное настроение)</a:t>
            </a:r>
          </a:p>
          <a:p>
            <a:pPr marL="273050" indent="-273050" eaLnBrk="1" hangingPunct="1">
              <a:spcBef>
                <a:spcPct val="0"/>
              </a:spcBef>
            </a:pPr>
            <a:r>
              <a:rPr lang="ru-RU" sz="2300" i="1" dirty="0" smtClean="0">
                <a:solidFill>
                  <a:srgbClr val="663300"/>
                </a:solidFill>
                <a:latin typeface="Comic Sans MS" pitchFamily="66" charset="0"/>
              </a:rPr>
              <a:t>восстановление ресурсов</a:t>
            </a:r>
          </a:p>
          <a:p>
            <a:pPr marL="273050" indent="-2730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2300" i="1" dirty="0" smtClean="0">
                <a:solidFill>
                  <a:srgbClr val="663300"/>
                </a:solidFill>
                <a:latin typeface="Comic Sans MS" pitchFamily="66" charset="0"/>
              </a:rPr>
              <a:t>     организма (полноценный сон (+ дневной), полезная еда (мед, орехи, шоколад, травяные чаи))</a:t>
            </a:r>
          </a:p>
          <a:p>
            <a:pPr marL="273050" indent="-273050" eaLnBrk="1" hangingPunct="1">
              <a:spcBef>
                <a:spcPct val="0"/>
              </a:spcBef>
            </a:pPr>
            <a:r>
              <a:rPr lang="ru-RU" sz="3600" dirty="0" smtClean="0">
                <a:solidFill>
                  <a:srgbClr val="663300"/>
                </a:solidFill>
              </a:rPr>
              <a:t>общение</a:t>
            </a:r>
            <a:r>
              <a:rPr lang="ru-RU" sz="1600" dirty="0" smtClean="0">
                <a:solidFill>
                  <a:srgbClr val="663300"/>
                </a:solidFill>
              </a:rPr>
              <a:t> </a:t>
            </a:r>
            <a:r>
              <a:rPr lang="ru-RU" sz="2100" dirty="0" smtClean="0">
                <a:solidFill>
                  <a:srgbClr val="663300"/>
                </a:solidFill>
              </a:rPr>
              <a:t>с природой и животными</a:t>
            </a:r>
          </a:p>
          <a:p>
            <a:pPr marL="273050" indent="-273050" eaLnBrk="1" hangingPunct="1">
              <a:spcBef>
                <a:spcPct val="0"/>
              </a:spcBef>
            </a:pPr>
            <a:r>
              <a:rPr lang="ru-RU" sz="2100" dirty="0" smtClean="0">
                <a:solidFill>
                  <a:srgbClr val="663300"/>
                </a:solidFill>
                <a:latin typeface="Comic Sans MS" pitchFamily="66" charset="0"/>
              </a:rPr>
              <a:t>телесное расслабление (водные процедуры, массаж, качели)</a:t>
            </a:r>
          </a:p>
          <a:p>
            <a:pPr marL="273050" indent="-273050" eaLnBrk="1" hangingPunct="1">
              <a:spcBef>
                <a:spcPct val="0"/>
              </a:spcBef>
            </a:pPr>
            <a:r>
              <a:rPr lang="ru-RU" sz="2100" dirty="0" smtClean="0">
                <a:solidFill>
                  <a:srgbClr val="663300"/>
                </a:solidFill>
              </a:rPr>
              <a:t>танцы, музыка (слушание, пение), рисование </a:t>
            </a:r>
          </a:p>
          <a:p>
            <a:pPr marL="273050" indent="-273050" eaLnBrk="1" hangingPunct="1">
              <a:spcBef>
                <a:spcPct val="0"/>
              </a:spcBef>
            </a:pPr>
            <a:r>
              <a:rPr lang="ru-RU" sz="2100" dirty="0" smtClean="0">
                <a:solidFill>
                  <a:srgbClr val="663300"/>
                </a:solidFill>
                <a:latin typeface="Comic Sans MS" pitchFamily="66" charset="0"/>
              </a:rPr>
              <a:t>прогулки на свежем воздухе, спортивные игры</a:t>
            </a:r>
          </a:p>
          <a:p>
            <a:pPr marL="273050" indent="-273050" eaLnBrk="1" hangingPunct="1">
              <a:spcBef>
                <a:spcPct val="0"/>
              </a:spcBef>
            </a:pPr>
            <a:r>
              <a:rPr lang="ru-RU" sz="2100" dirty="0" smtClean="0">
                <a:solidFill>
                  <a:srgbClr val="663300"/>
                </a:solidFill>
              </a:rPr>
              <a:t>другие способы, индивидуально подходящие для человека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4857750" y="1357313"/>
            <a:ext cx="3749675" cy="3910012"/>
          </a:xfrm>
          <a:solidFill>
            <a:srgbClr val="0066FF"/>
          </a:solidFill>
        </p:spPr>
        <p:txBody>
          <a:bodyPr>
            <a:normAutofit fontScale="77500" lnSpcReduction="20000"/>
          </a:bodyPr>
          <a:lstStyle/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u="sng" dirty="0" smtClean="0">
                <a:solidFill>
                  <a:srgbClr val="FF9900"/>
                </a:solidFill>
              </a:rPr>
              <a:t>Способы саморегуляции</a:t>
            </a:r>
            <a:endParaRPr lang="ru-RU" u="sng" dirty="0" smtClean="0">
              <a:solidFill>
                <a:srgbClr val="FF9900"/>
              </a:solidFill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/>
              <a:t>	</a:t>
            </a:r>
            <a:r>
              <a:rPr lang="ru-RU" i="1" dirty="0" smtClean="0">
                <a:latin typeface="Comic Sans MS" pitchFamily="66" charset="0"/>
              </a:rPr>
              <a:t>Саморегуляция —это управление своим психоэмоциональным состоянием, достигаемое путем воздействия человека на самого себя с помощью: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solidFill>
                  <a:srgbClr val="FF0066"/>
                </a:solidFill>
              </a:rPr>
              <a:t>управления дыханием;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solidFill>
                  <a:srgbClr val="FF0066"/>
                </a:solidFill>
              </a:rPr>
              <a:t>управления тонусом мышц, движением;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solidFill>
                  <a:srgbClr val="FF0066"/>
                </a:solidFill>
              </a:rPr>
              <a:t>воздействия словом;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solidFill>
                  <a:srgbClr val="FF0066"/>
                </a:solidFill>
              </a:rPr>
              <a:t>использования мысленных образов.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928688" y="5429250"/>
          <a:ext cx="7572375" cy="1071563"/>
        </p:xfrm>
        <a:graphic>
          <a:graphicData uri="http://schemas.openxmlformats.org/drawingml/2006/table">
            <a:tbl>
              <a:tblPr/>
              <a:tblGrid>
                <a:gridCol w="2524125"/>
                <a:gridCol w="2692400"/>
                <a:gridCol w="2355850"/>
              </a:tblGrid>
              <a:tr h="1071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 успокоения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(устранение эмоциональной напряженности);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 восстановления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(ослабление проявлений утомления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 активизации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(повышение психофизиологической реактивности).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3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08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0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nimBg="1"/>
      <p:bldP spid="11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6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6643688" cy="868362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FFFF00"/>
                </a:solidFill>
              </a:rPr>
              <a:t>Формулы самовнушения</a:t>
            </a:r>
          </a:p>
        </p:txBody>
      </p:sp>
      <p:sp>
        <p:nvSpPr>
          <p:cNvPr id="31747" name="Содержимое 7"/>
          <p:cNvSpPr>
            <a:spLocks noGrp="1"/>
          </p:cNvSpPr>
          <p:nvPr>
            <p:ph idx="4294967295"/>
          </p:nvPr>
        </p:nvSpPr>
        <p:spPr>
          <a:xfrm>
            <a:off x="1371600" y="1071563"/>
            <a:ext cx="7772400" cy="5286375"/>
          </a:xfrm>
        </p:spPr>
        <p:txBody>
          <a:bodyPr>
            <a:normAutofit fontScale="625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Это простые, краткие утверждения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Позитивной направленности (без частицы «не»)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err="1" smtClean="0"/>
              <a:t>Самоприказы</a:t>
            </a:r>
            <a:r>
              <a:rPr lang="ru-RU" dirty="0" smtClean="0"/>
              <a:t> (распоряжения сделанные самому себе)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err="1" smtClean="0"/>
              <a:t>Самопрограммирование</a:t>
            </a:r>
            <a:r>
              <a:rPr lang="ru-RU" dirty="0" smtClean="0"/>
              <a:t> на уверенность, на успокоение или активизацию себя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Мысленное повторение формулы несколько раз</a:t>
            </a:r>
          </a:p>
          <a:p>
            <a:pPr marL="822960" lvl="1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3300" b="1" i="1" dirty="0" smtClean="0">
                <a:solidFill>
                  <a:srgbClr val="00CC00"/>
                </a:solidFill>
              </a:rPr>
              <a:t>Сегодня у меня все получится</a:t>
            </a:r>
          </a:p>
          <a:p>
            <a:pPr marL="822960" lvl="1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3300" b="1" i="1" dirty="0" smtClean="0">
                <a:solidFill>
                  <a:srgbClr val="00CC00"/>
                </a:solidFill>
              </a:rPr>
              <a:t>Сегодня я буду спокойной,</a:t>
            </a:r>
          </a:p>
          <a:p>
            <a:pPr marL="822960" lvl="1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3300" b="1" i="1" dirty="0" smtClean="0">
                <a:solidFill>
                  <a:srgbClr val="00CC00"/>
                </a:solidFill>
              </a:rPr>
              <a:t> находчивой, уверенной</a:t>
            </a:r>
          </a:p>
          <a:p>
            <a:pPr marL="822960" lvl="1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3300" b="1" i="1" dirty="0" smtClean="0">
                <a:solidFill>
                  <a:srgbClr val="00CC00"/>
                </a:solidFill>
              </a:rPr>
              <a:t>Я решал задачи и посложнее. Решу и эту!</a:t>
            </a:r>
          </a:p>
          <a:p>
            <a:pPr marL="822960" lvl="1" algn="ctr" eaLnBrk="1" fontAlgn="auto" hangingPunct="1">
              <a:lnSpc>
                <a:spcPct val="1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ru-RU" i="1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marL="822960" lvl="1" algn="ctr" eaLnBrk="1" fontAlgn="auto" hangingPunct="1">
              <a:lnSpc>
                <a:spcPct val="1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i="1" dirty="0" smtClean="0">
                <a:solidFill>
                  <a:srgbClr val="002060"/>
                </a:solidFill>
                <a:latin typeface="Franklin Gothic Book" pitchFamily="34" charset="0"/>
              </a:rPr>
              <a:t>☻</a:t>
            </a:r>
            <a:r>
              <a:rPr lang="ru-RU" sz="3800" i="1" spc="100" dirty="0" smtClean="0">
                <a:solidFill>
                  <a:srgbClr val="FF9900"/>
                </a:solidFill>
              </a:rPr>
              <a:t>Самоодобрение (самопоощрение): «Молодец! Умница! Здорово получилось!»</a:t>
            </a:r>
          </a:p>
        </p:txBody>
      </p:sp>
      <p:pic>
        <p:nvPicPr>
          <p:cNvPr id="7885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4786313"/>
            <a:ext cx="1643062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17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6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8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4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6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8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1" dur="5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5" dur="500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71500" y="1285875"/>
            <a:ext cx="8572500" cy="52006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200" dirty="0">
                <a:latin typeface="Comic Sans MS" pitchFamily="66" charset="0"/>
              </a:rPr>
              <a:t> </a:t>
            </a:r>
            <a:r>
              <a:rPr lang="ru-RU" sz="1400" b="1" u="sng" dirty="0">
                <a:solidFill>
                  <a:srgbClr val="000099"/>
                </a:solidFill>
                <a:latin typeface="Comic Sans MS" pitchFamily="66" charset="0"/>
              </a:rPr>
              <a:t>Профилактика  утомления </a:t>
            </a:r>
            <a:endParaRPr lang="ru-RU" sz="1400" dirty="0">
              <a:solidFill>
                <a:srgbClr val="000099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ru-RU" sz="1400" dirty="0">
                <a:latin typeface="Comic Sans MS" pitchFamily="66" charset="0"/>
              </a:rPr>
              <a:t>выполнение гимнастики во время утомительных занятий;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latin typeface="Comic Sans MS" pitchFamily="66" charset="0"/>
              </a:rPr>
              <a:t>прогулки на свежем воздухе;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latin typeface="Comic Sans MS" pitchFamily="66" charset="0"/>
              </a:rPr>
              <a:t>соблюдение круглосуточного гигиенического режима дня;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latin typeface="Comic Sans MS" pitchFamily="66" charset="0"/>
              </a:rPr>
              <a:t> следить за правильной позой за столом (не сдавливать грудную клетку, крупные сосуды, выпрямлять ноги);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latin typeface="Comic Sans MS" pitchFamily="66" charset="0"/>
              </a:rPr>
              <a:t>чередование труда и отдыха. Можно поделать наклоны;</a:t>
            </a:r>
          </a:p>
          <a:p>
            <a:pPr>
              <a:lnSpc>
                <a:spcPct val="80000"/>
              </a:lnSpc>
            </a:pPr>
            <a:r>
              <a:rPr lang="ru-RU" sz="1400" dirty="0" err="1">
                <a:latin typeface="Comic Sans MS" pitchFamily="66" charset="0"/>
              </a:rPr>
              <a:t>самомассаж</a:t>
            </a:r>
            <a:r>
              <a:rPr lang="ru-RU" sz="1400" dirty="0">
                <a:latin typeface="Comic Sans MS" pitchFamily="66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latin typeface="Comic Sans MS" pitchFamily="66" charset="0"/>
              </a:rPr>
              <a:t>спать на плоской подушке.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ru-RU" sz="1400" b="1" u="sng" dirty="0">
              <a:solidFill>
                <a:srgbClr val="000099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u="sng" dirty="0">
                <a:solidFill>
                  <a:srgbClr val="000099"/>
                </a:solidFill>
                <a:latin typeface="Comic Sans MS" pitchFamily="66" charset="0"/>
              </a:rPr>
              <a:t>Профилактика потери аппетита </a:t>
            </a:r>
            <a:endParaRPr lang="ru-RU" sz="1400" dirty="0">
              <a:solidFill>
                <a:srgbClr val="000099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ru-RU" sz="1400" dirty="0">
                <a:latin typeface="Comic Sans MS" pitchFamily="66" charset="0"/>
              </a:rPr>
              <a:t>питание с высоким содержанием белка, кальция и низким жира;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latin typeface="Comic Sans MS" pitchFamily="66" charset="0"/>
              </a:rPr>
              <a:t>не стоит злоупотреблять энергетическими напитками, так как они приведут к истощению нервной систему, лучше соки или чай сладкий с лимоном;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latin typeface="Comic Sans MS" pitchFamily="66" charset="0"/>
              </a:rPr>
              <a:t>обязательно чтоб был завтрак, обед и ужин, а иначе это также может привести к утомлению и истощению организма, так как желудок без пищи будет перерабатывать сам себя;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400" b="1" u="sng" dirty="0">
              <a:solidFill>
                <a:srgbClr val="000099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u="sng" dirty="0">
                <a:solidFill>
                  <a:srgbClr val="000099"/>
                </a:solidFill>
                <a:latin typeface="Comic Sans MS" pitchFamily="66" charset="0"/>
              </a:rPr>
              <a:t>Нагрузка на позвоночник (профилактика) 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latin typeface="Comic Sans MS" pitchFamily="66" charset="0"/>
              </a:rPr>
              <a:t>Между занятиями полежать на полу;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latin typeface="Comic Sans MS" pitchFamily="66" charset="0"/>
              </a:rPr>
              <a:t>Не следует, засиживаться до поздней ночи, готовя шпаргалки;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latin typeface="Comic Sans MS" pitchFamily="66" charset="0"/>
              </a:rPr>
              <a:t>Своевременно информировать медика о плохом самочувствии!</a:t>
            </a:r>
          </a:p>
        </p:txBody>
      </p:sp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2411413" y="188913"/>
            <a:ext cx="4619625" cy="1052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Профилактические 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мероприятия</a:t>
            </a:r>
          </a:p>
        </p:txBody>
      </p:sp>
      <p:pic>
        <p:nvPicPr>
          <p:cNvPr id="22532" name="Picture 4" descr="j017811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0"/>
            <a:ext cx="97313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 descr="j022377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5229225"/>
            <a:ext cx="12287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 descr="j028759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850" y="2598738"/>
            <a:ext cx="1471613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92100"/>
            <a:ext cx="8229600" cy="13843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000" smtClean="0">
                <a:solidFill>
                  <a:srgbClr val="FF6600"/>
                </a:solidFill>
              </a:rPr>
              <a:t>КАКИЕ ЖЕ ПРОДУКТЫ ПОЛЕЗНЕЕ ПЕРЕД ЭКЗАМЕНАМИ?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05000"/>
            <a:ext cx="7138988" cy="4476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60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>
                <a:solidFill>
                  <a:schemeClr val="hlink"/>
                </a:solidFill>
              </a:rPr>
              <a:t>Избегайте </a:t>
            </a:r>
            <a:r>
              <a:rPr lang="ru-RU" sz="2400" smtClean="0"/>
              <a:t>сахара, шоколада, конфет, печенья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Ограничьте количество чипсов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Чтобы подпитать мозги. </a:t>
            </a:r>
            <a:r>
              <a:rPr lang="ru-RU" sz="2400" smtClean="0">
                <a:solidFill>
                  <a:schemeClr val="hlink"/>
                </a:solidFill>
              </a:rPr>
              <a:t>Попробуйте</a:t>
            </a:r>
            <a:r>
              <a:rPr lang="ru-RU" sz="2400" smtClean="0"/>
              <a:t>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свежие фрукты или сухофрукты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бутерброд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тарелку супа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кусок сыра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несоленые орешки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йогурт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только что сделанный молочный коктейль</a:t>
            </a:r>
          </a:p>
        </p:txBody>
      </p:sp>
      <p:pic>
        <p:nvPicPr>
          <p:cNvPr id="25604" name="Picture 6" descr="6f7fec7904b801ec68b278f75922ba3e"/>
          <p:cNvPicPr>
            <a:picLocks noGrp="1" noChangeAspect="1" noChangeArrowheads="1" noCrop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877175" y="3213100"/>
            <a:ext cx="1266825" cy="12192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utoUpdateAnimBg="0"/>
      <p:bldP spid="6963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gete_sila-tra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0" y="1643063"/>
            <a:ext cx="6854825" cy="552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476250"/>
            <a:ext cx="6746875" cy="57610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Не забывайте часто пить.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Не пытайтесь учиться, пока вы обедаете или перекусываете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Питаться во время подготовки к экзаменам диетологи советуют не реже четырех раз в день, но порции должны только утолять голод, а не пересыщать.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00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smtClean="0">
                <a:solidFill>
                  <a:schemeClr val="hlink"/>
                </a:solidFill>
              </a:rPr>
              <a:t>В НОЧЬ ПЕРЕД ЭКЗАМЕНОМ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Крахмальные продукты -макароны, рис, картофель и хлеб подойдут отлично и помогут спокойно спать.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00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smtClean="0">
                <a:solidFill>
                  <a:schemeClr val="hlink"/>
                </a:solidFill>
              </a:rPr>
              <a:t>ОТВЕТСТВЕННЫЙ ЗАВТРАК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0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Утром перед экзаменом ешьте что-нибудь с высоким содержанием белка и клетчатки: яйца, фасоль или грибы</a:t>
            </a:r>
          </a:p>
        </p:txBody>
      </p:sp>
      <p:pic>
        <p:nvPicPr>
          <p:cNvPr id="26627" name="Picture 4" descr="AN140"/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221538" y="4357688"/>
            <a:ext cx="1922462" cy="2232025"/>
          </a:xfrm>
          <a:noFill/>
        </p:spPr>
      </p:pic>
    </p:spTree>
  </p:cSld>
  <p:clrMapOvr>
    <a:masterClrMapping/>
  </p:clrMapOvr>
  <p:transition>
    <p:wheel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00"/>
                            </p:stCondLst>
                            <p:childTnLst>
                              <p:par>
                                <p:cTn id="2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64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14678" y="476250"/>
            <a:ext cx="5643602" cy="120015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1600" dirty="0" smtClean="0"/>
              <a:t> </a:t>
            </a:r>
            <a:r>
              <a:rPr lang="ru-RU" sz="2800" b="1" dirty="0" smtClean="0">
                <a:solidFill>
                  <a:srgbClr val="FF6600"/>
                </a:solidFill>
              </a:rPr>
              <a:t>Приметы, часто дают положительный психологический настрой и дополнительную уверенность.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420938"/>
            <a:ext cx="8002588" cy="35988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chemeClr val="hlink"/>
                </a:solidFill>
              </a:rPr>
              <a:t>В ночь перед экзаменом положить учебник (либо конспект) под подушку Считается, что так материал запоминается ночью, пока спишь.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4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chemeClr val="hlink"/>
                </a:solidFill>
              </a:rPr>
              <a:t>Перед экзаменом завязывать шнурок на запястье "на счастье" "Узелок на память" 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chemeClr val="hlink"/>
                </a:solidFill>
              </a:rPr>
              <a:t>Класть в туфлю под пятку пятикопеечную монету Возможно, пять копеек - пять баллов?..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400" smtClean="0">
              <a:solidFill>
                <a:schemeClr val="hlink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14282" y="785794"/>
            <a:ext cx="2928958" cy="135732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1986" name="Picture 2" descr="E:\ЕГЭ\фото ЕГЭ\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85728"/>
            <a:ext cx="3071834" cy="2000264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autoUpdateAnimBg="0"/>
      <p:bldP spid="66562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571500"/>
            <a:ext cx="7772400" cy="7032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  <a:latin typeface="Arial Black" pitchFamily="34" charset="0"/>
              </a:rPr>
              <a:t>«Ступени к успеху»</a:t>
            </a:r>
            <a:endParaRPr lang="ru-RU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28750"/>
            <a:ext cx="7772400" cy="5072063"/>
          </a:xfrm>
        </p:spPr>
        <p:txBody>
          <a:bodyPr>
            <a:normAutofit fontScale="25000" lnSpcReduction="20000"/>
          </a:bodyPr>
          <a:lstStyle/>
          <a:p>
            <a:pPr marL="274320" indent="-274320" eaLnBrk="1" fontAlgn="auto" hangingPunct="1">
              <a:lnSpc>
                <a:spcPct val="17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8800" dirty="0" smtClean="0">
                <a:solidFill>
                  <a:srgbClr val="008000"/>
                </a:solidFill>
                <a:latin typeface="Comic Sans MS" pitchFamily="66" charset="0"/>
              </a:rPr>
              <a:t>1. Не унывай! Унывающий обречен на неудачи.</a:t>
            </a:r>
          </a:p>
          <a:p>
            <a:pPr marL="274320" indent="-274320" eaLnBrk="1" fontAlgn="auto" hangingPunct="1">
              <a:lnSpc>
                <a:spcPct val="17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8800" dirty="0" smtClean="0">
                <a:solidFill>
                  <a:srgbClr val="008000"/>
                </a:solidFill>
                <a:latin typeface="Comic Sans MS" pitchFamily="66" charset="0"/>
              </a:rPr>
              <a:t>Развивай уверенность в успехе дела, за которое взялся.</a:t>
            </a:r>
          </a:p>
          <a:p>
            <a:pPr marL="274320" indent="-274320" eaLnBrk="1" fontAlgn="auto" hangingPunct="1">
              <a:lnSpc>
                <a:spcPct val="17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8800" dirty="0" smtClean="0">
                <a:solidFill>
                  <a:srgbClr val="008000"/>
                </a:solidFill>
                <a:latin typeface="Comic Sans MS" pitchFamily="66" charset="0"/>
              </a:rPr>
              <a:t>2. Не бойся! Трус обречен на поражение.</a:t>
            </a:r>
          </a:p>
          <a:p>
            <a:pPr marL="274320" indent="-274320" eaLnBrk="1" fontAlgn="auto" hangingPunct="1">
              <a:lnSpc>
                <a:spcPct val="17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8800" dirty="0" smtClean="0">
                <a:solidFill>
                  <a:srgbClr val="008000"/>
                </a:solidFill>
                <a:latin typeface="Comic Sans MS" pitchFamily="66" charset="0"/>
              </a:rPr>
              <a:t>3. Трудись! Другого пути к успеху нет.</a:t>
            </a:r>
          </a:p>
          <a:p>
            <a:pPr marL="274320" indent="-274320" eaLnBrk="1" fontAlgn="auto" hangingPunct="1">
              <a:lnSpc>
                <a:spcPct val="17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8800" dirty="0" smtClean="0">
                <a:solidFill>
                  <a:srgbClr val="008000"/>
                </a:solidFill>
                <a:latin typeface="Comic Sans MS" pitchFamily="66" charset="0"/>
              </a:rPr>
              <a:t>4. Думай! Думай до поступка, думай, совершая поступок, думай после поступка.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46200" dirty="0" smtClean="0">
                <a:solidFill>
                  <a:srgbClr val="00B0F0"/>
                </a:solidFill>
                <a:latin typeface="Franklin Gothic Book"/>
              </a:rPr>
              <a:t>         </a:t>
            </a:r>
            <a:endParaRPr lang="ru-RU" sz="60000" b="1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35843" name="Picture 3" descr="E:\ЕГЭ\фото ЕГЭ\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4643446"/>
            <a:ext cx="2500330" cy="2000264"/>
          </a:xfrm>
          <a:prstGeom prst="rect">
            <a:avLst/>
          </a:prstGeom>
          <a:noFill/>
        </p:spPr>
      </p:pic>
      <p:pic>
        <p:nvPicPr>
          <p:cNvPr id="35844" name="Picture 4" descr="E:\ЕГЭ\фото ЕГЭ\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357166"/>
            <a:ext cx="2000264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41" name="WordArt 485"/>
          <p:cNvSpPr>
            <a:spLocks noChangeArrowheads="1" noChangeShapeType="1" noTextEdit="1"/>
          </p:cNvSpPr>
          <p:nvPr/>
        </p:nvSpPr>
        <p:spPr bwMode="auto">
          <a:xfrm>
            <a:off x="1116013" y="5300663"/>
            <a:ext cx="7162800" cy="100806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00804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УДАЧИ НА ЭКЗАМЕНАХ!</a:t>
            </a:r>
          </a:p>
        </p:txBody>
      </p:sp>
      <p:pic>
        <p:nvPicPr>
          <p:cNvPr id="45059" name="Picture 3" descr="E:\ЕГЭ\фото ЕГЭ\4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28604"/>
            <a:ext cx="4143404" cy="3857652"/>
          </a:xfrm>
          <a:prstGeom prst="rect">
            <a:avLst/>
          </a:prstGeom>
          <a:noFill/>
        </p:spPr>
      </p:pic>
      <p:pic>
        <p:nvPicPr>
          <p:cNvPr id="45060" name="Picture 4" descr="E:\ЕГЭ\фото ЕГЭ\4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428604"/>
            <a:ext cx="3857652" cy="3786204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9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308225" y="0"/>
            <a:ext cx="6835775" cy="1122363"/>
          </a:xfrm>
        </p:spPr>
        <p:txBody>
          <a:bodyPr>
            <a:normAutofit fontScale="90000"/>
          </a:bodyPr>
          <a:lstStyle/>
          <a:p>
            <a:r>
              <a:rPr lang="ru-RU" smtClean="0"/>
              <a:t>Экзамен как психологическая нагрузка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268413"/>
            <a:ext cx="8569325" cy="2376487"/>
          </a:xfrm>
        </p:spPr>
        <p:txBody>
          <a:bodyPr>
            <a:noAutofit/>
          </a:bodyPr>
          <a:lstStyle/>
          <a:p>
            <a:pPr marL="6350" indent="204788" algn="just">
              <a:buFont typeface="Arial Cyr"/>
              <a:buNone/>
              <a:defRPr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Экзамен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– ситуация, требующая  концентрации и немедленного ответа, когда в организме человека срабатывает механизм «запуска стресса».</a:t>
            </a:r>
          </a:p>
          <a:p>
            <a:pPr marL="6350" indent="204788" algn="just">
              <a:buFont typeface="Arial Cyr"/>
              <a:buNone/>
              <a:defRPr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Экзамен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– двойная психологическая нагрузка, связанная, как с периодом подготовки, так и непосредственно с моментом сдачи самого экзамена. Все это время учащиеся психологически и физически  находятся в состоянии стресса, который может привести к изменениям в протекании психический процессов, эмоциональном сдвиге, трансформации мотивационной структуры деятельности, нарушениям двигательного и речевого поведения, что может отразится на результатах сдачи экзамена. 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 descr="http://4.bp.blogspot.com/_MvRRm8zH-v4/TRiKO0HTfyI/AAAAAAAAAKA/B_atS-OyTMU/s200/07-11-10-05.jpg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0" y="0"/>
            <a:ext cx="1857356" cy="1214422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0" y="4697413"/>
            <a:ext cx="4643438" cy="2160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6350" indent="204788" algn="ctr" eaLnBrk="0" hangingPunct="0">
              <a:lnSpc>
                <a:spcPct val="88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 Cyr"/>
              <a:buNone/>
              <a:defRPr/>
            </a:pPr>
            <a:r>
              <a:rPr lang="ru-RU" sz="2200" b="1" kern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Информационный</a:t>
            </a:r>
          </a:p>
          <a:p>
            <a:pPr marL="6350" indent="204788" algn="ctr" eaLnBrk="0" hangingPunct="0">
              <a:lnSpc>
                <a:spcPct val="88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 Cyr"/>
              <a:buNone/>
              <a:defRPr/>
            </a:pPr>
            <a:endParaRPr lang="ru-RU" sz="2200" b="1" kern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6350" indent="204788" algn="just" eaLnBrk="0" hangingPunct="0">
              <a:lnSpc>
                <a:spcPct val="88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 Cyr"/>
              <a:buNone/>
              <a:defRPr/>
            </a:pPr>
            <a:r>
              <a:rPr lang="ru-RU" kern="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Информационные перегрузки </a:t>
            </a:r>
          </a:p>
          <a:p>
            <a:pPr marL="6350" indent="204788" algn="just" eaLnBrk="0" hangingPunct="0">
              <a:lnSpc>
                <a:spcPct val="88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 Cyr"/>
              <a:buNone/>
              <a:defRPr/>
            </a:pPr>
            <a:r>
              <a:rPr lang="ru-RU" sz="2000" i="1" kern="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(низкий темп принятия решений при высокой ответственности за последствия)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4716463" y="4697413"/>
            <a:ext cx="4427537" cy="2160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6350" indent="204788" algn="ctr" eaLnBrk="0" hangingPunct="0">
              <a:lnSpc>
                <a:spcPct val="88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 Cyr"/>
              <a:buNone/>
              <a:defRPr/>
            </a:pPr>
            <a:r>
              <a:rPr lang="ru-RU" sz="2200" b="1" kern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Эмоциональный </a:t>
            </a:r>
          </a:p>
          <a:p>
            <a:pPr marL="6350" indent="204788" algn="ctr" eaLnBrk="0" hangingPunct="0">
              <a:lnSpc>
                <a:spcPct val="88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 Cyr"/>
              <a:buNone/>
              <a:defRPr/>
            </a:pPr>
            <a:endParaRPr lang="ru-RU" sz="2200" b="1" kern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6350" indent="204788" algn="just" eaLnBrk="0" hangingPunct="0">
              <a:lnSpc>
                <a:spcPct val="88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 Cyr"/>
              <a:buNone/>
              <a:defRPr/>
            </a:pPr>
            <a:r>
              <a:rPr lang="ru-RU" sz="2200" kern="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Текущие и будущие тревоги;</a:t>
            </a:r>
          </a:p>
          <a:p>
            <a:pPr marL="6350" indent="204788" algn="just" eaLnBrk="0" hangingPunct="0">
              <a:lnSpc>
                <a:spcPct val="88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 Cyr"/>
              <a:buNone/>
              <a:defRPr/>
            </a:pPr>
            <a:r>
              <a:rPr lang="ru-RU" sz="2200" kern="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Страхи фобии;</a:t>
            </a:r>
          </a:p>
          <a:p>
            <a:pPr marL="6350" indent="204788" algn="just" eaLnBrk="0" hangingPunct="0">
              <a:lnSpc>
                <a:spcPct val="88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 Cyr"/>
              <a:buNone/>
              <a:defRPr/>
            </a:pPr>
            <a:r>
              <a:rPr lang="ru-RU" sz="2200" i="1" kern="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Боязнь неудачи.</a:t>
            </a:r>
          </a:p>
        </p:txBody>
      </p:sp>
      <p:pic>
        <p:nvPicPr>
          <p:cNvPr id="6151" name="Picture 4" descr="C:\Users\Людмила\Desktop\фото зима в Медведовке\imagesCAEZFJ8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4300" y="4076700"/>
            <a:ext cx="18383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C:\Users\Людмила\Desktop\фото зима в Медведовке\imagesCAEZFJ8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5441" y="4071942"/>
            <a:ext cx="2011005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192088" y="2276475"/>
            <a:ext cx="8686800" cy="4240213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  1. Особенности памяти. Приемы заучивания.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  2. Подготовка к экзамену. Во время экзамена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  3. Саморегуляция при стрессе.		                         4. Профилактические мероприятия.	                          5. Правильно питаемся.                 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  6. «Ступени к успеху».</a:t>
            </a:r>
          </a:p>
        </p:txBody>
      </p:sp>
      <p:sp>
        <p:nvSpPr>
          <p:cNvPr id="67588" name="TextBox 1"/>
          <p:cNvSpPr txBox="1">
            <a:spLocks noChangeArrowheads="1"/>
          </p:cNvSpPr>
          <p:nvPr/>
        </p:nvSpPr>
        <p:spPr bwMode="auto">
          <a:xfrm>
            <a:off x="1042988" y="476250"/>
            <a:ext cx="62436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 smtClean="0"/>
              <a:t>               ПЛАН </a:t>
            </a:r>
            <a:r>
              <a:rPr lang="ru-RU" sz="3200" dirty="0"/>
              <a:t>УРОКА</a:t>
            </a:r>
          </a:p>
        </p:txBody>
      </p:sp>
    </p:spTree>
  </p:cSld>
  <p:clrMapOvr>
    <a:masterClrMapping/>
  </p:clrMapOvr>
  <p:transition>
    <p:wheel spokes="3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663300"/>
                </a:solidFill>
              </a:rPr>
              <a:t>Особенности памяти</a:t>
            </a:r>
            <a:endParaRPr lang="ru-RU" dirty="0">
              <a:solidFill>
                <a:srgbClr val="663300"/>
              </a:solidFill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0" y="1571625"/>
            <a:ext cx="8686800" cy="31432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Виды памяти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dirty="0" smtClean="0"/>
              <a:t>/                         \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b="1" dirty="0" smtClean="0">
                <a:solidFill>
                  <a:srgbClr val="7030A0"/>
                </a:solidFill>
              </a:rPr>
              <a:t>непроизвольная     произвольная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                  (без спец. заучивания)       (целенаправленная, 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                             с помощью спец. приемов)</a:t>
            </a:r>
          </a:p>
        </p:txBody>
      </p:sp>
      <p:pic>
        <p:nvPicPr>
          <p:cNvPr id="6861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3929063"/>
            <a:ext cx="2357454" cy="2214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8" name="Picture 2" descr="E:\ЕГЭ\фото ЕГЭ\4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4143380"/>
            <a:ext cx="2643206" cy="214314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Эффективность произвольной памяти зависит от: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300" dirty="0" smtClean="0">
                <a:latin typeface="Arial" pitchFamily="34" charset="0"/>
                <a:cs typeface="Arial" pitchFamily="34" charset="0"/>
              </a:rPr>
              <a:t>1. Целей запоминания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300" dirty="0" smtClean="0">
                <a:latin typeface="Arial" pitchFamily="34" charset="0"/>
                <a:cs typeface="Arial" pitchFamily="34" charset="0"/>
              </a:rPr>
              <a:t>2. Приемов заучивания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☻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механическое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☻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смысловое (логическое) </a:t>
            </a:r>
            <a:r>
              <a:rPr lang="ru-RU" dirty="0" smtClean="0"/>
              <a:t>(эффективность в 20 раз выше!)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3000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/>
              <a:t>«Лучше 2 раза прочитать текст и 2 раза воспроизвести, чем читать бесперебойно 8 раз».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900" i="1" dirty="0" smtClean="0"/>
              <a:t>- Прочтение текста и разделение на части.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900" i="1" dirty="0" smtClean="0"/>
              <a:t>- Составление плана к тексту.</a:t>
            </a:r>
          </a:p>
          <a:p>
            <a:pPr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900" i="1" dirty="0" smtClean="0"/>
              <a:t>- Осмысливание и пересказ каждого пункта плана</a:t>
            </a:r>
          </a:p>
          <a:p>
            <a:pPr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900" i="1" dirty="0" smtClean="0"/>
              <a:t>   отдельно.</a:t>
            </a:r>
          </a:p>
          <a:p>
            <a:pPr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900" i="1" dirty="0" smtClean="0"/>
              <a:t>- Пересказ в целом всего текста в соответствии</a:t>
            </a:r>
          </a:p>
          <a:p>
            <a:pPr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900" i="1" dirty="0" smtClean="0"/>
              <a:t>   с планом.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/>
          </a:p>
        </p:txBody>
      </p:sp>
      <p:pic>
        <p:nvPicPr>
          <p:cNvPr id="43010" name="Picture 2" descr="E:\ЕГЭ\фото ЕГЭ\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4429132"/>
            <a:ext cx="2428892" cy="185737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14291"/>
            <a:ext cx="8686800" cy="92869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cap="small" dirty="0" smtClean="0">
                <a:solidFill>
                  <a:srgbClr val="0070C0"/>
                </a:solidFill>
                <a:latin typeface="+mn-lt"/>
              </a:rPr>
              <a:t>2. Приемы заучивания (продолжение)</a:t>
            </a:r>
            <a:endParaRPr lang="ru-RU" sz="2800" cap="small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554163"/>
            <a:ext cx="8777287" cy="45180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☻</a:t>
            </a:r>
            <a:r>
              <a:rPr lang="ru-RU" b="1" i="1" dirty="0" err="1" smtClean="0">
                <a:solidFill>
                  <a:srgbClr val="00B050"/>
                </a:solidFill>
              </a:rPr>
              <a:t>Образные</a:t>
            </a:r>
            <a:r>
              <a:rPr lang="ru-RU" b="1" i="1" dirty="0" smtClean="0">
                <a:solidFill>
                  <a:srgbClr val="00B050"/>
                </a:solidFill>
              </a:rPr>
              <a:t> приемы запоминания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/>
              <a:t> (перевод информации в наглядность):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в образы, графики, схемы, таблицы, рисунки,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картинки, записки на стенах (вывешивание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формул, терминов), выделение главного 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подчеркивание в тексте, сокращенные записи,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лабораторные работы, прослушивание записей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на магнитофоне; заучивать, пересказывая на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ходу и используя жесты.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7066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25" y="5857875"/>
            <a:ext cx="457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 descr="E:\ЕГЭ\фото ЕГЭ\2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1142984"/>
            <a:ext cx="1357322" cy="171451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785813"/>
            <a:ext cx="8229600" cy="5619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cap="small" dirty="0" smtClean="0">
                <a:solidFill>
                  <a:srgbClr val="FF3300"/>
                </a:solidFill>
                <a:latin typeface="+mn-lt"/>
              </a:rPr>
              <a:t>2. Приемы заучивания (продолжение)</a:t>
            </a:r>
            <a:endParaRPr lang="ru-RU" sz="2800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74755" name="Содержимое 2"/>
          <p:cNvSpPr>
            <a:spLocks noGrp="1"/>
          </p:cNvSpPr>
          <p:nvPr>
            <p:ph idx="1"/>
          </p:nvPr>
        </p:nvSpPr>
        <p:spPr>
          <a:xfrm>
            <a:off x="500063" y="1500188"/>
            <a:ext cx="8229600" cy="3779837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FF3300"/>
                </a:solidFill>
              </a:rPr>
              <a:t>☻</a:t>
            </a:r>
            <a:r>
              <a:rPr lang="ru-RU" smtClean="0">
                <a:solidFill>
                  <a:srgbClr val="009900"/>
                </a:solidFill>
              </a:rPr>
              <a:t>Мнемотехнические приемы запоминания (спец. приемы для облегчения запоминания):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009900"/>
                </a:solidFill>
              </a:rPr>
              <a:t>   планы, тезисы, шпаргалки, записи на руках, записки.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FF3300"/>
                </a:solidFill>
              </a:rPr>
              <a:t>☻</a:t>
            </a:r>
            <a:r>
              <a:rPr lang="ru-RU" smtClean="0">
                <a:solidFill>
                  <a:srgbClr val="663300"/>
                </a:solidFill>
              </a:rPr>
              <a:t>«Эффект края» (лучше запоминается начало и конец изучения материала, поэтому трудное лучше заучивать в первую очередь).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FF3300"/>
                </a:solidFill>
              </a:rPr>
              <a:t>			☻</a:t>
            </a:r>
            <a:r>
              <a:rPr lang="ru-RU" smtClean="0">
                <a:solidFill>
                  <a:srgbClr val="009900"/>
                </a:solidFill>
              </a:rPr>
              <a:t>Внимание,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009900"/>
                </a:solidFill>
              </a:rPr>
              <a:t>		сосредоточенность на материале.</a:t>
            </a:r>
          </a:p>
        </p:txBody>
      </p:sp>
      <p:pic>
        <p:nvPicPr>
          <p:cNvPr id="36866" name="Picture 2" descr="E:\ЕГЭ\фото ЕГЭ\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4786322"/>
            <a:ext cx="1419225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14290"/>
            <a:ext cx="8183562" cy="1214446"/>
          </a:xfrm>
          <a:solidFill>
            <a:srgbClr val="00B050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Советы по развитию внимания</a:t>
            </a:r>
            <a:endParaRPr lang="ru-RU" sz="28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1785925"/>
            <a:ext cx="8183562" cy="4572033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не перегружать внимание во время занятий большим кол-вом предметов на столе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работать «блоками»: 30-40 минут занятий и короткий отдых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разнообразить виды занятий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тренируйтесь: одновременно читать и зарисовывать, записывать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не злоупотреблять телевизором, компьютером, музыкой.</a:t>
            </a:r>
            <a:endParaRPr lang="ru-RU" dirty="0"/>
          </a:p>
        </p:txBody>
      </p:sp>
    </p:spTree>
  </p:cSld>
  <p:clrMapOvr>
    <a:masterClrMapping/>
  </p:clrMapOvr>
  <p:transition>
    <p:wheel spokes="3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1369</Words>
  <Application>Microsoft Office PowerPoint</Application>
  <PresentationFormat>Экран (4:3)</PresentationFormat>
  <Paragraphs>197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Психологическая подготовка  учащихся к экзаменам.</vt:lpstr>
      <vt:lpstr>Слайд 2</vt:lpstr>
      <vt:lpstr>Экзамен как психологическая нагрузка</vt:lpstr>
      <vt:lpstr>Слайд 4</vt:lpstr>
      <vt:lpstr>Особенности памяти</vt:lpstr>
      <vt:lpstr>Эффективность произвольной памяти зависит от:</vt:lpstr>
      <vt:lpstr>2. Приемы заучивания (продолжение)</vt:lpstr>
      <vt:lpstr>2. Приемы заучивания (продолжение)</vt:lpstr>
      <vt:lpstr>Советы по развитию внимания</vt:lpstr>
      <vt:lpstr>Как готовиться к экзамену?</vt:lpstr>
      <vt:lpstr>Накануне экзамена</vt:lpstr>
      <vt:lpstr>Во время экзамена (ЕГЭ)</vt:lpstr>
      <vt:lpstr>Как вести себя во время сдачи экзаменов в форме ЕГЭ</vt:lpstr>
      <vt:lpstr>Слайд 14</vt:lpstr>
      <vt:lpstr>Слайд 15</vt:lpstr>
      <vt:lpstr>Саморегуляция при стрессе состояние нервно-психической напряженности, утомления</vt:lpstr>
      <vt:lpstr>Формулы самовнушения</vt:lpstr>
      <vt:lpstr>Слайд 18</vt:lpstr>
      <vt:lpstr>КАКИЕ ЖЕ ПРОДУКТЫ ПОЛЕЗНЕЕ ПЕРЕД ЭКЗАМЕНАМИ?</vt:lpstr>
      <vt:lpstr>Слайд 20</vt:lpstr>
      <vt:lpstr> Приметы, часто дают положительный психологический настрой и дополнительную уверенность.</vt:lpstr>
      <vt:lpstr>«Ступени к успеху»</vt:lpstr>
      <vt:lpstr>Слайд 23</vt:lpstr>
    </vt:vector>
  </TitlesOfParts>
  <Company>МОУСОШ № 18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методкабинет</dc:creator>
  <cp:lastModifiedBy>Ирина</cp:lastModifiedBy>
  <cp:revision>30</cp:revision>
  <dcterms:created xsi:type="dcterms:W3CDTF">2010-02-02T10:08:28Z</dcterms:created>
  <dcterms:modified xsi:type="dcterms:W3CDTF">2014-02-08T19:10:12Z</dcterms:modified>
</cp:coreProperties>
</file>