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64" r:id="rId2"/>
    <p:sldId id="256" r:id="rId3"/>
    <p:sldId id="270" r:id="rId4"/>
    <p:sldId id="257" r:id="rId5"/>
    <p:sldId id="271" r:id="rId6"/>
    <p:sldId id="258" r:id="rId7"/>
    <p:sldId id="259" r:id="rId8"/>
    <p:sldId id="260" r:id="rId9"/>
    <p:sldId id="261" r:id="rId10"/>
    <p:sldId id="262" r:id="rId11"/>
    <p:sldId id="263" r:id="rId12"/>
    <p:sldId id="265" r:id="rId13"/>
    <p:sldId id="266" r:id="rId14"/>
    <p:sldId id="267" r:id="rId15"/>
    <p:sldId id="268" r:id="rId16"/>
    <p:sldId id="269"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72" autoAdjust="0"/>
  </p:normalViewPr>
  <p:slideViewPr>
    <p:cSldViewPr>
      <p:cViewPr varScale="1">
        <p:scale>
          <a:sx n="62" d="100"/>
          <a:sy n="62" d="100"/>
        </p:scale>
        <p:origin x="-9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67415-C915-453D-BA4E-250210E90482}" type="datetimeFigureOut">
              <a:rPr lang="ru-RU" smtClean="0"/>
              <a:pPr/>
              <a:t>08.02.2014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91C0E-3DF5-4A2C-A686-670865BB425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Обязанности механизатора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Издавна профессия хлебопашца на селе одной из самых уважаемых и почётных. Ведь чтобы вырастить хлеб, надо любить, прежде всего, родную землю, отдавать ей частичку душевного тепла. А еще в совершенстве владеть техникой. Кто живет в селе, знает, что механизаторская жизнь такова , что приходится трудиться на полях в сложных погодных условиях.</a:t>
            </a:r>
          </a:p>
          <a:p>
            <a:r>
              <a:rPr lang="ru-RU" sz="1200" kern="1200" dirty="0" smtClean="0">
                <a:solidFill>
                  <a:schemeClr val="tx1"/>
                </a:solidFill>
                <a:latin typeface="+mn-lt"/>
                <a:ea typeface="+mn-ea"/>
                <a:cs typeface="+mn-cs"/>
              </a:rPr>
              <a:t>С ранней весны и до «белых мух» у сельского механизатора самая напряженная пора, а круг его обязанностей очень широк. Весной надо пахать землю, боронить пашню, культивировать и засевать поля семенами. Летом – косить, молотить, метать сено и солому, осенью – снова пахать, зимой – ремонтировать технику. Порой приходится работать и в ночную смену.</a:t>
            </a:r>
          </a:p>
          <a:p>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Безопасность на рабочем месте у такого человека зависит в большей степени от него самого. Это такая работа, где особенно важно соблюдать технику безопасности, ведь одно неправильное действие может травмировать и самого механика, и окружающих. Без получения высшего образования перспектив такая работа даёт не много. Окончив ВУЗ, бывший механик становится ценным специалистом, поскольку знает не только книжную теорию, но и практические навыки работы с определённым видом механизмов и электротехники.</a:t>
            </a:r>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Специалистов по обслуживанию определённого вида техники готовят в профессионально-технических училищах, средних профессиональных образовательных учреждениях и высших учебных заведениях. Большую часть обучения занимают практические занятия. Если же такой человек пойдёт дальше по своему профилю и получит высшее образование, то в дипломе будет написано «инженер-механик».</a:t>
            </a:r>
          </a:p>
          <a:p>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 предмету труда относится к типу – </a:t>
            </a:r>
            <a:r>
              <a:rPr lang="ru-RU" sz="1200" b="1" kern="1200" dirty="0" smtClean="0">
                <a:solidFill>
                  <a:schemeClr val="tx1"/>
                </a:solidFill>
                <a:latin typeface="+mn-lt"/>
                <a:ea typeface="+mn-ea"/>
                <a:cs typeface="+mn-cs"/>
              </a:rPr>
              <a:t>"человек–техника"; </a:t>
            </a:r>
          </a:p>
          <a:p>
            <a:r>
              <a:rPr lang="ru-RU" sz="1200" kern="1200" dirty="0" smtClean="0">
                <a:solidFill>
                  <a:schemeClr val="tx1"/>
                </a:solidFill>
                <a:latin typeface="+mn-lt"/>
                <a:ea typeface="+mn-ea"/>
                <a:cs typeface="+mn-cs"/>
              </a:rPr>
              <a:t>по характеру труда является профессией </a:t>
            </a:r>
            <a:r>
              <a:rPr lang="ru-RU" sz="1200" b="1" kern="1200" dirty="0" smtClean="0">
                <a:solidFill>
                  <a:schemeClr val="tx1"/>
                </a:solidFill>
                <a:latin typeface="+mn-lt"/>
                <a:ea typeface="+mn-ea"/>
                <a:cs typeface="+mn-cs"/>
              </a:rPr>
              <a:t>исполнительского класса. </a:t>
            </a:r>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Сельский механизатор обязан:</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Во-первых</a:t>
            </a:r>
            <a:r>
              <a:rPr lang="ru-RU" sz="1200" kern="1200" dirty="0" smtClean="0">
                <a:solidFill>
                  <a:schemeClr val="tx1"/>
                </a:solidFill>
                <a:latin typeface="+mn-lt"/>
                <a:ea typeface="+mn-ea"/>
                <a:cs typeface="+mn-cs"/>
              </a:rPr>
              <a:t>, он должен отлично знать правила выполнения всех необходимых операций:</a:t>
            </a:r>
          </a:p>
          <a:p>
            <a:pPr lvl="0">
              <a:buFont typeface="Wingdings" pitchFamily="2" charset="2"/>
              <a:buChar char="ü"/>
            </a:pPr>
            <a:r>
              <a:rPr lang="ru-RU" sz="1200" kern="1200" dirty="0" smtClean="0">
                <a:solidFill>
                  <a:schemeClr val="tx1"/>
                </a:solidFill>
                <a:latin typeface="+mn-lt"/>
                <a:ea typeface="+mn-ea"/>
                <a:cs typeface="+mn-cs"/>
              </a:rPr>
              <a:t>вспашки поля;</a:t>
            </a:r>
          </a:p>
          <a:p>
            <a:pPr lvl="0">
              <a:buFont typeface="Wingdings" pitchFamily="2" charset="2"/>
              <a:buChar char="ü"/>
            </a:pPr>
            <a:r>
              <a:rPr lang="ru-RU" sz="1200" kern="1200" dirty="0" smtClean="0">
                <a:solidFill>
                  <a:schemeClr val="tx1"/>
                </a:solidFill>
                <a:latin typeface="+mn-lt"/>
                <a:ea typeface="+mn-ea"/>
                <a:cs typeface="+mn-cs"/>
              </a:rPr>
              <a:t>посева;</a:t>
            </a:r>
          </a:p>
          <a:p>
            <a:pPr lvl="0">
              <a:buFont typeface="Wingdings" pitchFamily="2" charset="2"/>
              <a:buChar char="ü"/>
            </a:pPr>
            <a:r>
              <a:rPr lang="ru-RU" sz="1200" kern="1200" dirty="0" smtClean="0">
                <a:solidFill>
                  <a:schemeClr val="tx1"/>
                </a:solidFill>
                <a:latin typeface="+mn-lt"/>
                <a:ea typeface="+mn-ea"/>
                <a:cs typeface="+mn-cs"/>
              </a:rPr>
              <a:t>междурядной обработки;</a:t>
            </a:r>
          </a:p>
          <a:p>
            <a:pPr lvl="0">
              <a:buFont typeface="Wingdings" pitchFamily="2" charset="2"/>
              <a:buChar char="ü"/>
            </a:pPr>
            <a:r>
              <a:rPr lang="ru-RU" sz="1200" kern="1200" dirty="0" smtClean="0">
                <a:solidFill>
                  <a:schemeClr val="tx1"/>
                </a:solidFill>
                <a:latin typeface="+mn-lt"/>
                <a:ea typeface="+mn-ea"/>
                <a:cs typeface="+mn-cs"/>
              </a:rPr>
              <a:t>полива;</a:t>
            </a:r>
          </a:p>
          <a:p>
            <a:pPr lvl="0">
              <a:buFont typeface="Wingdings" pitchFamily="2" charset="2"/>
              <a:buChar char="ü"/>
            </a:pPr>
            <a:r>
              <a:rPr lang="ru-RU" sz="1200" kern="1200" dirty="0" smtClean="0">
                <a:solidFill>
                  <a:schemeClr val="tx1"/>
                </a:solidFill>
                <a:latin typeface="+mn-lt"/>
                <a:ea typeface="+mn-ea"/>
                <a:cs typeface="+mn-cs"/>
              </a:rPr>
              <a:t>уборки урожая.</a:t>
            </a:r>
          </a:p>
          <a:p>
            <a:r>
              <a:rPr lang="ru-RU" sz="1200" b="1" kern="1200" dirty="0" smtClean="0">
                <a:solidFill>
                  <a:schemeClr val="tx1"/>
                </a:solidFill>
                <a:latin typeface="+mn-lt"/>
                <a:ea typeface="+mn-ea"/>
                <a:cs typeface="+mn-cs"/>
              </a:rPr>
              <a:t>Во-вторых</a:t>
            </a:r>
            <a:r>
              <a:rPr lang="ru-RU" sz="1200" kern="1200" dirty="0" smtClean="0">
                <a:solidFill>
                  <a:schemeClr val="tx1"/>
                </a:solidFill>
                <a:latin typeface="+mn-lt"/>
                <a:ea typeface="+mn-ea"/>
                <a:cs typeface="+mn-cs"/>
              </a:rPr>
              <a:t>, теоретические знания механизатор должен умело применять на практике.</a:t>
            </a:r>
          </a:p>
          <a:p>
            <a:r>
              <a:rPr lang="ru-RU" sz="1200" b="1" kern="1200" dirty="0" smtClean="0">
                <a:solidFill>
                  <a:schemeClr val="tx1"/>
                </a:solidFill>
                <a:latin typeface="+mn-lt"/>
                <a:ea typeface="+mn-ea"/>
                <a:cs typeface="+mn-cs"/>
              </a:rPr>
              <a:t>В-третьих</a:t>
            </a:r>
            <a:r>
              <a:rPr lang="ru-RU" sz="1200" kern="1200" dirty="0" smtClean="0">
                <a:solidFill>
                  <a:schemeClr val="tx1"/>
                </a:solidFill>
                <a:latin typeface="+mn-lt"/>
                <a:ea typeface="+mn-ea"/>
                <a:cs typeface="+mn-cs"/>
              </a:rPr>
              <a:t>, необходимо хорошо владеть машинно-тракторным агрегатом, с учётом особенностей сельскохозяйственной техники, состояния пашни и видом культуры.</a:t>
            </a:r>
          </a:p>
          <a:p>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Профессия "Механик" требует от специалиста преимущественно интеллектуальных и физических затрат. Профессиональная деятельность, прежде всего, подразумевает выполнение конкретных задач с применением специальных навыков труда. В зависимости от текущей задачи, механик осуществляет деятельность в помещении, вне помещения, за рабочим местом, мобильный. Для выполнения основной задачи деятельности требуется периодическое взаимодействие с людьми. Обычно профессиональное общение происходит непосредственно. </a:t>
            </a:r>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Для удовлетворения растущих потребностей человечество вынуждено выполнять огромный объём работы во всех сферах деятельности. Чтобы облегчить себе этот непосильный труд, люди используют технику. Но чем больше функций выполняет такое оборудование, тем больше вероятности, что он сломается. Дабы такого не произошло, надо должным образом её обслуживать. Механик — это специалист, который занимается ремонтом и обслуживанием одного или нескольких видов техники. Люди с этой профессией работают с автомобилями, самолётами, электротехникой, радиоэлектроникой, сельхозтехникой и т. д. </a:t>
            </a:r>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Первые механики, занятые обслуживанием механизмов, появились во времена Древнего Рима. Эти люди обслуживали системы для перекачки воды, которые были прототипом нынешних насосов. Позже люди с такой профессией занимались ремонтом и эксплуатацией оборудования горного промысла на рудниках, но назывались такие рабочие по-другому. Механики в нынешнем понимании впервые получили распространение в период индустриализации в средине XIX века, когда на производстве стали применять новые технологии и появился железнодорожный транспорт.… </a:t>
            </a:r>
          </a:p>
          <a:p>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Специалисты по данному профилю — неотъемлемая часть команды авиалайнера, корабля, железнодорожного депо, машиностроительного предприятия, станции техобслуживания автотранспорта, троллейбусного депо и прочих организаций. Рабочая и бытовая техника хороша тем, что ей не нужен отдых. Всё же ей необходим уход: регулярная смазка определённых деталей, проверка на исправность, замена повреждённых деталей, наладка работы, прочистка и т. п. Поэтому мастера по этому направлению являются довольно распространённой профессией.</a:t>
            </a:r>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Человек, который обслуживает и ремонтирует технику, с одной стороны, должен работать не спеша, обдумывая свои действия, чтобы ничего не сломать. А с другой стороны, такая профессия требует умения быстро принимать решения в экстренных ситуациях, так как бездействие может принести больше вреда, чем неосторожное действие, если речь идёт о серьёзной поломке. Механик должен уверенно орудовать необходимыми инструментами и быстро соображать, от чего произошла поломка.</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32F91C0E-3DF5-4A2C-A686-670865BB425B}"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1009B1-4784-41A7-936A-E3ED77BFBDD4}" type="datetime1">
              <a:rPr lang="ru-RU" smtClean="0"/>
              <a:t>08.02.2014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C7E3E5-D2F4-4DAD-A88A-25B4B0CCF8B2}" type="datetime1">
              <a:rPr lang="ru-RU" smtClean="0"/>
              <a:t>08.02.2014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D3973B-BB0D-43F2-B839-9532E8F71598}" type="datetime1">
              <a:rPr lang="ru-RU" smtClean="0"/>
              <a:t>08.02.2014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D38980-3F1C-4E24-BF59-2D24BE02B75B}" type="datetime1">
              <a:rPr lang="ru-RU" smtClean="0"/>
              <a:t>08.02.2014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3EFD29-9280-4F72-9A01-ABCD369FFF77}" type="datetime1">
              <a:rPr lang="ru-RU" smtClean="0"/>
              <a:t>08.02.2014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19E077-D276-41B0-853E-54A9E31A5530}" type="datetime1">
              <a:rPr lang="ru-RU" smtClean="0"/>
              <a:t>08.02.2014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6CF690-8A52-434F-833F-935D5687C713}" type="datetime1">
              <a:rPr lang="ru-RU" smtClean="0"/>
              <a:t>08.02.2014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F77579-9914-4CFA-AD16-FD1315787003}" type="datetime1">
              <a:rPr lang="ru-RU" smtClean="0"/>
              <a:t>08.02.2014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31ED65-7A10-4A57-9777-283BA9F23C5A}" type="datetime1">
              <a:rPr lang="ru-RU" smtClean="0"/>
              <a:t>08.02.2014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D524EC-F500-4C7A-BF7D-7B4F4217C610}" type="datetime1">
              <a:rPr lang="ru-RU" smtClean="0"/>
              <a:t>08.02.2014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8AC695-3538-41BF-B8CD-0BB69A3D3448}" type="datetime1">
              <a:rPr lang="ru-RU" smtClean="0"/>
              <a:t>08.02.2014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A92F4-FF9D-4F53-8CA9-187F2C77336A}" type="datetime1">
              <a:rPr lang="ru-RU" smtClean="0"/>
              <a:t>08.02.2014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rnns.ru/uploads/posts/2010-01/1262765793_mirror1.jpg"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60"/>
            <a:ext cx="8229600" cy="4214842"/>
          </a:xfrm>
        </p:spPr>
        <p:txBody>
          <a:bodyPr>
            <a:normAutofit/>
          </a:bodyPr>
          <a:lstStyle/>
          <a:p>
            <a:pPr>
              <a:lnSpc>
                <a:spcPct val="150000"/>
              </a:lnSpc>
            </a:pPr>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Script" pitchFamily="34" charset="0"/>
              </a:rPr>
              <a:t>Своё будущее – </a:t>
            </a:r>
            <a:b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Script" pitchFamily="34" charset="0"/>
              </a:rPr>
            </a:br>
            <a:r>
              <a:rPr lang="ru-R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Script" pitchFamily="34" charset="0"/>
              </a:rPr>
              <a:t>ты выбираешь сегодня !</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egoe Script"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Заболевания, противопоказанные для профессии "Механик": </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marL="628650" lvl="0" indent="-628650">
              <a:buFont typeface="Wingdings" pitchFamily="2" charset="2"/>
              <a:buChar char="Ø"/>
            </a:pPr>
            <a:r>
              <a:rPr lang="ru-RU" dirty="0" smtClean="0">
                <a:latin typeface="Times New Roman" pitchFamily="18" charset="0"/>
                <a:cs typeface="Times New Roman" pitchFamily="18" charset="0"/>
              </a:rPr>
              <a:t>Некорректируемое снижение </a:t>
            </a:r>
            <a:r>
              <a:rPr lang="ru-RU" dirty="0" smtClean="0">
                <a:latin typeface="Times New Roman" pitchFamily="18" charset="0"/>
                <a:cs typeface="Times New Roman" pitchFamily="18" charset="0"/>
              </a:rPr>
              <a:t>остроты зрения; </a:t>
            </a:r>
          </a:p>
          <a:p>
            <a:pPr marL="628650" lvl="0" indent="-628650">
              <a:buFont typeface="Wingdings" pitchFamily="2" charset="2"/>
              <a:buChar char="Ø"/>
            </a:pPr>
            <a:r>
              <a:rPr lang="ru-RU" dirty="0" smtClean="0">
                <a:latin typeface="Times New Roman" pitchFamily="18" charset="0"/>
                <a:cs typeface="Times New Roman" pitchFamily="18" charset="0"/>
              </a:rPr>
              <a:t>Нарушение цветоразличения</a:t>
            </a:r>
            <a:r>
              <a:rPr lang="ru-RU" dirty="0" smtClean="0">
                <a:latin typeface="Times New Roman" pitchFamily="18" charset="0"/>
                <a:cs typeface="Times New Roman" pitchFamily="18" charset="0"/>
              </a:rPr>
              <a:t>, бинокулярного зрения; </a:t>
            </a:r>
          </a:p>
          <a:p>
            <a:pPr marL="628650" indent="-628650">
              <a:buFont typeface="Wingdings" pitchFamily="2" charset="2"/>
              <a:buChar char="Ø"/>
            </a:pPr>
            <a:r>
              <a:rPr lang="ru-RU" dirty="0" smtClean="0">
                <a:latin typeface="Times New Roman" pitchFamily="18" charset="0"/>
                <a:cs typeface="Times New Roman" pitchFamily="18" charset="0"/>
              </a:rPr>
              <a:t>Вестибулярные расстройства</a:t>
            </a:r>
            <a:r>
              <a:rPr lang="ru-RU" dirty="0" smtClean="0">
                <a:latin typeface="Times New Roman" pitchFamily="18" charset="0"/>
                <a:cs typeface="Times New Roman" pitchFamily="18" charset="0"/>
              </a:rPr>
              <a:t>, нарушение чувства равновесия; </a:t>
            </a:r>
          </a:p>
          <a:p>
            <a:pPr marL="628650" lvl="0" indent="-628650">
              <a:buFont typeface="Wingdings" pitchFamily="2" charset="2"/>
              <a:buChar char="Ø"/>
            </a:pPr>
            <a:r>
              <a:rPr lang="ru-RU" dirty="0" smtClean="0">
                <a:latin typeface="Times New Roman" pitchFamily="18" charset="0"/>
                <a:cs typeface="Times New Roman" pitchFamily="18" charset="0"/>
              </a:rPr>
              <a:t>Расстройства координации </a:t>
            </a:r>
            <a:r>
              <a:rPr lang="ru-RU" dirty="0" smtClean="0">
                <a:latin typeface="Times New Roman" pitchFamily="18" charset="0"/>
                <a:cs typeface="Times New Roman" pitchFamily="18" charset="0"/>
              </a:rPr>
              <a:t>движений; </a:t>
            </a:r>
          </a:p>
          <a:p>
            <a:pPr marL="628650" lvl="0" indent="-628650">
              <a:buFont typeface="Wingdings" pitchFamily="2" charset="2"/>
              <a:buChar char="Ø"/>
            </a:pPr>
            <a:r>
              <a:rPr lang="ru-RU" dirty="0" smtClean="0">
                <a:latin typeface="Times New Roman" pitchFamily="18" charset="0"/>
                <a:cs typeface="Times New Roman" pitchFamily="18" charset="0"/>
              </a:rPr>
              <a:t>дрожание рук; </a:t>
            </a:r>
          </a:p>
          <a:p>
            <a:pPr marL="628650" lvl="0" indent="-628650">
              <a:buFont typeface="Wingdings" pitchFamily="2" charset="2"/>
              <a:buChar char="Ø"/>
            </a:pPr>
            <a:r>
              <a:rPr lang="ru-RU" dirty="0" smtClean="0">
                <a:latin typeface="Times New Roman" pitchFamily="18" charset="0"/>
                <a:cs typeface="Times New Roman" pitchFamily="18" charset="0"/>
              </a:rPr>
              <a:t>Заболевания позвоночника</a:t>
            </a:r>
            <a:r>
              <a:rPr lang="ru-RU" dirty="0" smtClean="0">
                <a:latin typeface="Times New Roman" pitchFamily="18" charset="0"/>
                <a:cs typeface="Times New Roman" pitchFamily="18" charset="0"/>
              </a:rPr>
              <a:t>, суставов или нижних конечностей; </a:t>
            </a:r>
          </a:p>
          <a:p>
            <a:pPr marL="628650" indent="-628650">
              <a:buFont typeface="Wingdings" pitchFamily="2" charset="2"/>
              <a:buChar char="Ø"/>
            </a:pPr>
            <a:r>
              <a:rPr lang="ru-RU" dirty="0" smtClean="0">
                <a:latin typeface="Times New Roman" pitchFamily="18" charset="0"/>
                <a:cs typeface="Times New Roman" pitchFamily="18" charset="0"/>
              </a:rPr>
              <a:t>Выраженные физические </a:t>
            </a:r>
            <a:r>
              <a:rPr lang="ru-RU" dirty="0" smtClean="0">
                <a:latin typeface="Times New Roman" pitchFamily="18" charset="0"/>
                <a:cs typeface="Times New Roman" pitchFamily="18" charset="0"/>
              </a:rPr>
              <a:t>недостатки.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Краткое описание</a:t>
            </a:r>
            <a:endParaRPr lang="ru-RU"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4471990" cy="4525963"/>
          </a:xfrm>
        </p:spPr>
        <p:txBody>
          <a:bodyPr>
            <a:normAutofit fontScale="92500" lnSpcReduction="20000"/>
          </a:bodyPr>
          <a:lstStyle/>
          <a:p>
            <a:pPr marL="0" indent="361950">
              <a:buNone/>
            </a:pPr>
            <a:r>
              <a:rPr lang="ru-RU" b="1" i="1" dirty="0" smtClean="0">
                <a:latin typeface="Times New Roman" pitchFamily="18" charset="0"/>
                <a:cs typeface="Times New Roman" pitchFamily="18" charset="0"/>
              </a:rPr>
              <a:t>Механик</a:t>
            </a:r>
            <a:r>
              <a:rPr lang="ru-RU" dirty="0" smtClean="0">
                <a:latin typeface="Times New Roman" pitchFamily="18" charset="0"/>
                <a:cs typeface="Times New Roman" pitchFamily="18" charset="0"/>
              </a:rPr>
              <a:t> - это специалист, который занимается ремонтом и обслуживанием одного или нескольких видов техники. Люди с этой профессией работают с автомобилями, самолётами, электротехникой, радиоэлектроникой, сельхозтехникой и т. д. </a:t>
            </a:r>
            <a:endParaRPr lang="ru-RU" dirty="0">
              <a:latin typeface="Times New Roman" pitchFamily="18" charset="0"/>
              <a:cs typeface="Times New Roman" pitchFamily="18" charset="0"/>
            </a:endParaRPr>
          </a:p>
        </p:txBody>
      </p:sp>
      <p:pic>
        <p:nvPicPr>
          <p:cNvPr id="1026" name="Picture 2" descr="C:\Users\Амир\Desktop\Механик\19 июня 2012 г\комбайн\P1030008.JPG"/>
          <p:cNvPicPr>
            <a:picLocks noChangeAspect="1" noChangeArrowheads="1"/>
          </p:cNvPicPr>
          <p:nvPr/>
        </p:nvPicPr>
        <p:blipFill>
          <a:blip r:embed="rId3" cstate="print"/>
          <a:srcRect/>
          <a:stretch>
            <a:fillRect/>
          </a:stretch>
        </p:blipFill>
        <p:spPr bwMode="auto">
          <a:xfrm>
            <a:off x="4644008" y="2348880"/>
            <a:ext cx="3744416" cy="3024336"/>
          </a:xfrm>
          <a:prstGeom prst="rect">
            <a:avLst/>
          </a:prstGeom>
          <a:ln>
            <a:noFill/>
          </a:ln>
          <a:effectLst>
            <a:softEdge rad="112500"/>
          </a:effectLst>
        </p:spPr>
      </p:pic>
      <p:sp>
        <p:nvSpPr>
          <p:cNvPr id="6" name="Номер слайда 5"/>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3541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История профессии</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8" descr="http://im5-tub.yandex.net/i?id=72263889-13"/>
          <p:cNvPicPr>
            <a:picLocks noChangeAspect="1" noChangeArrowheads="1"/>
          </p:cNvPicPr>
          <p:nvPr/>
        </p:nvPicPr>
        <p:blipFill>
          <a:blip r:embed="rId3" cstate="print"/>
          <a:srcRect/>
          <a:stretch>
            <a:fillRect/>
          </a:stretch>
        </p:blipFill>
        <p:spPr bwMode="auto">
          <a:xfrm>
            <a:off x="6215074" y="4500570"/>
            <a:ext cx="2928926" cy="2357430"/>
          </a:xfrm>
          <a:prstGeom prst="rect">
            <a:avLst/>
          </a:prstGeom>
          <a:ln>
            <a:noFill/>
          </a:ln>
          <a:effectLst>
            <a:softEdge rad="112500"/>
          </a:effectLst>
        </p:spPr>
      </p:pic>
      <p:pic>
        <p:nvPicPr>
          <p:cNvPr id="1026" name="Picture 2" descr="F:\Жанна\P1010143a_h600.jpg"/>
          <p:cNvPicPr>
            <a:picLocks noChangeAspect="1" noChangeArrowheads="1"/>
          </p:cNvPicPr>
          <p:nvPr/>
        </p:nvPicPr>
        <p:blipFill>
          <a:blip r:embed="rId4" cstate="print"/>
          <a:srcRect/>
          <a:stretch>
            <a:fillRect/>
          </a:stretch>
        </p:blipFill>
        <p:spPr bwMode="auto">
          <a:xfrm>
            <a:off x="3000365" y="2357430"/>
            <a:ext cx="3214710" cy="4500570"/>
          </a:xfrm>
          <a:prstGeom prst="rect">
            <a:avLst/>
          </a:prstGeom>
          <a:ln>
            <a:noFill/>
          </a:ln>
          <a:effectLst>
            <a:softEdge rad="112500"/>
          </a:effectLst>
        </p:spPr>
      </p:pic>
      <p:pic>
        <p:nvPicPr>
          <p:cNvPr id="6" name="Picture 2" descr="Картинка 7 из 22769">
            <a:hlinkClick r:id="rId5"/>
          </p:cNvPr>
          <p:cNvPicPr>
            <a:picLocks noChangeAspect="1" noChangeArrowheads="1"/>
          </p:cNvPicPr>
          <p:nvPr/>
        </p:nvPicPr>
        <p:blipFill>
          <a:blip r:embed="rId6" cstate="email"/>
          <a:srcRect/>
          <a:stretch>
            <a:fillRect/>
          </a:stretch>
        </p:blipFill>
        <p:spPr bwMode="auto">
          <a:xfrm>
            <a:off x="0" y="2357430"/>
            <a:ext cx="3000364" cy="2143140"/>
          </a:xfrm>
          <a:prstGeom prst="rect">
            <a:avLst/>
          </a:prstGeom>
          <a:ln>
            <a:noFill/>
          </a:ln>
          <a:effectLst>
            <a:softEdge rad="112500"/>
          </a:effectLst>
        </p:spPr>
      </p:pic>
      <p:pic>
        <p:nvPicPr>
          <p:cNvPr id="7" name="Picture 2" descr="День инженера-механика"/>
          <p:cNvPicPr>
            <a:picLocks noChangeAspect="1" noChangeArrowheads="1"/>
          </p:cNvPicPr>
          <p:nvPr/>
        </p:nvPicPr>
        <p:blipFill>
          <a:blip r:embed="rId7" cstate="print"/>
          <a:srcRect/>
          <a:stretch>
            <a:fillRect/>
          </a:stretch>
        </p:blipFill>
        <p:spPr bwMode="auto">
          <a:xfrm>
            <a:off x="0" y="4500570"/>
            <a:ext cx="3000364" cy="2357430"/>
          </a:xfrm>
          <a:prstGeom prst="rect">
            <a:avLst/>
          </a:prstGeom>
          <a:ln>
            <a:noFill/>
          </a:ln>
          <a:effectLst>
            <a:softEdge rad="112500"/>
          </a:effectLst>
        </p:spPr>
      </p:pic>
      <p:pic>
        <p:nvPicPr>
          <p:cNvPr id="8" name="Picture 4" descr="http://im2-tub.yandex.net/i?id=29203060-08"/>
          <p:cNvPicPr>
            <a:picLocks noChangeAspect="1" noChangeArrowheads="1"/>
          </p:cNvPicPr>
          <p:nvPr/>
        </p:nvPicPr>
        <p:blipFill>
          <a:blip r:embed="rId8" cstate="print"/>
          <a:srcRect/>
          <a:stretch>
            <a:fillRect/>
          </a:stretch>
        </p:blipFill>
        <p:spPr bwMode="auto">
          <a:xfrm>
            <a:off x="6215074" y="2357430"/>
            <a:ext cx="2928926" cy="2155110"/>
          </a:xfrm>
          <a:prstGeom prst="rect">
            <a:avLst/>
          </a:prstGeom>
          <a:ln>
            <a:noFill/>
          </a:ln>
          <a:effectLst>
            <a:softEdge rad="112500"/>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Социальная значимость профессии в обществе</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026" name="Picture 2" descr="C:\Users\Амир\Desktop\5 апреля 2012\День сх работников\f708b1241d767f87bcfbb49d089.jpg"/>
          <p:cNvPicPr>
            <a:picLocks noChangeAspect="1" noChangeArrowheads="1"/>
          </p:cNvPicPr>
          <p:nvPr/>
        </p:nvPicPr>
        <p:blipFill>
          <a:blip r:embed="rId3" cstate="print"/>
          <a:srcRect/>
          <a:stretch>
            <a:fillRect/>
          </a:stretch>
        </p:blipFill>
        <p:spPr bwMode="auto">
          <a:xfrm>
            <a:off x="0" y="1428736"/>
            <a:ext cx="4572000" cy="2714620"/>
          </a:xfrm>
          <a:prstGeom prst="rect">
            <a:avLst/>
          </a:prstGeom>
          <a:ln>
            <a:noFill/>
          </a:ln>
          <a:effectLst>
            <a:softEdge rad="112500"/>
          </a:effectLst>
        </p:spPr>
      </p:pic>
      <p:pic>
        <p:nvPicPr>
          <p:cNvPr id="1027" name="Picture 3" descr="C:\Users\Амир\Desktop\5 апреля 2012\День сх работников\main_big.jpg"/>
          <p:cNvPicPr>
            <a:picLocks noChangeAspect="1" noChangeArrowheads="1"/>
          </p:cNvPicPr>
          <p:nvPr/>
        </p:nvPicPr>
        <p:blipFill>
          <a:blip r:embed="rId4" cstate="print"/>
          <a:srcRect b="3750"/>
          <a:stretch>
            <a:fillRect/>
          </a:stretch>
        </p:blipFill>
        <p:spPr bwMode="auto">
          <a:xfrm>
            <a:off x="4572000" y="4143380"/>
            <a:ext cx="4572000" cy="2714620"/>
          </a:xfrm>
          <a:prstGeom prst="rect">
            <a:avLst/>
          </a:prstGeom>
          <a:ln>
            <a:noFill/>
          </a:ln>
          <a:effectLst>
            <a:softEdge rad="112500"/>
          </a:effectLst>
        </p:spPr>
      </p:pic>
      <p:pic>
        <p:nvPicPr>
          <p:cNvPr id="1028" name="Picture 4" descr="C:\Users\Амир\Desktop\5 апреля 2012\День сх работников\_1_~1.JPG"/>
          <p:cNvPicPr>
            <a:picLocks noChangeAspect="1" noChangeArrowheads="1"/>
          </p:cNvPicPr>
          <p:nvPr/>
        </p:nvPicPr>
        <p:blipFill>
          <a:blip r:embed="rId5" cstate="print"/>
          <a:srcRect/>
          <a:stretch>
            <a:fillRect/>
          </a:stretch>
        </p:blipFill>
        <p:spPr bwMode="auto">
          <a:xfrm>
            <a:off x="0" y="4143380"/>
            <a:ext cx="4572000" cy="2714620"/>
          </a:xfrm>
          <a:prstGeom prst="rect">
            <a:avLst/>
          </a:prstGeom>
          <a:ln>
            <a:noFill/>
          </a:ln>
          <a:effectLst>
            <a:softEdge rad="112500"/>
          </a:effectLst>
        </p:spPr>
      </p:pic>
      <p:pic>
        <p:nvPicPr>
          <p:cNvPr id="1029" name="Picture 5" descr="C:\Users\Амир\Desktop\5 апреля 2012\День сх работников\01_b07_e.jpg"/>
          <p:cNvPicPr>
            <a:picLocks noChangeAspect="1" noChangeArrowheads="1"/>
          </p:cNvPicPr>
          <p:nvPr/>
        </p:nvPicPr>
        <p:blipFill>
          <a:blip r:embed="rId6" cstate="print"/>
          <a:srcRect/>
          <a:stretch>
            <a:fillRect/>
          </a:stretch>
        </p:blipFill>
        <p:spPr bwMode="auto">
          <a:xfrm>
            <a:off x="4572000" y="1428736"/>
            <a:ext cx="4572000" cy="2733034"/>
          </a:xfrm>
          <a:prstGeom prst="rect">
            <a:avLst/>
          </a:prstGeom>
          <a:ln>
            <a:noFill/>
          </a:ln>
          <a:effectLst>
            <a:softEdge rad="112500"/>
          </a:effectLst>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1000"/>
                                        <p:tgtEl>
                                          <p:spTgt spid="102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1000"/>
                                        <p:tgtEl>
                                          <p:spTgt spid="102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up)">
                                      <p:cBhvr>
                                        <p:cTn id="15" dur="1000"/>
                                        <p:tgtEl>
                                          <p:spTgt spid="1027"/>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up)">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Массовость и уникальность профессии</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026" name="Picture 2" descr="C:\Users\Амир\Desktop\5 апреля 2012\15 мая 2012\Механик\fondo.jpg"/>
          <p:cNvPicPr>
            <a:picLocks noChangeAspect="1" noChangeArrowheads="1"/>
          </p:cNvPicPr>
          <p:nvPr/>
        </p:nvPicPr>
        <p:blipFill>
          <a:blip r:embed="rId3" cstate="print"/>
          <a:srcRect/>
          <a:stretch>
            <a:fillRect/>
          </a:stretch>
        </p:blipFill>
        <p:spPr bwMode="auto">
          <a:xfrm>
            <a:off x="0" y="2000240"/>
            <a:ext cx="3000364" cy="4857760"/>
          </a:xfrm>
          <a:prstGeom prst="rect">
            <a:avLst/>
          </a:prstGeom>
          <a:ln>
            <a:noFill/>
          </a:ln>
          <a:effectLst>
            <a:softEdge rad="112500"/>
          </a:effectLst>
        </p:spPr>
      </p:pic>
      <p:pic>
        <p:nvPicPr>
          <p:cNvPr id="4" name="Picture 2" descr="C:\Users\Амир\Desktop\5 апреля 2012\15 мая 2012\Механик\mechanical-engineer.jpg"/>
          <p:cNvPicPr>
            <a:picLocks noChangeAspect="1" noChangeArrowheads="1"/>
          </p:cNvPicPr>
          <p:nvPr/>
        </p:nvPicPr>
        <p:blipFill>
          <a:blip r:embed="rId4" cstate="print"/>
          <a:srcRect/>
          <a:stretch>
            <a:fillRect/>
          </a:stretch>
        </p:blipFill>
        <p:spPr bwMode="auto">
          <a:xfrm>
            <a:off x="6215074" y="2000241"/>
            <a:ext cx="2928926" cy="4857760"/>
          </a:xfrm>
          <a:prstGeom prst="rect">
            <a:avLst/>
          </a:prstGeom>
          <a:ln>
            <a:noFill/>
          </a:ln>
          <a:effectLst>
            <a:softEdge rad="112500"/>
          </a:effectLst>
        </p:spPr>
      </p:pic>
      <p:pic>
        <p:nvPicPr>
          <p:cNvPr id="5" name="Picture 6" descr="car-manufacturing-7634"/>
          <p:cNvPicPr>
            <a:picLocks noChangeAspect="1" noChangeArrowheads="1"/>
          </p:cNvPicPr>
          <p:nvPr/>
        </p:nvPicPr>
        <p:blipFill>
          <a:blip r:embed="rId5" cstate="print"/>
          <a:srcRect/>
          <a:stretch>
            <a:fillRect/>
          </a:stretch>
        </p:blipFill>
        <p:spPr bwMode="auto">
          <a:xfrm>
            <a:off x="3000364" y="2000240"/>
            <a:ext cx="3214710" cy="4857760"/>
          </a:xfrm>
          <a:prstGeom prst="rect">
            <a:avLst/>
          </a:prstGeom>
          <a:ln>
            <a:noFill/>
          </a:ln>
          <a:effectLst>
            <a:softEdge rad="112500"/>
          </a:effectLst>
        </p:spPr>
      </p:pic>
      <p:sp>
        <p:nvSpPr>
          <p:cNvPr id="6" name="Номер слайда 5"/>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1000"/>
                                        <p:tgtEl>
                                          <p:spTgt spid="10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Риски профессии</a:t>
            </a:r>
            <a:endParaRPr lang="ru-RU"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074" name="Picture 2" descr="C:\Users\Амир\Desktop\Механик\19 июня 2012 г\Изображение 12 077.jpg"/>
          <p:cNvPicPr>
            <a:picLocks noChangeAspect="1" noChangeArrowheads="1"/>
          </p:cNvPicPr>
          <p:nvPr/>
        </p:nvPicPr>
        <p:blipFill>
          <a:blip r:embed="rId3" cstate="print"/>
          <a:srcRect/>
          <a:stretch>
            <a:fillRect/>
          </a:stretch>
        </p:blipFill>
        <p:spPr bwMode="auto">
          <a:xfrm>
            <a:off x="0" y="1916832"/>
            <a:ext cx="2970330" cy="3960440"/>
          </a:xfrm>
          <a:prstGeom prst="rect">
            <a:avLst/>
          </a:prstGeom>
          <a:ln>
            <a:noFill/>
          </a:ln>
          <a:effectLst>
            <a:softEdge rad="112500"/>
          </a:effectLst>
        </p:spPr>
      </p:pic>
      <p:pic>
        <p:nvPicPr>
          <p:cNvPr id="3075" name="Picture 3" descr="C:\Users\Амир\Desktop\Механик\19 июня 2012 г\Изображение 12 064.jpg"/>
          <p:cNvPicPr>
            <a:picLocks noChangeAspect="1" noChangeArrowheads="1"/>
          </p:cNvPicPr>
          <p:nvPr/>
        </p:nvPicPr>
        <p:blipFill>
          <a:blip r:embed="rId4" cstate="print"/>
          <a:srcRect/>
          <a:stretch>
            <a:fillRect/>
          </a:stretch>
        </p:blipFill>
        <p:spPr bwMode="auto">
          <a:xfrm flipH="1">
            <a:off x="6263680" y="1988840"/>
            <a:ext cx="2880320" cy="3888432"/>
          </a:xfrm>
          <a:prstGeom prst="rect">
            <a:avLst/>
          </a:prstGeom>
          <a:ln>
            <a:noFill/>
          </a:ln>
          <a:effectLst>
            <a:softEdge rad="112500"/>
          </a:effectLst>
        </p:spPr>
      </p:pic>
      <p:pic>
        <p:nvPicPr>
          <p:cNvPr id="3076" name="Picture 4" descr="C:\Users\Амир\Desktop\Механик\19 июня 2012 г\Изображение 12 069.jpg"/>
          <p:cNvPicPr>
            <a:picLocks noChangeAspect="1" noChangeArrowheads="1"/>
          </p:cNvPicPr>
          <p:nvPr/>
        </p:nvPicPr>
        <p:blipFill>
          <a:blip r:embed="rId5" cstate="print"/>
          <a:srcRect/>
          <a:stretch>
            <a:fillRect/>
          </a:stretch>
        </p:blipFill>
        <p:spPr bwMode="auto">
          <a:xfrm>
            <a:off x="2987824" y="1916832"/>
            <a:ext cx="3240360" cy="4032448"/>
          </a:xfrm>
          <a:prstGeom prst="rect">
            <a:avLst/>
          </a:prstGeom>
          <a:ln>
            <a:noFill/>
          </a:ln>
          <a:effectLst>
            <a:softEdge rad="112500"/>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500"/>
                                        <p:tgtEl>
                                          <p:spTgt spid="307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strips(downLeft)">
                                      <p:cBhvr>
                                        <p:cTn id="11" dur="500"/>
                                        <p:tgtEl>
                                          <p:spTgt spid="3076"/>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strips(downLeft)">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Где получить профессию</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Picture 6" descr="C:\Users\Амир\Desktop\5 апреля 2012\15 мая 2012\Механик\engineer-machanic-day.jpg"/>
          <p:cNvPicPr>
            <a:picLocks noChangeAspect="1" noChangeArrowheads="1"/>
          </p:cNvPicPr>
          <p:nvPr/>
        </p:nvPicPr>
        <p:blipFill>
          <a:blip r:embed="rId3" cstate="print"/>
          <a:srcRect/>
          <a:stretch>
            <a:fillRect/>
          </a:stretch>
        </p:blipFill>
        <p:spPr bwMode="auto">
          <a:xfrm>
            <a:off x="6215074" y="1643050"/>
            <a:ext cx="2928926" cy="5214950"/>
          </a:xfrm>
          <a:prstGeom prst="rect">
            <a:avLst/>
          </a:prstGeom>
          <a:ln>
            <a:noFill/>
          </a:ln>
          <a:effectLst>
            <a:softEdge rad="112500"/>
          </a:effectLst>
        </p:spPr>
      </p:pic>
      <p:pic>
        <p:nvPicPr>
          <p:cNvPr id="5" name="Picture 5" descr="C:\Users\Амир\Desktop\5 апреля 2012\15 мая 2012\Механик\6f9b6e162b31.jpg"/>
          <p:cNvPicPr>
            <a:picLocks noChangeAspect="1" noChangeArrowheads="1"/>
          </p:cNvPicPr>
          <p:nvPr/>
        </p:nvPicPr>
        <p:blipFill>
          <a:blip r:embed="rId4" cstate="print"/>
          <a:srcRect/>
          <a:stretch>
            <a:fillRect/>
          </a:stretch>
        </p:blipFill>
        <p:spPr bwMode="auto">
          <a:xfrm>
            <a:off x="3000364" y="1643050"/>
            <a:ext cx="3214710" cy="5214950"/>
          </a:xfrm>
          <a:prstGeom prst="rect">
            <a:avLst/>
          </a:prstGeom>
          <a:ln>
            <a:noFill/>
          </a:ln>
          <a:effectLst>
            <a:softEdge rad="112500"/>
          </a:effectLst>
        </p:spPr>
      </p:pic>
      <p:pic>
        <p:nvPicPr>
          <p:cNvPr id="2050" name="Picture 2" descr="C:\Users\Амир\Desktop\5 апреля 2012\15 мая 2012\Механик\8089-CB033582.jpg"/>
          <p:cNvPicPr>
            <a:picLocks noChangeAspect="1" noChangeArrowheads="1"/>
          </p:cNvPicPr>
          <p:nvPr/>
        </p:nvPicPr>
        <p:blipFill>
          <a:blip r:embed="rId5" cstate="print"/>
          <a:srcRect/>
          <a:stretch>
            <a:fillRect/>
          </a:stretch>
        </p:blipFill>
        <p:spPr bwMode="auto">
          <a:xfrm>
            <a:off x="0" y="1643050"/>
            <a:ext cx="3000364" cy="5214950"/>
          </a:xfrm>
          <a:prstGeom prst="rect">
            <a:avLst/>
          </a:prstGeom>
          <a:ln>
            <a:noFill/>
          </a:ln>
          <a:effectLst>
            <a:softEdge rad="112500"/>
          </a:effectLst>
        </p:spPr>
      </p:pic>
      <p:sp>
        <p:nvSpPr>
          <p:cNvPr id="6" name="Номер слайда 5"/>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vertical)">
                                      <p:cBhvr>
                                        <p:cTn id="7" dur="1000"/>
                                        <p:tgtEl>
                                          <p:spTgt spid="2050"/>
                                        </p:tgtEl>
                                      </p:cBhvr>
                                    </p:animEffect>
                                  </p:childTnLst>
                                </p:cTn>
                              </p:par>
                            </p:childTnLst>
                          </p:cTn>
                        </p:par>
                        <p:par>
                          <p:cTn id="8" fill="hold">
                            <p:stCondLst>
                              <p:cond delay="1000"/>
                            </p:stCondLst>
                            <p:childTnLst>
                              <p:par>
                                <p:cTn id="9" presetID="14" presetClass="entr" presetSubtype="5"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1000"/>
                                        <p:tgtEl>
                                          <p:spTgt spid="5"/>
                                        </p:tgtEl>
                                      </p:cBhvr>
                                    </p:animEffect>
                                  </p:childTnLst>
                                </p:cTn>
                              </p:par>
                            </p:childTnLst>
                          </p:cTn>
                        </p:par>
                        <p:par>
                          <p:cTn id="12" fill="hold">
                            <p:stCondLst>
                              <p:cond delay="2000"/>
                            </p:stCondLst>
                            <p:childTnLst>
                              <p:par>
                                <p:cTn id="13" presetID="14" presetClass="entr" presetSubtype="5"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vertic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Благодарю за внимание</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2915816" y="4221088"/>
            <a:ext cx="5400600" cy="1584176"/>
          </a:xfrm>
        </p:spPr>
        <p:txBody>
          <a:bodyPr>
            <a:normAutofit/>
          </a:bodyPr>
          <a:lstStyle/>
          <a:p>
            <a:pPr algn="r" eaLnBrk="0" hangingPunct="0">
              <a:defRPr/>
            </a:pPr>
            <a:r>
              <a:rPr lang="ru-RU" sz="2200" kern="0" dirty="0" smtClean="0">
                <a:solidFill>
                  <a:schemeClr val="tx1"/>
                </a:solidFill>
                <a:latin typeface="Times New Roman" pitchFamily="18" charset="0"/>
                <a:cs typeface="Times New Roman" pitchFamily="18" charset="0"/>
              </a:rPr>
              <a:t>Презентацию </a:t>
            </a:r>
            <a:r>
              <a:rPr lang="ru-RU" sz="2200" kern="0" dirty="0" smtClean="0">
                <a:solidFill>
                  <a:schemeClr val="tx1"/>
                </a:solidFill>
                <a:latin typeface="Times New Roman" pitchFamily="18" charset="0"/>
                <a:cs typeface="Times New Roman" pitchFamily="18" charset="0"/>
              </a:rPr>
              <a:t>подготовил студент </a:t>
            </a:r>
          </a:p>
          <a:p>
            <a:pPr algn="r" eaLnBrk="0" hangingPunct="0">
              <a:defRPr/>
            </a:pPr>
            <a:r>
              <a:rPr lang="ru-RU" sz="2200" kern="0" dirty="0" smtClean="0">
                <a:solidFill>
                  <a:schemeClr val="tx1"/>
                </a:solidFill>
                <a:latin typeface="Times New Roman" pitchFamily="18" charset="0"/>
                <a:cs typeface="Times New Roman" pitchFamily="18" charset="0"/>
              </a:rPr>
              <a:t>ГБОУ </a:t>
            </a:r>
            <a:r>
              <a:rPr lang="ru-RU" sz="2200" kern="0" dirty="0" smtClean="0">
                <a:solidFill>
                  <a:schemeClr val="tx1"/>
                </a:solidFill>
                <a:latin typeface="Times New Roman" pitchFamily="18" charset="0"/>
                <a:cs typeface="Times New Roman" pitchFamily="18" charset="0"/>
              </a:rPr>
              <a:t>СПО «</a:t>
            </a:r>
            <a:r>
              <a:rPr lang="ru-RU" sz="2200" kern="0" dirty="0" err="1" smtClean="0">
                <a:solidFill>
                  <a:schemeClr val="tx1"/>
                </a:solidFill>
                <a:latin typeface="Times New Roman" pitchFamily="18" charset="0"/>
                <a:cs typeface="Times New Roman" pitchFamily="18" charset="0"/>
              </a:rPr>
              <a:t>Баймакский</a:t>
            </a:r>
            <a:r>
              <a:rPr lang="ru-RU" sz="2200" kern="0" dirty="0" smtClean="0">
                <a:solidFill>
                  <a:schemeClr val="tx1"/>
                </a:solidFill>
                <a:latin typeface="Times New Roman" pitchFamily="18" charset="0"/>
                <a:cs typeface="Times New Roman" pitchFamily="18" charset="0"/>
              </a:rPr>
              <a:t> сельскохозяйственный </a:t>
            </a:r>
            <a:r>
              <a:rPr lang="ru-RU" sz="2200" kern="0" dirty="0" smtClean="0">
                <a:solidFill>
                  <a:schemeClr val="tx1"/>
                </a:solidFill>
                <a:latin typeface="Times New Roman" pitchFamily="18" charset="0"/>
                <a:cs typeface="Times New Roman" pitchFamily="18" charset="0"/>
              </a:rPr>
              <a:t>техникум» </a:t>
            </a:r>
          </a:p>
          <a:p>
            <a:pPr algn="r" eaLnBrk="0" hangingPunct="0">
              <a:defRPr/>
            </a:pPr>
            <a:r>
              <a:rPr lang="ru-RU" sz="2200" b="1" kern="0" dirty="0" err="1" smtClean="0">
                <a:solidFill>
                  <a:schemeClr val="tx1"/>
                </a:solidFill>
                <a:latin typeface="Times New Roman" pitchFamily="18" charset="0"/>
                <a:cs typeface="Times New Roman" pitchFamily="18" charset="0"/>
              </a:rPr>
              <a:t>Саглаев</a:t>
            </a:r>
            <a:r>
              <a:rPr lang="ru-RU" sz="2200" b="1" kern="0" dirty="0" smtClean="0">
                <a:solidFill>
                  <a:schemeClr val="tx1"/>
                </a:solidFill>
                <a:latin typeface="Times New Roman" pitchFamily="18" charset="0"/>
                <a:cs typeface="Times New Roman" pitchFamily="18" charset="0"/>
              </a:rPr>
              <a:t> К.</a:t>
            </a:r>
            <a:endParaRPr lang="ru-RU" sz="2200" b="1" kern="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428868"/>
            <a:ext cx="8429684" cy="1071570"/>
          </a:xfrm>
        </p:spPr>
        <p:txBody>
          <a:bodyPr>
            <a:noAutofit/>
          </a:bodyPr>
          <a:lstStyle/>
          <a:p>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Специальность</a:t>
            </a:r>
            <a:r>
              <a:rPr lang="ru-RU" sz="5400" dirty="0" smtClean="0">
                <a:latin typeface="Times New Roman" pitchFamily="18" charset="0"/>
                <a:cs typeface="Times New Roman" pitchFamily="18" charset="0"/>
              </a:rPr>
              <a:t> </a:t>
            </a:r>
            <a:br>
              <a:rPr lang="ru-RU" sz="5400" dirty="0" smtClean="0">
                <a:latin typeface="Times New Roman" pitchFamily="18" charset="0"/>
                <a:cs typeface="Times New Roman" pitchFamily="18" charset="0"/>
              </a:rPr>
            </a:br>
            <a:r>
              <a:rPr lang="ru-RU" sz="5400" b="1" dirty="0" smtClean="0">
                <a:latin typeface="Times New Roman" pitchFamily="18" charset="0"/>
                <a:cs typeface="Times New Roman" pitchFamily="18" charset="0"/>
              </a:rPr>
              <a:t>"Механизация сельского хозяйства"</a:t>
            </a:r>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endParaRPr lang="ru-RU" sz="54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Обязанности механизатора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descr="C:\Users\Амир\Desktop\5 апреля 2012\15 мая 2012\Механик\4.jpg"/>
          <p:cNvPicPr>
            <a:picLocks noChangeAspect="1" noChangeArrowheads="1"/>
          </p:cNvPicPr>
          <p:nvPr/>
        </p:nvPicPr>
        <p:blipFill>
          <a:blip r:embed="rId3" cstate="print"/>
          <a:srcRect/>
          <a:stretch>
            <a:fillRect/>
          </a:stretch>
        </p:blipFill>
        <p:spPr bwMode="auto">
          <a:xfrm>
            <a:off x="6215075" y="4000504"/>
            <a:ext cx="2928926" cy="2857496"/>
          </a:xfrm>
          <a:prstGeom prst="rect">
            <a:avLst/>
          </a:prstGeom>
          <a:ln>
            <a:noFill/>
          </a:ln>
          <a:effectLst>
            <a:softEdge rad="112500"/>
          </a:effectLst>
        </p:spPr>
      </p:pic>
      <p:pic>
        <p:nvPicPr>
          <p:cNvPr id="1027" name="Picture 3" descr="C:\Users\Амир\Desktop\5 апреля 2012\15 мая 2012\Механик\41869304.jpg"/>
          <p:cNvPicPr>
            <a:picLocks noChangeAspect="1" noChangeArrowheads="1"/>
          </p:cNvPicPr>
          <p:nvPr/>
        </p:nvPicPr>
        <p:blipFill>
          <a:blip r:embed="rId4" cstate="print"/>
          <a:srcRect/>
          <a:stretch>
            <a:fillRect/>
          </a:stretch>
        </p:blipFill>
        <p:spPr bwMode="auto">
          <a:xfrm>
            <a:off x="0" y="4000504"/>
            <a:ext cx="3000364" cy="2857496"/>
          </a:xfrm>
          <a:prstGeom prst="rect">
            <a:avLst/>
          </a:prstGeom>
          <a:ln>
            <a:noFill/>
          </a:ln>
          <a:effectLst>
            <a:softEdge rad="112500"/>
          </a:effectLst>
        </p:spPr>
      </p:pic>
      <p:pic>
        <p:nvPicPr>
          <p:cNvPr id="1028" name="Picture 4" descr="C:\Users\Амир\Desktop\5 апреля 2012\15 мая 2012\Механик\posevnaya_4.jpg"/>
          <p:cNvPicPr>
            <a:picLocks noChangeAspect="1" noChangeArrowheads="1"/>
          </p:cNvPicPr>
          <p:nvPr/>
        </p:nvPicPr>
        <p:blipFill>
          <a:blip r:embed="rId5" cstate="print"/>
          <a:srcRect/>
          <a:stretch>
            <a:fillRect/>
          </a:stretch>
        </p:blipFill>
        <p:spPr bwMode="auto">
          <a:xfrm>
            <a:off x="3000364" y="4000504"/>
            <a:ext cx="3214710" cy="2857496"/>
          </a:xfrm>
          <a:prstGeom prst="rect">
            <a:avLst/>
          </a:prstGeom>
          <a:ln>
            <a:noFill/>
          </a:ln>
          <a:effectLst>
            <a:softEdge rad="112500"/>
          </a:effectLst>
        </p:spPr>
      </p:pic>
      <p:pic>
        <p:nvPicPr>
          <p:cNvPr id="1029" name="Picture 5" descr="C:\Users\Амир\Desktop\5 апреля 2012\15 мая 2012\Механик\economy_big_08.jpg"/>
          <p:cNvPicPr>
            <a:picLocks noChangeAspect="1" noChangeArrowheads="1"/>
          </p:cNvPicPr>
          <p:nvPr/>
        </p:nvPicPr>
        <p:blipFill>
          <a:blip r:embed="rId6" cstate="print"/>
          <a:srcRect/>
          <a:stretch>
            <a:fillRect/>
          </a:stretch>
        </p:blipFill>
        <p:spPr bwMode="auto">
          <a:xfrm>
            <a:off x="6215074" y="1428736"/>
            <a:ext cx="2928926" cy="2603890"/>
          </a:xfrm>
          <a:prstGeom prst="rect">
            <a:avLst/>
          </a:prstGeom>
          <a:ln>
            <a:noFill/>
          </a:ln>
          <a:effectLst>
            <a:softEdge rad="112500"/>
          </a:effectLst>
        </p:spPr>
      </p:pic>
      <p:pic>
        <p:nvPicPr>
          <p:cNvPr id="1030" name="Picture 6" descr="C:\Users\Амир\Desktop\5 апреля 2012\15 мая 2012\Механик\gosudarstvo-apk.jpg"/>
          <p:cNvPicPr>
            <a:picLocks noChangeAspect="1" noChangeArrowheads="1"/>
          </p:cNvPicPr>
          <p:nvPr/>
        </p:nvPicPr>
        <p:blipFill>
          <a:blip r:embed="rId7" cstate="print"/>
          <a:srcRect/>
          <a:stretch>
            <a:fillRect/>
          </a:stretch>
        </p:blipFill>
        <p:spPr bwMode="auto">
          <a:xfrm>
            <a:off x="0" y="1428736"/>
            <a:ext cx="3000364" cy="2593979"/>
          </a:xfrm>
          <a:prstGeom prst="rect">
            <a:avLst/>
          </a:prstGeom>
          <a:ln>
            <a:noFill/>
          </a:ln>
          <a:effectLst>
            <a:softEdge rad="112500"/>
          </a:effectLst>
        </p:spPr>
      </p:pic>
      <p:pic>
        <p:nvPicPr>
          <p:cNvPr id="1031" name="Picture 7" descr="C:\Users\Амир\Desktop\5 апреля 2012\15 мая 2012\Механик\44239500.jpg"/>
          <p:cNvPicPr>
            <a:picLocks noChangeAspect="1" noChangeArrowheads="1"/>
          </p:cNvPicPr>
          <p:nvPr/>
        </p:nvPicPr>
        <p:blipFill>
          <a:blip r:embed="rId8" cstate="print"/>
          <a:srcRect/>
          <a:stretch>
            <a:fillRect/>
          </a:stretch>
        </p:blipFill>
        <p:spPr bwMode="auto">
          <a:xfrm>
            <a:off x="3000364" y="1428736"/>
            <a:ext cx="3217966" cy="2586028"/>
          </a:xfrm>
          <a:prstGeom prst="rect">
            <a:avLst/>
          </a:prstGeom>
          <a:ln>
            <a:noFill/>
          </a:ln>
          <a:effectLst>
            <a:softEdge rad="112500"/>
          </a:effectLst>
        </p:spPr>
      </p:pic>
      <p:sp>
        <p:nvSpPr>
          <p:cNvPr id="9" name="Номер слайда 8"/>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1000"/>
                                        <p:tgtEl>
                                          <p:spTgt spid="1031"/>
                                        </p:tgtEl>
                                      </p:cBhvr>
                                    </p:animEffect>
                                    <p:anim calcmode="lin" valueType="num">
                                      <p:cBhvr>
                                        <p:cTn id="14" dur="1000" fill="hold"/>
                                        <p:tgtEl>
                                          <p:spTgt spid="1031"/>
                                        </p:tgtEl>
                                        <p:attrNameLst>
                                          <p:attrName>ppt_x</p:attrName>
                                        </p:attrNameLst>
                                      </p:cBhvr>
                                      <p:tavLst>
                                        <p:tav tm="0">
                                          <p:val>
                                            <p:strVal val="#ppt_x"/>
                                          </p:val>
                                        </p:tav>
                                        <p:tav tm="100000">
                                          <p:val>
                                            <p:strVal val="#ppt_x"/>
                                          </p:val>
                                        </p:tav>
                                      </p:tavLst>
                                    </p:anim>
                                    <p:anim calcmode="lin" valueType="num">
                                      <p:cBhvr>
                                        <p:cTn id="15" dur="1000" fill="hold"/>
                                        <p:tgtEl>
                                          <p:spTgt spid="10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1000"/>
                                        <p:tgtEl>
                                          <p:spTgt spid="1029"/>
                                        </p:tgtEl>
                                      </p:cBhvr>
                                    </p:animEffect>
                                    <p:anim calcmode="lin" valueType="num">
                                      <p:cBhvr>
                                        <p:cTn id="20" dur="1000" fill="hold"/>
                                        <p:tgtEl>
                                          <p:spTgt spid="1029"/>
                                        </p:tgtEl>
                                        <p:attrNameLst>
                                          <p:attrName>ppt_x</p:attrName>
                                        </p:attrNameLst>
                                      </p:cBhvr>
                                      <p:tavLst>
                                        <p:tav tm="0">
                                          <p:val>
                                            <p:strVal val="#ppt_x"/>
                                          </p:val>
                                        </p:tav>
                                        <p:tav tm="100000">
                                          <p:val>
                                            <p:strVal val="#ppt_x"/>
                                          </p:val>
                                        </p:tav>
                                      </p:tavLst>
                                    </p:anim>
                                    <p:anim calcmode="lin" valueType="num">
                                      <p:cBhvr>
                                        <p:cTn id="21" dur="1000" fill="hold"/>
                                        <p:tgtEl>
                                          <p:spTgt spid="10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fade">
                                      <p:cBhvr>
                                        <p:cTn id="37" dur="1000"/>
                                        <p:tgtEl>
                                          <p:spTgt spid="1027"/>
                                        </p:tgtEl>
                                      </p:cBhvr>
                                    </p:animEffect>
                                    <p:anim calcmode="lin" valueType="num">
                                      <p:cBhvr>
                                        <p:cTn id="38" dur="1000" fill="hold"/>
                                        <p:tgtEl>
                                          <p:spTgt spid="1027"/>
                                        </p:tgtEl>
                                        <p:attrNameLst>
                                          <p:attrName>ppt_x</p:attrName>
                                        </p:attrNameLst>
                                      </p:cBhvr>
                                      <p:tavLst>
                                        <p:tav tm="0">
                                          <p:val>
                                            <p:strVal val="#ppt_x"/>
                                          </p:val>
                                        </p:tav>
                                        <p:tav tm="100000">
                                          <p:val>
                                            <p:strVal val="#ppt_x"/>
                                          </p:val>
                                        </p:tav>
                                      </p:tavLst>
                                    </p:anim>
                                    <p:anim calcmode="lin" valueType="num">
                                      <p:cBhvr>
                                        <p:cTn id="3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Назначение профессии "Механик":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обеспечение безаварийности и надежности, </a:t>
            </a:r>
          </a:p>
          <a:p>
            <a:r>
              <a:rPr lang="ru-RU" dirty="0" smtClean="0">
                <a:latin typeface="Times New Roman" pitchFamily="18" charset="0"/>
                <a:cs typeface="Times New Roman" pitchFamily="18" charset="0"/>
              </a:rPr>
              <a:t>правильной эксплуатации, </a:t>
            </a:r>
          </a:p>
          <a:p>
            <a:r>
              <a:rPr lang="ru-RU" dirty="0" smtClean="0">
                <a:latin typeface="Times New Roman" pitchFamily="18" charset="0"/>
                <a:cs typeface="Times New Roman" pitchFamily="18" charset="0"/>
              </a:rPr>
              <a:t>своевременного качественного ремонта, технического обслуживания и модернизации оборудования предприятия. </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Сельский механизатор обязан:</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50" name="Picture 2" descr="C:\Users\Амир\Desktop\5 апреля 2012\15 мая 2012\Механик\traktor.jpg"/>
          <p:cNvPicPr>
            <a:picLocks noChangeAspect="1" noChangeArrowheads="1"/>
          </p:cNvPicPr>
          <p:nvPr/>
        </p:nvPicPr>
        <p:blipFill>
          <a:blip r:embed="rId3" cstate="print"/>
          <a:srcRect t="14724" r="13496" b="11656"/>
          <a:stretch>
            <a:fillRect/>
          </a:stretch>
        </p:blipFill>
        <p:spPr bwMode="auto">
          <a:xfrm>
            <a:off x="6000760" y="4143380"/>
            <a:ext cx="3143240" cy="2714620"/>
          </a:xfrm>
          <a:prstGeom prst="rect">
            <a:avLst/>
          </a:prstGeom>
          <a:ln>
            <a:noFill/>
          </a:ln>
          <a:effectLst>
            <a:softEdge rad="112500"/>
          </a:effectLst>
        </p:spPr>
      </p:pic>
      <p:pic>
        <p:nvPicPr>
          <p:cNvPr id="2051" name="Picture 3" descr="C:\Users\Амир\Desktop\5 апреля 2012\15 мая 2012\Механик\8089-CB033582.jpg"/>
          <p:cNvPicPr>
            <a:picLocks noChangeAspect="1" noChangeArrowheads="1"/>
          </p:cNvPicPr>
          <p:nvPr/>
        </p:nvPicPr>
        <p:blipFill>
          <a:blip r:embed="rId4" cstate="print"/>
          <a:srcRect/>
          <a:stretch>
            <a:fillRect/>
          </a:stretch>
        </p:blipFill>
        <p:spPr bwMode="auto">
          <a:xfrm>
            <a:off x="3143240" y="1571612"/>
            <a:ext cx="2857520" cy="5286388"/>
          </a:xfrm>
          <a:prstGeom prst="rect">
            <a:avLst/>
          </a:prstGeom>
          <a:ln>
            <a:noFill/>
          </a:ln>
          <a:effectLst>
            <a:softEdge rad="112500"/>
          </a:effectLst>
        </p:spPr>
      </p:pic>
      <p:pic>
        <p:nvPicPr>
          <p:cNvPr id="2052" name="Picture 4" descr="C:\Users\Амир\Desktop\5 апреля 2012\15 мая 2012\Механик\1329647851_sam_0191-1024x768.jpg"/>
          <p:cNvPicPr>
            <a:picLocks noChangeAspect="1" noChangeArrowheads="1"/>
          </p:cNvPicPr>
          <p:nvPr/>
        </p:nvPicPr>
        <p:blipFill>
          <a:blip r:embed="rId5" cstate="print"/>
          <a:srcRect/>
          <a:stretch>
            <a:fillRect/>
          </a:stretch>
        </p:blipFill>
        <p:spPr bwMode="auto">
          <a:xfrm>
            <a:off x="0" y="4143380"/>
            <a:ext cx="3143240" cy="2714621"/>
          </a:xfrm>
          <a:prstGeom prst="rect">
            <a:avLst/>
          </a:prstGeom>
          <a:ln>
            <a:noFill/>
          </a:ln>
          <a:effectLst>
            <a:softEdge rad="112500"/>
          </a:effectLst>
        </p:spPr>
      </p:pic>
      <p:pic>
        <p:nvPicPr>
          <p:cNvPr id="2053" name="Picture 5" descr="C:\Users\Амир\Desktop\5 апреля 2012\15 мая 2012\Механик\image5393375.jpg"/>
          <p:cNvPicPr>
            <a:picLocks noChangeAspect="1" noChangeArrowheads="1"/>
          </p:cNvPicPr>
          <p:nvPr/>
        </p:nvPicPr>
        <p:blipFill>
          <a:blip r:embed="rId6" cstate="print"/>
          <a:srcRect/>
          <a:stretch>
            <a:fillRect/>
          </a:stretch>
        </p:blipFill>
        <p:spPr bwMode="auto">
          <a:xfrm>
            <a:off x="0" y="1571612"/>
            <a:ext cx="3143240" cy="2571748"/>
          </a:xfrm>
          <a:prstGeom prst="rect">
            <a:avLst/>
          </a:prstGeom>
          <a:ln>
            <a:noFill/>
          </a:ln>
          <a:effectLst>
            <a:softEdge rad="112500"/>
          </a:effectLst>
        </p:spPr>
      </p:pic>
      <p:pic>
        <p:nvPicPr>
          <p:cNvPr id="2054" name="Picture 6" descr="C:\Users\Амир\Desktop\5 апреля 2012\15 мая 2012\Механик\109.gif"/>
          <p:cNvPicPr>
            <a:picLocks noChangeAspect="1" noChangeArrowheads="1"/>
          </p:cNvPicPr>
          <p:nvPr/>
        </p:nvPicPr>
        <p:blipFill>
          <a:blip r:embed="rId7" cstate="print"/>
          <a:srcRect/>
          <a:stretch>
            <a:fillRect/>
          </a:stretch>
        </p:blipFill>
        <p:spPr bwMode="auto">
          <a:xfrm>
            <a:off x="6000760" y="1571612"/>
            <a:ext cx="3143240" cy="2571768"/>
          </a:xfrm>
          <a:prstGeom prst="rect">
            <a:avLst/>
          </a:prstGeom>
          <a:ln>
            <a:noFill/>
          </a:ln>
          <a:effectLst>
            <a:softEdge rad="112500"/>
          </a:effectLst>
        </p:spPr>
      </p:pic>
      <p:sp>
        <p:nvSpPr>
          <p:cNvPr id="8" name="Номер слайда 7"/>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0.70"/>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Effect transition="in" filter="fade">
                                      <p:cBhvr>
                                        <p:cTn id="9" dur="1000"/>
                                        <p:tgtEl>
                                          <p:spTgt spid="205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0.70"/>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1000" fill="hold"/>
                                        <p:tgtEl>
                                          <p:spTgt spid="2051"/>
                                        </p:tgtEl>
                                        <p:attrNameLst>
                                          <p:attrName>ppt_w</p:attrName>
                                        </p:attrNameLst>
                                      </p:cBhvr>
                                      <p:tavLst>
                                        <p:tav tm="0">
                                          <p:val>
                                            <p:strVal val="#ppt_w*0.70"/>
                                          </p:val>
                                        </p:tav>
                                        <p:tav tm="100000">
                                          <p:val>
                                            <p:strVal val="#ppt_w"/>
                                          </p:val>
                                        </p:tav>
                                      </p:tavLst>
                                    </p:anim>
                                    <p:anim calcmode="lin" valueType="num">
                                      <p:cBhvr>
                                        <p:cTn id="20" dur="1000" fill="hold"/>
                                        <p:tgtEl>
                                          <p:spTgt spid="2051"/>
                                        </p:tgtEl>
                                        <p:attrNameLst>
                                          <p:attrName>ppt_h</p:attrName>
                                        </p:attrNameLst>
                                      </p:cBhvr>
                                      <p:tavLst>
                                        <p:tav tm="0">
                                          <p:val>
                                            <p:strVal val="#ppt_h"/>
                                          </p:val>
                                        </p:tav>
                                        <p:tav tm="100000">
                                          <p:val>
                                            <p:strVal val="#ppt_h"/>
                                          </p:val>
                                        </p:tav>
                                      </p:tavLst>
                                    </p:anim>
                                    <p:animEffect transition="in" filter="fade">
                                      <p:cBhvr>
                                        <p:cTn id="21" dur="1000"/>
                                        <p:tgtEl>
                                          <p:spTgt spid="2051"/>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p:cTn id="25" dur="1000" fill="hold"/>
                                        <p:tgtEl>
                                          <p:spTgt spid="2053"/>
                                        </p:tgtEl>
                                        <p:attrNameLst>
                                          <p:attrName>ppt_w</p:attrName>
                                        </p:attrNameLst>
                                      </p:cBhvr>
                                      <p:tavLst>
                                        <p:tav tm="0">
                                          <p:val>
                                            <p:strVal val="#ppt_w*0.70"/>
                                          </p:val>
                                        </p:tav>
                                        <p:tav tm="100000">
                                          <p:val>
                                            <p:strVal val="#ppt_w"/>
                                          </p:val>
                                        </p:tav>
                                      </p:tavLst>
                                    </p:anim>
                                    <p:anim calcmode="lin" valueType="num">
                                      <p:cBhvr>
                                        <p:cTn id="26" dur="1000" fill="hold"/>
                                        <p:tgtEl>
                                          <p:spTgt spid="2053"/>
                                        </p:tgtEl>
                                        <p:attrNameLst>
                                          <p:attrName>ppt_h</p:attrName>
                                        </p:attrNameLst>
                                      </p:cBhvr>
                                      <p:tavLst>
                                        <p:tav tm="0">
                                          <p:val>
                                            <p:strVal val="#ppt_h"/>
                                          </p:val>
                                        </p:tav>
                                        <p:tav tm="100000">
                                          <p:val>
                                            <p:strVal val="#ppt_h"/>
                                          </p:val>
                                        </p:tav>
                                      </p:tavLst>
                                    </p:anim>
                                    <p:animEffect transition="in" filter="fade">
                                      <p:cBhvr>
                                        <p:cTn id="27" dur="1000"/>
                                        <p:tgtEl>
                                          <p:spTgt spid="2053"/>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1000" fill="hold"/>
                                        <p:tgtEl>
                                          <p:spTgt spid="2052"/>
                                        </p:tgtEl>
                                        <p:attrNameLst>
                                          <p:attrName>ppt_w</p:attrName>
                                        </p:attrNameLst>
                                      </p:cBhvr>
                                      <p:tavLst>
                                        <p:tav tm="0">
                                          <p:val>
                                            <p:strVal val="#ppt_w*0.70"/>
                                          </p:val>
                                        </p:tav>
                                        <p:tav tm="100000">
                                          <p:val>
                                            <p:strVal val="#ppt_w"/>
                                          </p:val>
                                        </p:tav>
                                      </p:tavLst>
                                    </p:anim>
                                    <p:anim calcmode="lin" valueType="num">
                                      <p:cBhvr>
                                        <p:cTn id="32" dur="1000" fill="hold"/>
                                        <p:tgtEl>
                                          <p:spTgt spid="2052"/>
                                        </p:tgtEl>
                                        <p:attrNameLst>
                                          <p:attrName>ppt_h</p:attrName>
                                        </p:attrNameLst>
                                      </p:cBhvr>
                                      <p:tavLst>
                                        <p:tav tm="0">
                                          <p:val>
                                            <p:strVal val="#ppt_h"/>
                                          </p:val>
                                        </p:tav>
                                        <p:tav tm="100000">
                                          <p:val>
                                            <p:strVal val="#ppt_h"/>
                                          </p:val>
                                        </p:tav>
                                      </p:tavLst>
                                    </p:anim>
                                    <p:animEffect transition="in" filter="fade">
                                      <p:cBhvr>
                                        <p:cTn id="33"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0811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Основные решаемые задачи профессии "Механик": </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77500" lnSpcReduction="20000"/>
          </a:bodyPr>
          <a:lstStyle/>
          <a:p>
            <a:pPr marL="514350" lvl="0" indent="-514350">
              <a:buFont typeface="+mj-lt"/>
              <a:buAutoNum type="arabicPeriod"/>
            </a:pPr>
            <a:r>
              <a:rPr lang="ru-RU" dirty="0" smtClean="0">
                <a:latin typeface="Times New Roman" pitchFamily="18" charset="0"/>
                <a:cs typeface="Times New Roman" pitchFamily="18" charset="0"/>
              </a:rPr>
              <a:t>Подготовка планов </a:t>
            </a:r>
            <a:r>
              <a:rPr lang="ru-RU" dirty="0" smtClean="0">
                <a:latin typeface="Times New Roman" pitchFamily="18" charset="0"/>
                <a:cs typeface="Times New Roman" pitchFamily="18" charset="0"/>
              </a:rPr>
              <a:t>проверок и ремонта оборудования; </a:t>
            </a:r>
          </a:p>
          <a:p>
            <a:pPr marL="514350" lvl="0" indent="-514350">
              <a:buFont typeface="+mj-lt"/>
              <a:buAutoNum type="arabicPeriod"/>
            </a:pPr>
            <a:r>
              <a:rPr lang="ru-RU" dirty="0" smtClean="0">
                <a:latin typeface="Times New Roman" pitchFamily="18" charset="0"/>
                <a:cs typeface="Times New Roman" pitchFamily="18" charset="0"/>
              </a:rPr>
              <a:t>Контроль состояния </a:t>
            </a:r>
            <a:r>
              <a:rPr lang="ru-RU" dirty="0" smtClean="0">
                <a:latin typeface="Times New Roman" pitchFamily="18" charset="0"/>
                <a:cs typeface="Times New Roman" pitchFamily="18" charset="0"/>
              </a:rPr>
              <a:t>защитных устройств механического оборудования, зданий и сооружений цеха; </a:t>
            </a:r>
          </a:p>
          <a:p>
            <a:pPr marL="514350" lvl="0" indent="-514350">
              <a:buFont typeface="+mj-lt"/>
              <a:buAutoNum type="arabicPeriod"/>
            </a:pPr>
            <a:r>
              <a:rPr lang="ru-RU" dirty="0" smtClean="0">
                <a:latin typeface="Times New Roman" pitchFamily="18" charset="0"/>
                <a:cs typeface="Times New Roman" pitchFamily="18" charset="0"/>
              </a:rPr>
              <a:t>Установка, </a:t>
            </a:r>
            <a:r>
              <a:rPr lang="ru-RU" dirty="0" smtClean="0">
                <a:latin typeface="Times New Roman" pitchFamily="18" charset="0"/>
                <a:cs typeface="Times New Roman" pitchFamily="18" charset="0"/>
              </a:rPr>
              <a:t>настройка режимов нового оборудования, модернизация и замена малоэффективного оборудования, техническое руководство </a:t>
            </a:r>
            <a:r>
              <a:rPr lang="ru-RU" dirty="0" err="1" smtClean="0">
                <a:latin typeface="Times New Roman" pitchFamily="18" charset="0"/>
                <a:cs typeface="Times New Roman" pitchFamily="18" charset="0"/>
              </a:rPr>
              <a:t>смазочно</a:t>
            </a:r>
            <a:r>
              <a:rPr lang="ru-RU" dirty="0" smtClean="0">
                <a:latin typeface="Times New Roman" pitchFamily="18" charset="0"/>
                <a:cs typeface="Times New Roman" pitchFamily="18" charset="0"/>
              </a:rPr>
              <a:t>–эмульсионным хозяйством; </a:t>
            </a:r>
          </a:p>
          <a:p>
            <a:pPr marL="514350" lvl="0" indent="-514350">
              <a:buFont typeface="+mj-lt"/>
              <a:buAutoNum type="arabicPeriod"/>
            </a:pPr>
            <a:r>
              <a:rPr lang="ru-RU" dirty="0" smtClean="0">
                <a:latin typeface="Times New Roman" pitchFamily="18" charset="0"/>
                <a:cs typeface="Times New Roman" pitchFamily="18" charset="0"/>
              </a:rPr>
              <a:t>Учет ресурсов </a:t>
            </a:r>
            <a:r>
              <a:rPr lang="ru-RU" dirty="0" smtClean="0">
                <a:latin typeface="Times New Roman" pitchFamily="18" charset="0"/>
                <a:cs typeface="Times New Roman" pitchFamily="18" charset="0"/>
              </a:rPr>
              <a:t>оборудования, анализ причин преждевременного износа; </a:t>
            </a:r>
          </a:p>
          <a:p>
            <a:pPr marL="514350" lvl="0" indent="-514350">
              <a:buFont typeface="+mj-lt"/>
              <a:buAutoNum type="arabicPeriod"/>
            </a:pPr>
            <a:r>
              <a:rPr lang="ru-RU" dirty="0" smtClean="0">
                <a:latin typeface="Times New Roman" pitchFamily="18" charset="0"/>
                <a:cs typeface="Times New Roman" pitchFamily="18" charset="0"/>
              </a:rPr>
              <a:t>Руководство командой</a:t>
            </a:r>
            <a:r>
              <a:rPr lang="ru-RU" dirty="0" smtClean="0">
                <a:latin typeface="Times New Roman" pitchFamily="18" charset="0"/>
                <a:cs typeface="Times New Roman" pitchFamily="18" charset="0"/>
              </a:rPr>
              <a:t>, обеспечение техники безопасности работ. </a:t>
            </a:r>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Основой профессии "Механик" </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выступают</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sz="half" idx="1"/>
          </p:nvPr>
        </p:nvSpPr>
        <p:spPr>
          <a:xfrm>
            <a:off x="539552" y="1357298"/>
            <a:ext cx="3784768" cy="1855678"/>
          </a:xfrm>
        </p:spPr>
        <p:txBody>
          <a:bodyPr>
            <a:normAutofit fontScale="77500" lnSpcReduction="20000"/>
          </a:bodyPr>
          <a:lstStyle/>
          <a:p>
            <a:pPr>
              <a:buNone/>
            </a:pPr>
            <a:r>
              <a:rPr lang="ru-RU" sz="3900" b="1" dirty="0" smtClean="0">
                <a:latin typeface="Times New Roman" pitchFamily="18" charset="0"/>
                <a:cs typeface="Times New Roman" pitchFamily="18" charset="0"/>
              </a:rPr>
              <a:t>школьные знания: </a:t>
            </a:r>
            <a:endParaRPr lang="ru-RU" sz="3900" dirty="0" smtClean="0">
              <a:latin typeface="Times New Roman" pitchFamily="18" charset="0"/>
              <a:cs typeface="Times New Roman" pitchFamily="18" charset="0"/>
            </a:endParaRPr>
          </a:p>
          <a:p>
            <a:pPr lvl="0"/>
            <a:r>
              <a:rPr lang="ru-RU" sz="3900" dirty="0" smtClean="0">
                <a:latin typeface="Times New Roman" pitchFamily="18" charset="0"/>
                <a:cs typeface="Times New Roman" pitchFamily="18" charset="0"/>
              </a:rPr>
              <a:t>математика; </a:t>
            </a:r>
          </a:p>
          <a:p>
            <a:pPr lvl="0"/>
            <a:r>
              <a:rPr lang="ru-RU" sz="3900" dirty="0" smtClean="0">
                <a:latin typeface="Times New Roman" pitchFamily="18" charset="0"/>
                <a:cs typeface="Times New Roman" pitchFamily="18" charset="0"/>
              </a:rPr>
              <a:t>физика; </a:t>
            </a:r>
          </a:p>
          <a:p>
            <a:pPr lvl="0"/>
            <a:r>
              <a:rPr lang="ru-RU" sz="3900" dirty="0" smtClean="0">
                <a:latin typeface="Times New Roman" pitchFamily="18" charset="0"/>
                <a:cs typeface="Times New Roman" pitchFamily="18" charset="0"/>
              </a:rPr>
              <a:t>химия. </a:t>
            </a:r>
          </a:p>
          <a:p>
            <a:endParaRPr lang="ru-RU" dirty="0" smtClean="0"/>
          </a:p>
          <a:p>
            <a:endParaRPr lang="ru-RU" dirty="0"/>
          </a:p>
        </p:txBody>
      </p:sp>
      <p:sp>
        <p:nvSpPr>
          <p:cNvPr id="4" name="Содержимое 3"/>
          <p:cNvSpPr>
            <a:spLocks noGrp="1"/>
          </p:cNvSpPr>
          <p:nvPr>
            <p:ph sz="half" idx="2"/>
          </p:nvPr>
        </p:nvSpPr>
        <p:spPr>
          <a:xfrm>
            <a:off x="4286248" y="4005064"/>
            <a:ext cx="4606232" cy="1895678"/>
          </a:xfrm>
        </p:spPr>
        <p:txBody>
          <a:bodyPr>
            <a:noAutofit/>
          </a:bodyPr>
          <a:lstStyle/>
          <a:p>
            <a:pPr>
              <a:buNone/>
            </a:pPr>
            <a:r>
              <a:rPr lang="ru-RU" sz="3200" b="1" dirty="0" smtClean="0">
                <a:latin typeface="Times New Roman" pitchFamily="18" charset="0"/>
                <a:cs typeface="Times New Roman" pitchFamily="18" charset="0"/>
              </a:rPr>
              <a:t>специальные знания: </a:t>
            </a:r>
            <a:endParaRPr lang="ru-RU" sz="3200" dirty="0" smtClean="0">
              <a:latin typeface="Times New Roman" pitchFamily="18" charset="0"/>
              <a:cs typeface="Times New Roman" pitchFamily="18" charset="0"/>
            </a:endParaRPr>
          </a:p>
          <a:p>
            <a:pPr lvl="0"/>
            <a:r>
              <a:rPr lang="ru-RU" sz="3200" dirty="0" smtClean="0">
                <a:latin typeface="Times New Roman" pitchFamily="18" charset="0"/>
                <a:cs typeface="Times New Roman" pitchFamily="18" charset="0"/>
              </a:rPr>
              <a:t>механика; </a:t>
            </a:r>
          </a:p>
          <a:p>
            <a:pPr lvl="0"/>
            <a:r>
              <a:rPr lang="ru-RU" sz="3200" dirty="0" smtClean="0">
                <a:latin typeface="Times New Roman" pitchFamily="18" charset="0"/>
                <a:cs typeface="Times New Roman" pitchFamily="18" charset="0"/>
              </a:rPr>
              <a:t>экология. </a:t>
            </a:r>
            <a:endParaRPr lang="ru-RU" sz="3200" dirty="0">
              <a:latin typeface="Times New Roman" pitchFamily="18" charset="0"/>
              <a:cs typeface="Times New Roman" pitchFamily="18" charset="0"/>
            </a:endParaRPr>
          </a:p>
        </p:txBody>
      </p:sp>
      <p:pic>
        <p:nvPicPr>
          <p:cNvPr id="2050" name="Picture 2" descr="C:\Users\Амир\Desktop\Механик\19 июня 2012 г\Изображение 12 087.jpg"/>
          <p:cNvPicPr>
            <a:picLocks noChangeAspect="1" noChangeArrowheads="1"/>
          </p:cNvPicPr>
          <p:nvPr/>
        </p:nvPicPr>
        <p:blipFill>
          <a:blip r:embed="rId2" cstate="print"/>
          <a:srcRect/>
          <a:stretch>
            <a:fillRect/>
          </a:stretch>
        </p:blipFill>
        <p:spPr bwMode="auto">
          <a:xfrm>
            <a:off x="5076056" y="1268760"/>
            <a:ext cx="3240360" cy="2430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Амир\Desktop\Механик\19 июня 2012 г\Изображение 12 006.jpg"/>
          <p:cNvPicPr>
            <a:picLocks noChangeAspect="1" noChangeArrowheads="1"/>
          </p:cNvPicPr>
          <p:nvPr/>
        </p:nvPicPr>
        <p:blipFill>
          <a:blip r:embed="rId3" cstate="print"/>
          <a:srcRect/>
          <a:stretch>
            <a:fillRect/>
          </a:stretch>
        </p:blipFill>
        <p:spPr bwMode="auto">
          <a:xfrm>
            <a:off x="755576" y="3573016"/>
            <a:ext cx="3096344" cy="232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Профессионально - важные качества профессии "Механик":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p:txBody>
          <a:bodyPr>
            <a:normAutofit fontScale="70000" lnSpcReduction="20000"/>
          </a:bodyPr>
          <a:lstStyle/>
          <a:p>
            <a:pPr>
              <a:buFont typeface="Wingdings" pitchFamily="2" charset="2"/>
              <a:buChar char="ü"/>
            </a:pPr>
            <a:r>
              <a:rPr lang="ru-RU" dirty="0" smtClean="0"/>
              <a:t>аккуратность; </a:t>
            </a:r>
          </a:p>
          <a:p>
            <a:pPr>
              <a:buFont typeface="Wingdings" pitchFamily="2" charset="2"/>
              <a:buChar char="ü"/>
            </a:pPr>
            <a:r>
              <a:rPr lang="ru-RU" dirty="0" smtClean="0"/>
              <a:t>дисциплинированность; </a:t>
            </a:r>
          </a:p>
          <a:p>
            <a:pPr>
              <a:buFont typeface="Wingdings" pitchFamily="2" charset="2"/>
              <a:buChar char="ü"/>
            </a:pPr>
            <a:r>
              <a:rPr lang="ru-RU" dirty="0" smtClean="0"/>
              <a:t>ответственность; </a:t>
            </a:r>
          </a:p>
          <a:p>
            <a:pPr>
              <a:buFont typeface="Wingdings" pitchFamily="2" charset="2"/>
              <a:buChar char="ü"/>
            </a:pPr>
            <a:r>
              <a:rPr lang="ru-RU" dirty="0" smtClean="0"/>
              <a:t>предусмотрительность; </a:t>
            </a:r>
          </a:p>
          <a:p>
            <a:pPr>
              <a:buFont typeface="Wingdings" pitchFamily="2" charset="2"/>
              <a:buChar char="ü"/>
            </a:pPr>
            <a:r>
              <a:rPr lang="ru-RU" dirty="0" smtClean="0"/>
              <a:t>пунктуальность, педантичность; </a:t>
            </a:r>
          </a:p>
          <a:p>
            <a:pPr>
              <a:buFont typeface="Wingdings" pitchFamily="2" charset="2"/>
              <a:buChar char="ü"/>
            </a:pPr>
            <a:r>
              <a:rPr lang="ru-RU" dirty="0" smtClean="0"/>
              <a:t>способность к переключениям с одной деятельности на другую; </a:t>
            </a:r>
          </a:p>
          <a:p>
            <a:pPr>
              <a:buFont typeface="Wingdings" pitchFamily="2" charset="2"/>
              <a:buChar char="ü"/>
            </a:pPr>
            <a:r>
              <a:rPr lang="ru-RU" dirty="0" smtClean="0"/>
              <a:t>способность планировать свою деятельность во времени; </a:t>
            </a:r>
          </a:p>
          <a:p>
            <a:pPr>
              <a:buFont typeface="Wingdings" pitchFamily="2" charset="2"/>
              <a:buChar char="ü"/>
            </a:pPr>
            <a:r>
              <a:rPr lang="ru-RU" dirty="0" smtClean="0"/>
              <a:t>способность различать отклонения параметров процессов от заданных значений; </a:t>
            </a:r>
          </a:p>
          <a:p>
            <a:pPr>
              <a:buFont typeface="Wingdings" pitchFamily="2" charset="2"/>
              <a:buChar char="ü"/>
            </a:pPr>
            <a:r>
              <a:rPr lang="ru-RU" dirty="0" smtClean="0"/>
              <a:t>переключаемость внимания (способность быстрого переключения внимания с одного объекта на другой или с одной деятельности на другую</a:t>
            </a:r>
            <a:r>
              <a:rPr lang="ru-RU" dirty="0" smtClean="0"/>
              <a:t>).</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anim calcmode="lin" valueType="num">
                                      <p:cBhvr>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anim calcmode="lin" valueType="num">
                                      <p:cBhvr>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anim calcmode="lin" valueType="num">
                                      <p:cBhvr>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anim calcmode="lin" valueType="num">
                                      <p:cBhvr>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anim calcmode="lin" valueType="num">
                                      <p:cBhvr>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500"/>
                                        <p:tgtEl>
                                          <p:spTgt spid="6">
                                            <p:txEl>
                                              <p:pRg st="6" end="6"/>
                                            </p:txEl>
                                          </p:spTgt>
                                        </p:tgtEl>
                                      </p:cBhvr>
                                    </p:animEffect>
                                    <p:anim calcmode="lin" valueType="num">
                                      <p:cBhvr>
                                        <p:cTn id="4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anim calcmode="lin" valueType="num">
                                      <p:cBhvr>
                                        <p:cTn id="5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500"/>
                                        <p:tgtEl>
                                          <p:spTgt spid="6">
                                            <p:txEl>
                                              <p:pRg st="8" end="8"/>
                                            </p:txEl>
                                          </p:spTgt>
                                        </p:tgtEl>
                                      </p:cBhvr>
                                    </p:animEffect>
                                    <p:anim calcmode="lin" valueType="num">
                                      <p:cBhvr>
                                        <p:cTn id="5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Профессионально - важные качества профессии "Механик":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p:txBody>
          <a:bodyPr>
            <a:normAutofit fontScale="70000" lnSpcReduction="20000"/>
          </a:bodyPr>
          <a:lstStyle/>
          <a:p>
            <a:pPr marL="628650" lvl="0" indent="-628650">
              <a:buFont typeface="Wingdings" pitchFamily="2" charset="2"/>
              <a:buChar char="ü"/>
            </a:pPr>
            <a:r>
              <a:rPr lang="ru-RU" dirty="0" smtClean="0"/>
              <a:t>внимание к деталям; </a:t>
            </a:r>
          </a:p>
          <a:p>
            <a:pPr marL="628650" lvl="0" indent="-628650">
              <a:buFont typeface="Wingdings" pitchFamily="2" charset="2"/>
              <a:buChar char="ü"/>
            </a:pPr>
            <a:r>
              <a:rPr lang="ru-RU" dirty="0" smtClean="0"/>
              <a:t>умение подмечать незначительные (малозаметные) изменения в исследуемом объекте, в показаниях приборов; </a:t>
            </a:r>
          </a:p>
          <a:p>
            <a:pPr marL="628650" lvl="0" indent="-628650">
              <a:buFont typeface="Wingdings" pitchFamily="2" charset="2"/>
              <a:buChar char="ü"/>
            </a:pPr>
            <a:r>
              <a:rPr lang="ru-RU" dirty="0" smtClean="0"/>
              <a:t>логичность мышления; </a:t>
            </a:r>
          </a:p>
          <a:p>
            <a:pPr marL="628650" lvl="0" indent="-628650">
              <a:buFont typeface="Wingdings" pitchFamily="2" charset="2"/>
              <a:buChar char="ü"/>
            </a:pPr>
            <a:r>
              <a:rPr lang="ru-RU" dirty="0" smtClean="0"/>
              <a:t>ассоциативность мышления; </a:t>
            </a:r>
          </a:p>
          <a:p>
            <a:pPr marL="628650" lvl="0" indent="-628650">
              <a:buFont typeface="Wingdings" pitchFamily="2" charset="2"/>
              <a:buChar char="ü"/>
            </a:pPr>
            <a:r>
              <a:rPr lang="ru-RU" dirty="0" smtClean="0"/>
              <a:t>предметность (объекты реального мира и их признаки) мышления; </a:t>
            </a:r>
          </a:p>
          <a:p>
            <a:pPr marL="628650" lvl="0" indent="-628650">
              <a:buFont typeface="Wingdings" pitchFamily="2" charset="2"/>
              <a:buChar char="ü"/>
            </a:pPr>
            <a:r>
              <a:rPr lang="ru-RU" dirty="0" smtClean="0"/>
              <a:t>техническое мышление; </a:t>
            </a:r>
          </a:p>
          <a:p>
            <a:pPr marL="628650" lvl="0" indent="-628650">
              <a:buFont typeface="Wingdings" pitchFamily="2" charset="2"/>
              <a:buChar char="ü"/>
            </a:pPr>
            <a:r>
              <a:rPr lang="ru-RU" dirty="0" smtClean="0"/>
              <a:t>хорошо развитые </a:t>
            </a:r>
            <a:r>
              <a:rPr lang="ru-RU" dirty="0" err="1" smtClean="0"/>
              <a:t>мнемические</a:t>
            </a:r>
            <a:r>
              <a:rPr lang="ru-RU" dirty="0" smtClean="0"/>
              <a:t> способности (свойства памяти); </a:t>
            </a:r>
          </a:p>
          <a:p>
            <a:pPr marL="628650" lvl="0" indent="-628650">
              <a:buFont typeface="Wingdings" pitchFamily="2" charset="2"/>
              <a:buChar char="ü"/>
            </a:pPr>
            <a:r>
              <a:rPr lang="ru-RU" dirty="0" smtClean="0"/>
              <a:t>умение грамотно выражать свои мысли; </a:t>
            </a:r>
          </a:p>
          <a:p>
            <a:pPr marL="628650" lvl="0" indent="-628650">
              <a:buFont typeface="Wingdings" pitchFamily="2" charset="2"/>
              <a:buChar char="ü"/>
            </a:pPr>
            <a:r>
              <a:rPr lang="ru-RU" dirty="0" smtClean="0"/>
              <a:t>склонность к работе с документацией; </a:t>
            </a:r>
          </a:p>
          <a:p>
            <a:pPr marL="628650" lvl="0" indent="-628650">
              <a:buFont typeface="Wingdings" pitchFamily="2" charset="2"/>
              <a:buChar char="ü"/>
            </a:pPr>
            <a:r>
              <a:rPr lang="ru-RU" dirty="0" smtClean="0"/>
              <a:t>способность прогнозирования; </a:t>
            </a:r>
          </a:p>
          <a:p>
            <a:pPr marL="628650" indent="-628650">
              <a:buFont typeface="Wingdings" pitchFamily="2" charset="2"/>
              <a:buChar char="ü"/>
            </a:pPr>
            <a:r>
              <a:rPr lang="ru-RU" dirty="0" smtClean="0"/>
              <a:t>умение правильно и эффективно распределять время. </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122</TotalTime>
  <Words>1006</Words>
  <Application>Microsoft Office PowerPoint</Application>
  <PresentationFormat>Экран (4:3)</PresentationFormat>
  <Paragraphs>110</Paragraphs>
  <Slides>17</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Своё будущее –  ты выбираешь сегодня !</vt:lpstr>
      <vt:lpstr> Специальность  "Механизация сельского хозяйства" </vt:lpstr>
      <vt:lpstr>Обязанности механизатора</vt:lpstr>
      <vt:lpstr>Назначение профессии "Механик": </vt:lpstr>
      <vt:lpstr>Сельский механизатор обязан:</vt:lpstr>
      <vt:lpstr>Основные решаемые задачи профессии "Механик": </vt:lpstr>
      <vt:lpstr>Основой профессии "Механик" выступают</vt:lpstr>
      <vt:lpstr>Профессионально - важные качества профессии "Механик": </vt:lpstr>
      <vt:lpstr>Профессионально - важные качества профессии "Механик": </vt:lpstr>
      <vt:lpstr>Заболевания, противопоказанные для профессии "Механик": </vt:lpstr>
      <vt:lpstr>Краткое описание</vt:lpstr>
      <vt:lpstr>История профессии</vt:lpstr>
      <vt:lpstr>Социальная значимость профессии в обществе</vt:lpstr>
      <vt:lpstr>Массовость и уникальность профессии</vt:lpstr>
      <vt:lpstr>Риски профессии</vt:lpstr>
      <vt:lpstr>Где получить профессию</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Профессия "Механик"</dc:title>
  <dc:creator>Амир</dc:creator>
  <cp:lastModifiedBy>Амир</cp:lastModifiedBy>
  <cp:revision>19</cp:revision>
  <dcterms:created xsi:type="dcterms:W3CDTF">2012-05-15T06:46:26Z</dcterms:created>
  <dcterms:modified xsi:type="dcterms:W3CDTF">2014-02-08T09:09:29Z</dcterms:modified>
</cp:coreProperties>
</file>