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4" r:id="rId6"/>
    <p:sldId id="266" r:id="rId7"/>
    <p:sldId id="267" r:id="rId8"/>
    <p:sldId id="271" r:id="rId9"/>
    <p:sldId id="257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8679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484E5-A2F1-4FAC-877C-DC9514A8CFD6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BB91-16B1-4D0A-AE24-F5965009F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Река из молока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мы знаем о молоке - таком привычном и таком неизвестном?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из нас не помнит детскую «страшилку» про «козу рогатую», которая забодает, если не есть кашу и не пить молока? На меня лично она действовала безотказно. А мело­дичный звон первых упругих струек о дно подойника и густой травяной за­пах парного, «взбитого» до нежнейшей пены молока - одно из самых ярких «розовых» воспоминаний детства - по цвету зари, на которой мама выходила доить нашу буренку.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нашей крестьянской семье мо­локо было одним из основных блюд ежедневного рациона: свежее, топле­ное, в виде сливок, масла, простокваши, молочных каш и просто «тюри» - молока с накрошенным в него свежим хлебом. А «фирменная» деревенская сметана, в которой «ложка стоит»? «Это же сплошной жир, холестерин!» - ужас­нется просвещенный городской жи­тель, а сельчанин, «хмыкнув в усы», на­мажет густо на свежевыпеченный хлеб и - с чаем, «в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прихлебку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- сытно, вкус­но, опять же - натуральный продукт, «от своей коровки». «А вы в городе во­обще химию всякую едите», - мощный контраргумент. Давайте постараемся объективно разобраться, в чем права традиция и что нового о молоке и мо­лочных продуктах нам открыл научно-технический прогресс?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«Живое» молоко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кисломолочных продуктах жи­вут целые колонии молочнокислых бактерий, в частности, это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лактобациллы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болгарская и ацидофильная палоч­ки,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пропионовые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бактерии и другие. В зависимости от традиций закваски (преобладающего штамма бактерий) и получаются, скажем, башкирский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катык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русская простокваша, татарская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сузма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- при добавлении кефирных грибков - «международный» кефир.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Молочнокислые бактерии под­держивают полезную микрофлору нашего кишечника, будучи верными союзниками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непре­рывной борьбе с вредными «конкурен­тами» - гнилостными бактериями. Чем так важны для нас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тем, что они нейтрализуют многие токсины - «отходы про­изводства», образующиеся в процессе пищеварения даже у абсолютно здо­ровых людей, и предотвращают тем са­мым внутренние интоксикации - «са­моотравление» организма.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Во-вторых, они необходимы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синтезирования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самим организмом необходимых ему витаминов, в част­ности, группы 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стрессы, плохая экология, антибиотики, консерванты, содержащиеся во многих продуктах, убивают дружественных нам бакте­рий, вызывая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дисбактериоз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кишечни­ка. Чтобы этого избежать, необходимо включать в ежедневный рацион клет­чатку (фрукты-овощи), а также разно­образные кисломолочные продукты, в том числе с приставкой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посколь­ку лишних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бывает. Однако важно обращать внимание на срок годности таких продуктов. Осо­бенно внушают сомнение «долгоиграю­щие» йогурты, поскольку содержащие­ся в них консерванты - обоюдоострое «оружие», убивающее без разбора «чу­жих» и «своих». Вообще, чем меньше «посторонних» компонентов в йогур­тах и других кисломолочных продук­тах, тем они полезнее. Молоко - гени­альное «изобретение» природы, и вряд ли мы придумаем «рецепт» лучше.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«Молочные реки, кисельные берега...»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древняя народная сказочная мечта об изобилии - о «манне небес­ной» в российском варианте. Истоки молочной реки уходят в такие дали истории, что разыскать самый первый робкий ручеек практически невозмож­но. Существует предположение, осно­ванное на легендах, мифах, сказаниях различных народов и подтверждаемое раскопками археологов, что молоку как продукту питания примерно 7-8 тысяч лет. Вспомним хотя бы античную мифологию: верховный древнеримс­кий бог Юпитер был вскормлен моло­ком божественной козы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Амалфеи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ему в качестве жертвы приносили именно молоко. Историческая личность Гип­пократ лечил молоком, в частности, счи­тал его очень полезным при нервных болезнях.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Позже молоко стали «прописы­вать» и при заболеваниях желудка, кишечника, печени, других органов. Молоко использовали и наружно: вспомните знаменитые молочные ван­ны Клеопатры, призванные сохранить молодость кожи! В российских деревнях раньше частенько мыли голову простоквашей. Сейчас компоненты мо­лока входят в состав многих космети­ческих средств. Что же столь ценного заложено в этом уникальном природ­ном продукте?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«Далеко-далеко на лугу пасутся ко...»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Кони. Козы. Коровы. Именно в такой последовательности мы можем расположить различные виды молока - кобылье, козье, коровье - по степени убывания питательных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поле­ных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свойств.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Молоко кобылицы по своему содержанию похоже на грудное, в частности, благодаря «нежной» структуре: в нем много очень ценных белков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лактальбуминов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мало казеинов- белков, «выпадающих» в желудке грубыми хлопьями. В коровьем молоке, наоборот, казеинов больше, и поэто­му оно в натуральном виде слишком «тяжелое» для чувствительного младенческого животика. В кобыльем молоке в два раза больше молочного сахара - лактозы и молочной кислоты, что, к слову, и делает известный напиток кумыс «градусным»: в нем 1,5-2% алкоголя - это вполне безопасно, а в некоторых случаях полезно, поскольку пробуждает аппетит.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Козье молоко, в отличие от коровьего, богаче не только белками, но и жирами. Однако коровье молоко - без­условный «бестселлер» по одной простой причине: оно самое доступное.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натуральном коровьем молоке - около 20 различных полно­ценных и легко усваиваемых белков, в том числе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лактальбумины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глобулины и др. Молочные жиры - это эмульсия из жировых шариков, каждый из которых окружен белком - получаются своеобразные микро-«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бутербродики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Они содержат полезные низкомолеку­лярные жирные кислоты, придающие молоку удивительный вкус и аромат.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Молочный лецитин (жироподобное вещество) участвует в формировании клеточных мембран, в том числе нервной ткани. В молоке уникальные углеводы: лактоза служит пищей для необходимых нам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бифидобактерий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живущих в толстом кишечнике. Мо­лочный кальций представлен в виде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казеината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кальция - органической соли, имеет оптимальное соотношение с фосфором - 1 к 0,8 и отлично усваи­вается. Кроме того, в молоке есть калий, помогающий работе сердца, почек - этим, кстати, обусловлен легкий мочегонный эффект молока. «Летнее» молоко содержит жирорастворимые витамины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провитамин А. В </a:t>
            </a:r>
            <a:r>
              <a:rPr lang="ru-RU" sz="1200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кис­ломолочных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продуктах образуется витамин 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Напиток или еда?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cap="sm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молоко можно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считать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само­достаточным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продуктом. Наверное, неспроста в некоторых российских деревнях до сих пор говорят имен­но так: «ем молоко», это сытная пища, способная утолить энергетический го­лод. Однако оно хорошо гармонирует с некоторыми продуктами. Допустим, в молоке мало кроветворных элемен­тов, таких как железо, медь, марганец, но при сочетании в рационе, скажем, кисломолочных продуктов и мяса, бо­гатого железом, последнее лучше усва­ивается.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«Парной» эффект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Правда ли, что парное молоко имеет целебные свойства? Наука под­твердила наличие в нем полезных ан­тибиотических веществ, губительных для патогенных микроорганизмов, живущих в желудочно-кишечном трак­те человека. К сожалению, эти особые белки очень нестойкие и быстро раз­рушаются при термической обработке. Однако пить молоко прямо «из-под ко­ровы» можно только в том случае, если вы уверены, что животное абсолютно здорово, а корм, которым оно пит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экологически безупречен, то не содержит токсических примесей при доении соблюдены все необходимые гигиенические требования.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Согласитесь, такое количество условий делает парное молоко продуктом исключительно «семейно пользования, но никак не стороны торговли. Кроме того, степень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аллергенности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парного молока выше, чем обычного - к нему надо привыкать постепенно увеличивая дозу буквально с одного глотка до одного стакана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 противопоказано молоко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Аллергия   и   непереносимое белка коровьего молока - основа противопоказания  для   применения этого продукта. В 10% случаев встречается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лактазная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недостаточность, когда из-за недостатка фермента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лактазь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расщепляющего основной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углево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молока - лактозу, человек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буквальж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«не переваривает» молоко. Иногда это случается с «грудничками» из-за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вершенства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пищеварительного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трактг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по другим причинам. В таких случа­ях, чтобы сохранить грудное вскар­мливание, иногда назначают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лактазу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виде готового препарата. Взрослые люди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лактазной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недостаточностью могут позволить себе кисломолочные продукты, в которых лактоза в процес­се закваски расщепляется.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вообще, молоко не более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аллер­генно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чем, допустим, цитрусовые или земляника, однако проблема не в нем. Известно, что наш организм усваивает белки в расщепленном на аминокисло­ты виде, но некоторые молочные белки могут «проскочить» через ослабленный по каким-либо причинам кишечный барьер целиком, попасть в кровоток и вызвать аллергию. К «группе риска» относятся, в частности, беременные женщины и маленькие дети, которым особенно не стоит «злоупотреблять» молоком. Впрочем, вредно перебар­щивать с количеством любого продук­та, куда важнее - качество!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«Обезжирить» - значит обезвредить?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не угодили молочные жиры сторонникам здорового питания? Во-пер­вых, наличием холестерина, известного своим нехорошим свойством откладываться в сосудах в виде холестериновых «бляшек» и способствовать тем самым развитию атеросклероза.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Отсюда рекомендации - особенно людям пожилого возраста - употреблять обезжиренные молочные продукты. Еще один повод настороженно относиться к молочному жиру - его свойство растворять различные ток­сины, в том числе тяжелые металлы, которые могут содержаться в недоб­рокачественном корме животных. В этом вопросе мы можем рассчитывать только на добросовестность аграриев и «зоркость» служб, контролирующих качество молочной продукции.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Рецепты «долгожительства» молока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Молоко любят не только люди, 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и...микробы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особенно очень враж­дебные нам стафилококки, которые при благоприятных условиях - в тепле, на открытом воздухе - очень быстро в нем размножаются. Термическая обра­ботка - единственный шанс сохранить молоко пригодным для употребления на длительный срок. Издревле в рос­сийских деревнях использовался до­морощенный способ «консервации» молока: его долго - до румяной ко­рочки - «томили» в печи, в глиняных горшках, не доводя до кипения. Цвет и вкус топленого молока объясняется тем, что молочный сахар при таком длительном нагревании превращается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в...карамель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щадящий промыш­ленный метод термической обработ­ки - пастеризация (от имени фран­цузского ученого-микробиолога Луи Пастера). Это кратковременное на­гревание молока в особых аппара­тах-пастеризаторах и последующее быстрое охлаждение. При этом теря­ются антибиотические свойства моло­ка, уменьшается количество ценных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лактальбуминов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и большая часть микробов погибает. Срок хранения пастеризованного молока - 36 часов в холодильнике. Длительно - до 6 меся­цев - может храниться стерилизован­ное молоко. Но оно только для вкуса, не для пользы - такова цена за «обма­нутое» время.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FB73-216B-45D0-9CE0-8FAB3C51945B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39DE-00D3-4647-9F41-BF686CDC25B1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00C7-EFB3-4037-B277-07082D2A538E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2EBD-F169-44C4-9371-DFACD3283E49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A413-81CC-4D98-83F6-AD1214512210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6F2B-9ACD-4A1E-A80A-5B733AB17840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1A5A-F9DC-49AA-B375-CD44D9337B02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D02C-B00B-400B-A10D-38A679A2E9C3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334-F1C8-491D-93CF-10BFE12383E9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29B0-F384-4981-89D8-71DACAF8AE5B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81C-6D1E-49D5-A772-AD83017DED8E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6211-5860-4D24-9C78-5E4B755DA44D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23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01622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Река из молока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085184"/>
            <a:ext cx="4248472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 студент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СПО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Баймакский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сельскозозяйственный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техникум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Алимов И.В.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4338" name="Picture 2" descr="C:\Users\Амир\Desktop\Молоко\2560x1600_623496_[www.ArtFile.ru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98782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Амир\Desktop\Молоко\2002616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0" y="4714885"/>
            <a:ext cx="2915816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Амир\Desktop\Молоко\1261756624_c360eaee7b1ed06afc84c8d52d83355b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348880"/>
            <a:ext cx="298782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Амир\Desktop\Жанна\Молоко\44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Амир\Desktop\Жанна\Молоко\8ddd4aaf074feb5269520f2210ae1bd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50912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Амир\Desktop\Жанна\Молоко\Dairy_Crest_Semi_Skimmed_Milk_Bottl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915816" y="234888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Амир\Desktop\Жанна\Молоко\ed228e05-f9f4-4c15-8c18-a22c5bf5615e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987825" y="0"/>
            <a:ext cx="309634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мир\Desktop\Жанна\Молоко\Рисунок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Жанна\Молоко\moloch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0"/>
            <a:ext cx="309634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Жанна\Молоко\Рисунок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Жанна\Молоко\Рисунок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09121"/>
            <a:ext cx="331236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Жанна\Молоко\67-110713534533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09120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Жанна\Молоко\Milk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509120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БСХТ\Мои документы\Мои рисунки\Молоко\0000009712-28770-3124131-7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1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Documents and Settings\БСХТ\Мои документы\Мои рисунки\Молоко\certified-organic-dai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34888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Documents and Settings\БСХТ\Мои документы\Мои рисунки\Молоко\3RIA-018014-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Documents and Settings\БСХТ\Мои документы\Мои рисунки\Молоко\pmilk1_1357464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Documents and Settings\БСХТ\Мои документы\Мои рисунки\Молоко\MILK_by_cfcoughl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0"/>
            <a:ext cx="3168352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Documents and Settings\БСХТ\Мои документы\Мои рисунки\Молоко\53b4f4701885b44d4130148999a7afa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509120"/>
            <a:ext cx="3168352" cy="234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БСХТ\Мои документы\Мои рисунки\Молоко\1228302482_fj199.jpg"/>
          <p:cNvPicPr>
            <a:picLocks noChangeAspect="1" noChangeArrowheads="1"/>
          </p:cNvPicPr>
          <p:nvPr/>
        </p:nvPicPr>
        <p:blipFill>
          <a:blip r:embed="rId3" cstate="print"/>
          <a:srcRect b="7046"/>
          <a:stretch>
            <a:fillRect/>
          </a:stretch>
        </p:blipFill>
        <p:spPr bwMode="auto">
          <a:xfrm>
            <a:off x="0" y="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uments and Settings\БСХТ\Мои документы\Мои рисунки\Молоко\050d2e7956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648" y="2348880"/>
            <a:ext cx="3168352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Documents and Settings\БСХТ\Мои документы\Мои рисунки\Молоко\5977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1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Documents and Settings\БСХТ\Мои документы\Мои рисунки\Молоко\Molok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348880"/>
            <a:ext cx="295232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Documents and Settings\БСХТ\Мои документы\Мои рисунки\Молоко\full_20101118_1543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509120"/>
            <a:ext cx="295232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D:\Documents and Settings\БСХТ\Мои документы\Мои рисунки\Молоко\s1_63135_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0"/>
            <a:ext cx="302433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D:\Documents and Settings\БСХТ\Мои документы\Мои рисунки\Молоко\S89_2_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Documents and Settings\БСХТ\Мои документы\Мои рисунки\Молоко\image_big_4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2915816" cy="248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Documents and Settings\БСХТ\Мои документы\Мои рисунки\Молоко\article-0-04B67232000005DC-370_233x423.jpg"/>
          <p:cNvPicPr>
            <a:picLocks noChangeAspect="1" noChangeArrowheads="1"/>
          </p:cNvPicPr>
          <p:nvPr/>
        </p:nvPicPr>
        <p:blipFill>
          <a:blip r:embed="rId5" cstate="print"/>
          <a:srcRect b="4791"/>
          <a:stretch>
            <a:fillRect/>
          </a:stretch>
        </p:blipFill>
        <p:spPr bwMode="auto">
          <a:xfrm>
            <a:off x="2987824" y="0"/>
            <a:ext cx="3227437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ocuments and Settings\БСХТ\Мои документы\Мои рисунки\Молоко\0_38a0_aea7f880_-1-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95897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Documents and Settings\БСХТ\Мои документы\Мои рисунки\Молоко\1929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8880"/>
            <a:ext cx="3045718" cy="212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Documents and Settings\БСХТ\Мои документы\Мои рисунки\Молоко\pienas_px6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492896"/>
            <a:ext cx="29158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Documents and Settings\БСХТ\Мои документы\Мои рисунки\Молоко\feta_4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509120"/>
            <a:ext cx="2987824" cy="234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Documents and Settings\БСХТ\Мои документы\Мои рисунки\Молоко\269699_4223_op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5554" y="4509120"/>
            <a:ext cx="297844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D:\Documents and Settings\БСХТ\Мои документы\Мои рисунки\Молоко\1245876867_004-20081228-18335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509120"/>
            <a:ext cx="316835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БСХТ\Мои документы\Мои рисунки\Молоко\1296490300_22_sutyog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 and Settings\БСХТ\Мои документы\Мои рисунки\Молоко\85790505.jpg"/>
          <p:cNvPicPr>
            <a:picLocks noChangeAspect="1" noChangeArrowheads="1"/>
          </p:cNvPicPr>
          <p:nvPr/>
        </p:nvPicPr>
        <p:blipFill>
          <a:blip r:embed="rId4" cstate="print"/>
          <a:srcRect b="6131"/>
          <a:stretch>
            <a:fillRect/>
          </a:stretch>
        </p:blipFill>
        <p:spPr bwMode="auto">
          <a:xfrm>
            <a:off x="0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cuments and Settings\БСХТ\Мои документы\Мои рисунки\Молоко\2318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1"/>
            <a:ext cx="2987824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 and Settings\БСХТ\Мои документы\Мои рисунки\Молоко\lennon mil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5" y="0"/>
            <a:ext cx="3240359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cuments and Settings\БСХТ\Мои документы\Мои рисунки\Молоко\u8qb7yl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Documents and Settings\БСХТ\Мои документы\Мои рисунки\Молоко\39d620f396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509120"/>
            <a:ext cx="312420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Documents and Settings\БСХТ\Мои документы\Мои рисунки\Молоко\13917127.jpg"/>
          <p:cNvPicPr>
            <a:picLocks noChangeAspect="1" noChangeArrowheads="1"/>
          </p:cNvPicPr>
          <p:nvPr/>
        </p:nvPicPr>
        <p:blipFill>
          <a:blip r:embed="rId9" cstate="print"/>
          <a:srcRect b="4641"/>
          <a:stretch>
            <a:fillRect/>
          </a:stretch>
        </p:blipFill>
        <p:spPr bwMode="auto">
          <a:xfrm>
            <a:off x="0" y="4437112"/>
            <a:ext cx="298782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БСХТ\Мои документы\Мои рисунки\Молоко\big_slivki1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24036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Documents and Settings\БСХТ\Мои документы\Мои рисунки\Молоко\Child-drinking-mi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Documents and Settings\БСХТ\Мои документы\Мои рисунки\Молоко\1293873186_img-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291581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Documents and Settings\БСХТ\Мои документы\Мои рисунки\Молоко\77fab6accd_1335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Documents and Settings\БСХТ\Мои документы\Мои рисунки\Молоко\mil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371725"/>
            <a:ext cx="2915816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D:\Documents and Settings\БСХТ\Мои документы\Мои рисунки\Молоко\korove_moloko_polza_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9120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D:\Documents and Settings\БСХТ\Мои документы\Мои рисунки\Молоко\2c7543bc7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50912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 and Settings\БСХТ\Мои документы\Мои рисунки\Молоко\1291838313_molo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Documents and Settings\БСХТ\Мои документы\Мои рисунки\Молоко\1986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uments and Settings\БСХТ\Мои документы\Мои рисунки\Молоко\1196207001_1196071586_molok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Documents and Settings\БСХТ\Мои документы\Мои рисунки\Молоко\c3c23279a870825f68e4c1d733b50808bcbae851153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0"/>
            <a:ext cx="302433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Documents and Settings\БСХТ\Мои документы\Мои рисунки\Молоко\big_sliv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Documents and Settings\БСХТ\Мои документы\Мои рисунки\Молоко\090e83f484f84fe896a078316bcaa579.jpeg"/>
          <p:cNvPicPr>
            <a:picLocks noChangeAspect="1" noChangeArrowheads="1"/>
          </p:cNvPicPr>
          <p:nvPr/>
        </p:nvPicPr>
        <p:blipFill>
          <a:blip r:embed="rId8" cstate="print"/>
          <a:srcRect l="6385" t="9016" r="6385" b="8978"/>
          <a:stretch>
            <a:fillRect/>
          </a:stretch>
        </p:blipFill>
        <p:spPr bwMode="auto">
          <a:xfrm>
            <a:off x="5944716" y="0"/>
            <a:ext cx="319928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БСХТ\Мои документы\Мои рисунки\Молоко\img_3bbcc0857f555697db1f6a2450083c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Documents and Settings\БСХТ\Мои документы\Мои рисунки\Молоко\glass-of-milk-md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1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Documents and Settings\БСХТ\Мои документы\Мои рисунки\Молоко\WrwRb7V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Documents and Settings\БСХТ\Мои документы\Мои рисунки\Молоко\milk_jeffrey_coolid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1" y="1"/>
            <a:ext cx="3131837" cy="234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Documents and Settings\БСХТ\Мои документы\Мои рисунки\Молоко\338114_3860-0x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509120"/>
            <a:ext cx="288032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Documents and Settings\БСХТ\Мои документы\Мои рисунки\Молоко\4616015_f5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0"/>
            <a:ext cx="288032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D:\Documents and Settings\БСХТ\Мои документы\Мои рисунки\Молоко\4391_thum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420888"/>
            <a:ext cx="2952328" cy="210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БСХТ\Мои документы\Мои рисунки\Молоко\iStock_000006553368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0"/>
            <a:ext cx="235745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 and Settings\БСХТ\Мои документы\Мои рисунки\Молоко\-_1_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ocuments and Settings\БСХТ\Мои документы\Мои рисунки\Молоко\2585634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857365"/>
            <a:ext cx="457200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 and Settings\БСХТ\Мои документы\Мои рисунки\Молоко\1264962298_post-3-126394924196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1" y="0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Documents and Settings\БСХТ\Мои документы\Мои рисунки\Молоко\A7AE7E75A2E44F382B29CCF92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0"/>
            <a:ext cx="214314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Documents and Settings\БСХТ\Мои документы\Мои рисунки\Молоко\pict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85926"/>
            <a:ext cx="22145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Амир\Desktop\5 апреля 2012\Молоко\Рисунок 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429000"/>
            <a:ext cx="235742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Амир\Desktop\5 апреля 2012\Молоко\Рисунок 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3429000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Амир\Desktop\5 апреля 2012\Молоко\Рисунок 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429000"/>
            <a:ext cx="246856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Амир\Desktop\5 апреля 2012\Молоко\moloko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5072074"/>
            <a:ext cx="214310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Амир\Desktop\5 апреля 2012\Молоко\Рисунок 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46" y="5072074"/>
            <a:ext cx="2357431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Амир\Desktop\5 апреля 2012\Молоко\1245876867_004-20081228-18335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072075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1795</Words>
  <Application>Microsoft Office PowerPoint</Application>
  <PresentationFormat>Экран (4:3)</PresentationFormat>
  <Paragraphs>58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Река из молока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Амир</dc:creator>
  <cp:lastModifiedBy>Амир</cp:lastModifiedBy>
  <cp:revision>40</cp:revision>
  <dcterms:modified xsi:type="dcterms:W3CDTF">2014-02-08T09:58:55Z</dcterms:modified>
</cp:coreProperties>
</file>