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8" r:id="rId4"/>
    <p:sldId id="262" r:id="rId5"/>
    <p:sldId id="259" r:id="rId6"/>
    <p:sldId id="260" r:id="rId7"/>
    <p:sldId id="265" r:id="rId8"/>
    <p:sldId id="264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A1340-F262-489B-86B5-C7930341F85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1476582-395C-4B18-AD6F-D8E2920187BD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10% от того, что мы читаем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88524D-9E71-4F07-9139-33C601CAE065}" type="parTrans" cxnId="{253C8AA8-571B-4812-8938-B49D442495DA}">
      <dgm:prSet/>
      <dgm:spPr/>
      <dgm:t>
        <a:bodyPr/>
        <a:lstStyle/>
        <a:p>
          <a:endParaRPr lang="ru-RU"/>
        </a:p>
      </dgm:t>
    </dgm:pt>
    <dgm:pt modelId="{D49C7C2D-E98F-4F69-B9CF-4CF76DCFD7F3}" type="sibTrans" cxnId="{253C8AA8-571B-4812-8938-B49D442495DA}">
      <dgm:prSet/>
      <dgm:spPr/>
      <dgm:t>
        <a:bodyPr/>
        <a:lstStyle/>
        <a:p>
          <a:endParaRPr lang="ru-RU"/>
        </a:p>
      </dgm:t>
    </dgm:pt>
    <dgm:pt modelId="{F9C3797D-8A7C-43FC-99F7-B8C2846CE8BA}">
      <dgm:prSet phldrT="[Текст]"/>
      <dgm:spPr/>
      <dgm:t>
        <a:bodyPr/>
        <a:lstStyle/>
        <a:p>
          <a:r>
            <a:rPr lang="ru-RU" dirty="0" smtClean="0"/>
            <a:t>20% от того, что мы слышим</a:t>
          </a:r>
          <a:endParaRPr lang="ru-RU" dirty="0"/>
        </a:p>
      </dgm:t>
    </dgm:pt>
    <dgm:pt modelId="{53693273-B9F1-4808-B731-2B4EC84ACBC7}" type="parTrans" cxnId="{720AEC3F-ED78-4E9C-95D7-477DA59162C9}">
      <dgm:prSet/>
      <dgm:spPr/>
      <dgm:t>
        <a:bodyPr/>
        <a:lstStyle/>
        <a:p>
          <a:endParaRPr lang="ru-RU"/>
        </a:p>
      </dgm:t>
    </dgm:pt>
    <dgm:pt modelId="{CD332EC9-179C-4651-A8EC-3D87DF859B8A}" type="sibTrans" cxnId="{720AEC3F-ED78-4E9C-95D7-477DA59162C9}">
      <dgm:prSet/>
      <dgm:spPr/>
      <dgm:t>
        <a:bodyPr/>
        <a:lstStyle/>
        <a:p>
          <a:endParaRPr lang="ru-RU"/>
        </a:p>
      </dgm:t>
    </dgm:pt>
    <dgm:pt modelId="{9E1BDB6B-4916-475E-B8C2-559AA7944264}">
      <dgm:prSet phldrT="[Текст]"/>
      <dgm:spPr/>
      <dgm:t>
        <a:bodyPr/>
        <a:lstStyle/>
        <a:p>
          <a:r>
            <a:rPr lang="ru-RU" dirty="0" smtClean="0"/>
            <a:t>30% от того, что мы видим</a:t>
          </a:r>
          <a:endParaRPr lang="ru-RU" dirty="0"/>
        </a:p>
      </dgm:t>
    </dgm:pt>
    <dgm:pt modelId="{91C8D389-F878-4066-88D4-521B455321E3}" type="parTrans" cxnId="{940F524A-631F-4EEB-B319-89E0E1EF01CD}">
      <dgm:prSet/>
      <dgm:spPr/>
      <dgm:t>
        <a:bodyPr/>
        <a:lstStyle/>
        <a:p>
          <a:endParaRPr lang="ru-RU"/>
        </a:p>
      </dgm:t>
    </dgm:pt>
    <dgm:pt modelId="{3440A587-4951-480D-9731-36301D9F63C3}" type="sibTrans" cxnId="{940F524A-631F-4EEB-B319-89E0E1EF01CD}">
      <dgm:prSet/>
      <dgm:spPr/>
      <dgm:t>
        <a:bodyPr/>
        <a:lstStyle/>
        <a:p>
          <a:endParaRPr lang="ru-RU"/>
        </a:p>
      </dgm:t>
    </dgm:pt>
    <dgm:pt modelId="{5DF27AEA-9174-480F-AA49-761FC819A2E4}">
      <dgm:prSet phldrT="[Текст]"/>
      <dgm:spPr/>
      <dgm:t>
        <a:bodyPr/>
        <a:lstStyle/>
        <a:p>
          <a:r>
            <a:rPr lang="ru-RU" dirty="0" smtClean="0"/>
            <a:t>50% от того, что мы слышим и видим</a:t>
          </a:r>
          <a:endParaRPr lang="ru-RU" dirty="0"/>
        </a:p>
      </dgm:t>
    </dgm:pt>
    <dgm:pt modelId="{5DB0F6A1-AB2B-41E5-ABB0-133825272DFD}" type="parTrans" cxnId="{3D77710B-F4B8-4920-8C24-5D3E5D9B0E45}">
      <dgm:prSet/>
      <dgm:spPr/>
      <dgm:t>
        <a:bodyPr/>
        <a:lstStyle/>
        <a:p>
          <a:endParaRPr lang="ru-RU"/>
        </a:p>
      </dgm:t>
    </dgm:pt>
    <dgm:pt modelId="{E8FF1E05-BDB9-4FC8-8A98-1D0D6D1519FF}" type="sibTrans" cxnId="{3D77710B-F4B8-4920-8C24-5D3E5D9B0E45}">
      <dgm:prSet/>
      <dgm:spPr/>
      <dgm:t>
        <a:bodyPr/>
        <a:lstStyle/>
        <a:p>
          <a:endParaRPr lang="ru-RU"/>
        </a:p>
      </dgm:t>
    </dgm:pt>
    <dgm:pt modelId="{B3D9F05B-E80A-4F3A-BC38-337FA260F153}">
      <dgm:prSet phldrT="[Текст]"/>
      <dgm:spPr/>
      <dgm:t>
        <a:bodyPr/>
        <a:lstStyle/>
        <a:p>
          <a:r>
            <a:rPr lang="ru-RU" dirty="0" smtClean="0"/>
            <a:t>70% от того, что мы говорим</a:t>
          </a:r>
          <a:endParaRPr lang="ru-RU" dirty="0"/>
        </a:p>
      </dgm:t>
    </dgm:pt>
    <dgm:pt modelId="{BE6CE0EE-A06B-4329-875A-DEDCEF372306}" type="parTrans" cxnId="{89FF2A6E-71C6-49F2-A2CB-2692F3A42702}">
      <dgm:prSet/>
      <dgm:spPr/>
      <dgm:t>
        <a:bodyPr/>
        <a:lstStyle/>
        <a:p>
          <a:endParaRPr lang="ru-RU"/>
        </a:p>
      </dgm:t>
    </dgm:pt>
    <dgm:pt modelId="{76F9C07C-8430-4420-BA2C-5C676EC09A94}" type="sibTrans" cxnId="{89FF2A6E-71C6-49F2-A2CB-2692F3A42702}">
      <dgm:prSet/>
      <dgm:spPr/>
      <dgm:t>
        <a:bodyPr/>
        <a:lstStyle/>
        <a:p>
          <a:endParaRPr lang="ru-RU"/>
        </a:p>
      </dgm:t>
    </dgm:pt>
    <dgm:pt modelId="{44A5598A-490A-4F2A-9269-C78F77C987F3}">
      <dgm:prSet phldrT="[Текст]"/>
      <dgm:spPr/>
      <dgm:t>
        <a:bodyPr/>
        <a:lstStyle/>
        <a:p>
          <a:r>
            <a:rPr lang="ru-RU" dirty="0" smtClean="0"/>
            <a:t>90% от того, что мы делаем сами</a:t>
          </a:r>
          <a:endParaRPr lang="ru-RU" dirty="0"/>
        </a:p>
      </dgm:t>
    </dgm:pt>
    <dgm:pt modelId="{B9B865C3-F7B8-4B0D-A05F-4968677A0409}" type="parTrans" cxnId="{FE720F92-51B0-425D-AF8E-3B880A9027D6}">
      <dgm:prSet/>
      <dgm:spPr/>
      <dgm:t>
        <a:bodyPr/>
        <a:lstStyle/>
        <a:p>
          <a:endParaRPr lang="ru-RU"/>
        </a:p>
      </dgm:t>
    </dgm:pt>
    <dgm:pt modelId="{3D3B032F-8499-4155-B9E7-9CE7ABE1D9B1}" type="sibTrans" cxnId="{FE720F92-51B0-425D-AF8E-3B880A9027D6}">
      <dgm:prSet/>
      <dgm:spPr/>
      <dgm:t>
        <a:bodyPr/>
        <a:lstStyle/>
        <a:p>
          <a:endParaRPr lang="ru-RU"/>
        </a:p>
      </dgm:t>
    </dgm:pt>
    <dgm:pt modelId="{0E9A86A3-2320-498A-AA5D-3ACA761ED363}" type="pres">
      <dgm:prSet presAssocID="{367A1340-F262-489B-86B5-C7930341F857}" presName="compositeShape" presStyleCnt="0">
        <dgm:presLayoutVars>
          <dgm:dir/>
          <dgm:resizeHandles/>
        </dgm:presLayoutVars>
      </dgm:prSet>
      <dgm:spPr/>
    </dgm:pt>
    <dgm:pt modelId="{5054616E-9C63-4C07-86CE-85D51F3B6246}" type="pres">
      <dgm:prSet presAssocID="{367A1340-F262-489B-86B5-C7930341F857}" presName="pyramid" presStyleLbl="node1" presStyleIdx="0" presStyleCnt="1"/>
      <dgm:spPr/>
    </dgm:pt>
    <dgm:pt modelId="{CB730CFD-530C-41C8-AFB9-633B5CC80CFE}" type="pres">
      <dgm:prSet presAssocID="{367A1340-F262-489B-86B5-C7930341F857}" presName="theList" presStyleCnt="0"/>
      <dgm:spPr/>
    </dgm:pt>
    <dgm:pt modelId="{8BA78197-61EA-46DE-A087-C4A53FF4B0B1}" type="pres">
      <dgm:prSet presAssocID="{31476582-395C-4B18-AD6F-D8E2920187BD}" presName="aNode" presStyleLbl="fgAcc1" presStyleIdx="0" presStyleCnt="6" custScaleX="100711" custLinFactNeighborX="-309" custLinFactNeighborY="-30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25634-C713-45EB-BB38-3C696C7051CE}" type="pres">
      <dgm:prSet presAssocID="{31476582-395C-4B18-AD6F-D8E2920187BD}" presName="aSpace" presStyleCnt="0"/>
      <dgm:spPr/>
    </dgm:pt>
    <dgm:pt modelId="{0A71F29C-884F-4199-B092-CE42F626F565}" type="pres">
      <dgm:prSet presAssocID="{F9C3797D-8A7C-43FC-99F7-B8C2846CE8BA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43A43-AAEE-42DF-87FC-EB10B00DD1C6}" type="pres">
      <dgm:prSet presAssocID="{F9C3797D-8A7C-43FC-99F7-B8C2846CE8BA}" presName="aSpace" presStyleCnt="0"/>
      <dgm:spPr/>
    </dgm:pt>
    <dgm:pt modelId="{D12CE2E0-CF11-4596-B545-C040E63BE9DB}" type="pres">
      <dgm:prSet presAssocID="{9E1BDB6B-4916-475E-B8C2-559AA7944264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5882D-EE85-48CB-A5C3-7EEB88DFDC17}" type="pres">
      <dgm:prSet presAssocID="{9E1BDB6B-4916-475E-B8C2-559AA7944264}" presName="aSpace" presStyleCnt="0"/>
      <dgm:spPr/>
    </dgm:pt>
    <dgm:pt modelId="{74713598-643F-4E24-BE5B-9B27F4EB42A5}" type="pres">
      <dgm:prSet presAssocID="{5DF27AEA-9174-480F-AA49-761FC819A2E4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0420D-6848-48A6-8A82-50CD8E54767C}" type="pres">
      <dgm:prSet presAssocID="{5DF27AEA-9174-480F-AA49-761FC819A2E4}" presName="aSpace" presStyleCnt="0"/>
      <dgm:spPr/>
    </dgm:pt>
    <dgm:pt modelId="{1CBE4CE2-F420-4EE9-9BBA-B2032A158FD2}" type="pres">
      <dgm:prSet presAssocID="{B3D9F05B-E80A-4F3A-BC38-337FA260F153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3B9B8-6653-48AA-9ADC-C0F7FF77623B}" type="pres">
      <dgm:prSet presAssocID="{B3D9F05B-E80A-4F3A-BC38-337FA260F153}" presName="aSpace" presStyleCnt="0"/>
      <dgm:spPr/>
    </dgm:pt>
    <dgm:pt modelId="{D41738AD-A9D4-41F2-A1C9-3892C5362BA8}" type="pres">
      <dgm:prSet presAssocID="{44A5598A-490A-4F2A-9269-C78F77C987F3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5404E-C238-4A70-9B54-D71314B9D169}" type="pres">
      <dgm:prSet presAssocID="{44A5598A-490A-4F2A-9269-C78F77C987F3}" presName="aSpace" presStyleCnt="0"/>
      <dgm:spPr/>
    </dgm:pt>
  </dgm:ptLst>
  <dgm:cxnLst>
    <dgm:cxn modelId="{9A51708F-60BE-4290-B60E-09C9EC2302B0}" type="presOf" srcId="{F9C3797D-8A7C-43FC-99F7-B8C2846CE8BA}" destId="{0A71F29C-884F-4199-B092-CE42F626F565}" srcOrd="0" destOrd="0" presId="urn:microsoft.com/office/officeart/2005/8/layout/pyramid2"/>
    <dgm:cxn modelId="{FE720F92-51B0-425D-AF8E-3B880A9027D6}" srcId="{367A1340-F262-489B-86B5-C7930341F857}" destId="{44A5598A-490A-4F2A-9269-C78F77C987F3}" srcOrd="5" destOrd="0" parTransId="{B9B865C3-F7B8-4B0D-A05F-4968677A0409}" sibTransId="{3D3B032F-8499-4155-B9E7-9CE7ABE1D9B1}"/>
    <dgm:cxn modelId="{253C8AA8-571B-4812-8938-B49D442495DA}" srcId="{367A1340-F262-489B-86B5-C7930341F857}" destId="{31476582-395C-4B18-AD6F-D8E2920187BD}" srcOrd="0" destOrd="0" parTransId="{8388524D-9E71-4F07-9139-33C601CAE065}" sibTransId="{D49C7C2D-E98F-4F69-B9CF-4CF76DCFD7F3}"/>
    <dgm:cxn modelId="{720AEC3F-ED78-4E9C-95D7-477DA59162C9}" srcId="{367A1340-F262-489B-86B5-C7930341F857}" destId="{F9C3797D-8A7C-43FC-99F7-B8C2846CE8BA}" srcOrd="1" destOrd="0" parTransId="{53693273-B9F1-4808-B731-2B4EC84ACBC7}" sibTransId="{CD332EC9-179C-4651-A8EC-3D87DF859B8A}"/>
    <dgm:cxn modelId="{3A7D3C34-D2C8-4ED4-8E67-098CA1FF5C12}" type="presOf" srcId="{31476582-395C-4B18-AD6F-D8E2920187BD}" destId="{8BA78197-61EA-46DE-A087-C4A53FF4B0B1}" srcOrd="0" destOrd="0" presId="urn:microsoft.com/office/officeart/2005/8/layout/pyramid2"/>
    <dgm:cxn modelId="{3A961FCC-B32B-412B-9D9D-A9C9518BCE96}" type="presOf" srcId="{44A5598A-490A-4F2A-9269-C78F77C987F3}" destId="{D41738AD-A9D4-41F2-A1C9-3892C5362BA8}" srcOrd="0" destOrd="0" presId="urn:microsoft.com/office/officeart/2005/8/layout/pyramid2"/>
    <dgm:cxn modelId="{7EBF9C6A-3A89-4233-9F8B-4E635AD21165}" type="presOf" srcId="{9E1BDB6B-4916-475E-B8C2-559AA7944264}" destId="{D12CE2E0-CF11-4596-B545-C040E63BE9DB}" srcOrd="0" destOrd="0" presId="urn:microsoft.com/office/officeart/2005/8/layout/pyramid2"/>
    <dgm:cxn modelId="{38F23BDF-633B-4BA3-84C5-2C4E3A8EB0DE}" type="presOf" srcId="{B3D9F05B-E80A-4F3A-BC38-337FA260F153}" destId="{1CBE4CE2-F420-4EE9-9BBA-B2032A158FD2}" srcOrd="0" destOrd="0" presId="urn:microsoft.com/office/officeart/2005/8/layout/pyramid2"/>
    <dgm:cxn modelId="{FC68BEC7-C741-49AB-A7E7-5DB6D1652447}" type="presOf" srcId="{5DF27AEA-9174-480F-AA49-761FC819A2E4}" destId="{74713598-643F-4E24-BE5B-9B27F4EB42A5}" srcOrd="0" destOrd="0" presId="urn:microsoft.com/office/officeart/2005/8/layout/pyramid2"/>
    <dgm:cxn modelId="{3D77710B-F4B8-4920-8C24-5D3E5D9B0E45}" srcId="{367A1340-F262-489B-86B5-C7930341F857}" destId="{5DF27AEA-9174-480F-AA49-761FC819A2E4}" srcOrd="3" destOrd="0" parTransId="{5DB0F6A1-AB2B-41E5-ABB0-133825272DFD}" sibTransId="{E8FF1E05-BDB9-4FC8-8A98-1D0D6D1519FF}"/>
    <dgm:cxn modelId="{940F524A-631F-4EEB-B319-89E0E1EF01CD}" srcId="{367A1340-F262-489B-86B5-C7930341F857}" destId="{9E1BDB6B-4916-475E-B8C2-559AA7944264}" srcOrd="2" destOrd="0" parTransId="{91C8D389-F878-4066-88D4-521B455321E3}" sibTransId="{3440A587-4951-480D-9731-36301D9F63C3}"/>
    <dgm:cxn modelId="{89FF2A6E-71C6-49F2-A2CB-2692F3A42702}" srcId="{367A1340-F262-489B-86B5-C7930341F857}" destId="{B3D9F05B-E80A-4F3A-BC38-337FA260F153}" srcOrd="4" destOrd="0" parTransId="{BE6CE0EE-A06B-4329-875A-DEDCEF372306}" sibTransId="{76F9C07C-8430-4420-BA2C-5C676EC09A94}"/>
    <dgm:cxn modelId="{EA1BBDF7-A13B-4C9C-B9D6-20A6B26500D4}" type="presOf" srcId="{367A1340-F262-489B-86B5-C7930341F857}" destId="{0E9A86A3-2320-498A-AA5D-3ACA761ED363}" srcOrd="0" destOrd="0" presId="urn:microsoft.com/office/officeart/2005/8/layout/pyramid2"/>
    <dgm:cxn modelId="{64C9780B-EB80-43D6-A25A-F736BAB6C85E}" type="presParOf" srcId="{0E9A86A3-2320-498A-AA5D-3ACA761ED363}" destId="{5054616E-9C63-4C07-86CE-85D51F3B6246}" srcOrd="0" destOrd="0" presId="urn:microsoft.com/office/officeart/2005/8/layout/pyramid2"/>
    <dgm:cxn modelId="{DF839CA7-B3B8-447F-8657-D4F72B11066E}" type="presParOf" srcId="{0E9A86A3-2320-498A-AA5D-3ACA761ED363}" destId="{CB730CFD-530C-41C8-AFB9-633B5CC80CFE}" srcOrd="1" destOrd="0" presId="urn:microsoft.com/office/officeart/2005/8/layout/pyramid2"/>
    <dgm:cxn modelId="{BFFD4E75-BAF9-45AC-87D0-BBE0EED67291}" type="presParOf" srcId="{CB730CFD-530C-41C8-AFB9-633B5CC80CFE}" destId="{8BA78197-61EA-46DE-A087-C4A53FF4B0B1}" srcOrd="0" destOrd="0" presId="urn:microsoft.com/office/officeart/2005/8/layout/pyramid2"/>
    <dgm:cxn modelId="{983B7F0F-60CD-465D-A093-FCE2EFE6C381}" type="presParOf" srcId="{CB730CFD-530C-41C8-AFB9-633B5CC80CFE}" destId="{9CB25634-C713-45EB-BB38-3C696C7051CE}" srcOrd="1" destOrd="0" presId="urn:microsoft.com/office/officeart/2005/8/layout/pyramid2"/>
    <dgm:cxn modelId="{8A99D2CB-2D1A-4F64-9C1A-28648CAF1645}" type="presParOf" srcId="{CB730CFD-530C-41C8-AFB9-633B5CC80CFE}" destId="{0A71F29C-884F-4199-B092-CE42F626F565}" srcOrd="2" destOrd="0" presId="urn:microsoft.com/office/officeart/2005/8/layout/pyramid2"/>
    <dgm:cxn modelId="{FA8434A3-4989-4270-B12B-6B0DBD9FBAF8}" type="presParOf" srcId="{CB730CFD-530C-41C8-AFB9-633B5CC80CFE}" destId="{04C43A43-AAEE-42DF-87FC-EB10B00DD1C6}" srcOrd="3" destOrd="0" presId="urn:microsoft.com/office/officeart/2005/8/layout/pyramid2"/>
    <dgm:cxn modelId="{223379C0-10BA-426A-B34C-93B2B04DB33D}" type="presParOf" srcId="{CB730CFD-530C-41C8-AFB9-633B5CC80CFE}" destId="{D12CE2E0-CF11-4596-B545-C040E63BE9DB}" srcOrd="4" destOrd="0" presId="urn:microsoft.com/office/officeart/2005/8/layout/pyramid2"/>
    <dgm:cxn modelId="{B9BCC83D-8842-4CBD-B484-64819050B75B}" type="presParOf" srcId="{CB730CFD-530C-41C8-AFB9-633B5CC80CFE}" destId="{3395882D-EE85-48CB-A5C3-7EEB88DFDC17}" srcOrd="5" destOrd="0" presId="urn:microsoft.com/office/officeart/2005/8/layout/pyramid2"/>
    <dgm:cxn modelId="{538A5362-2940-464D-A173-420F069884CD}" type="presParOf" srcId="{CB730CFD-530C-41C8-AFB9-633B5CC80CFE}" destId="{74713598-643F-4E24-BE5B-9B27F4EB42A5}" srcOrd="6" destOrd="0" presId="urn:microsoft.com/office/officeart/2005/8/layout/pyramid2"/>
    <dgm:cxn modelId="{72A0EC00-02C4-4F29-9DC7-3772421CAD9E}" type="presParOf" srcId="{CB730CFD-530C-41C8-AFB9-633B5CC80CFE}" destId="{E690420D-6848-48A6-8A82-50CD8E54767C}" srcOrd="7" destOrd="0" presId="urn:microsoft.com/office/officeart/2005/8/layout/pyramid2"/>
    <dgm:cxn modelId="{447AAE66-11B5-47FB-A674-4B124CAA8C03}" type="presParOf" srcId="{CB730CFD-530C-41C8-AFB9-633B5CC80CFE}" destId="{1CBE4CE2-F420-4EE9-9BBA-B2032A158FD2}" srcOrd="8" destOrd="0" presId="urn:microsoft.com/office/officeart/2005/8/layout/pyramid2"/>
    <dgm:cxn modelId="{6CD095BE-F888-405C-BFBE-8EBBE03567CB}" type="presParOf" srcId="{CB730CFD-530C-41C8-AFB9-633B5CC80CFE}" destId="{C703B9B8-6653-48AA-9ADC-C0F7FF77623B}" srcOrd="9" destOrd="0" presId="urn:microsoft.com/office/officeart/2005/8/layout/pyramid2"/>
    <dgm:cxn modelId="{DDB7484E-9FAB-47A4-8655-38561F09C475}" type="presParOf" srcId="{CB730CFD-530C-41C8-AFB9-633B5CC80CFE}" destId="{D41738AD-A9D4-41F2-A1C9-3892C5362BA8}" srcOrd="10" destOrd="0" presId="urn:microsoft.com/office/officeart/2005/8/layout/pyramid2"/>
    <dgm:cxn modelId="{BBC832AC-54F5-4374-8102-F0F36FD83D8F}" type="presParOf" srcId="{CB730CFD-530C-41C8-AFB9-633B5CC80CFE}" destId="{A1C5404E-C238-4A70-9B54-D71314B9D169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4616E-9C63-4C07-86CE-85D51F3B6246}">
      <dsp:nvSpPr>
        <dsp:cNvPr id="0" name=""/>
        <dsp:cNvSpPr/>
      </dsp:nvSpPr>
      <dsp:spPr>
        <a:xfrm>
          <a:off x="1735742" y="0"/>
          <a:ext cx="4525962" cy="452596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78197-61EA-46DE-A087-C4A53FF4B0B1}">
      <dsp:nvSpPr>
        <dsp:cNvPr id="0" name=""/>
        <dsp:cNvSpPr/>
      </dsp:nvSpPr>
      <dsp:spPr>
        <a:xfrm>
          <a:off x="3979174" y="434677"/>
          <a:ext cx="2962792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10% от того, что мы читаем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5324" y="460827"/>
        <a:ext cx="2910492" cy="483390"/>
      </dsp:txXfrm>
    </dsp:sp>
    <dsp:sp modelId="{0A71F29C-884F-4199-B092-CE42F626F565}">
      <dsp:nvSpPr>
        <dsp:cNvPr id="0" name=""/>
        <dsp:cNvSpPr/>
      </dsp:nvSpPr>
      <dsp:spPr>
        <a:xfrm>
          <a:off x="3998723" y="1057678"/>
          <a:ext cx="2941875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20% от того, что мы слышим</a:t>
          </a:r>
          <a:endParaRPr lang="ru-RU" sz="1400" kern="1200" dirty="0"/>
        </a:p>
      </dsp:txBody>
      <dsp:txXfrm>
        <a:off x="4024873" y="1083828"/>
        <a:ext cx="2889575" cy="483390"/>
      </dsp:txXfrm>
    </dsp:sp>
    <dsp:sp modelId="{D12CE2E0-CF11-4596-B545-C040E63BE9DB}">
      <dsp:nvSpPr>
        <dsp:cNvPr id="0" name=""/>
        <dsp:cNvSpPr/>
      </dsp:nvSpPr>
      <dsp:spPr>
        <a:xfrm>
          <a:off x="3998723" y="1660329"/>
          <a:ext cx="2941875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30% от того, что мы видим</a:t>
          </a:r>
          <a:endParaRPr lang="ru-RU" sz="1400" kern="1200" dirty="0"/>
        </a:p>
      </dsp:txBody>
      <dsp:txXfrm>
        <a:off x="4024873" y="1686479"/>
        <a:ext cx="2889575" cy="483390"/>
      </dsp:txXfrm>
    </dsp:sp>
    <dsp:sp modelId="{74713598-643F-4E24-BE5B-9B27F4EB42A5}">
      <dsp:nvSpPr>
        <dsp:cNvPr id="0" name=""/>
        <dsp:cNvSpPr/>
      </dsp:nvSpPr>
      <dsp:spPr>
        <a:xfrm>
          <a:off x="3998723" y="2262980"/>
          <a:ext cx="2941875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50% от того, что мы слышим и видим</a:t>
          </a:r>
          <a:endParaRPr lang="ru-RU" sz="1400" kern="1200" dirty="0"/>
        </a:p>
      </dsp:txBody>
      <dsp:txXfrm>
        <a:off x="4024873" y="2289130"/>
        <a:ext cx="2889575" cy="483390"/>
      </dsp:txXfrm>
    </dsp:sp>
    <dsp:sp modelId="{1CBE4CE2-F420-4EE9-9BBA-B2032A158FD2}">
      <dsp:nvSpPr>
        <dsp:cNvPr id="0" name=""/>
        <dsp:cNvSpPr/>
      </dsp:nvSpPr>
      <dsp:spPr>
        <a:xfrm>
          <a:off x="3998723" y="2865632"/>
          <a:ext cx="2941875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70% от того, что мы говорим</a:t>
          </a:r>
          <a:endParaRPr lang="ru-RU" sz="1400" kern="1200" dirty="0"/>
        </a:p>
      </dsp:txBody>
      <dsp:txXfrm>
        <a:off x="4024873" y="2891782"/>
        <a:ext cx="2889575" cy="483390"/>
      </dsp:txXfrm>
    </dsp:sp>
    <dsp:sp modelId="{D41738AD-A9D4-41F2-A1C9-3892C5362BA8}">
      <dsp:nvSpPr>
        <dsp:cNvPr id="0" name=""/>
        <dsp:cNvSpPr/>
      </dsp:nvSpPr>
      <dsp:spPr>
        <a:xfrm>
          <a:off x="3998723" y="3468283"/>
          <a:ext cx="2941875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90% от того, что мы делаем сами</a:t>
          </a:r>
          <a:endParaRPr lang="ru-RU" sz="1400" kern="1200" dirty="0"/>
        </a:p>
      </dsp:txBody>
      <dsp:txXfrm>
        <a:off x="4024873" y="3494433"/>
        <a:ext cx="2889575" cy="483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5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7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21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11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1363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8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72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71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54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7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43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61439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37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71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10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93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8137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15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1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37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9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56014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03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1599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11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7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8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2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1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3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230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9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1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07.02.2014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3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8343" y="218941"/>
            <a:ext cx="9994005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общеобразовательная школа № 66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1989" y="1442434"/>
            <a:ext cx="6272011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ctr">
              <a:lnSpc>
                <a:spcPct val="115000"/>
              </a:lnSpc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на тему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ctr">
              <a:lnSpc>
                <a:spcPct val="115000"/>
              </a:lnSpc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«Проектная деятельность учащихся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уроках английского языка»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674948"/>
            <a:ext cx="885207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115000"/>
              </a:lnSpc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115000"/>
              </a:lnSpc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115000"/>
              </a:lnSpc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115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 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115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Учитель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английского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115000"/>
              </a:lnSpc>
            </a:pP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Сарсембаева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Альфия Жакуповна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1989" y="6031120"/>
            <a:ext cx="6608752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Караганда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25" y="193183"/>
            <a:ext cx="7443989" cy="5785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Исследовательский проект 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требует хорошо продуманной структуры, обозначенных целей, актуальности проекта для всех участников, продуманных методов, в том числе экспериментальных и опытных работ, методов обработки результатов, т.е. в данных проектах присутствует исследование.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461417" y="141668"/>
            <a:ext cx="2936383" cy="35288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202" y="3882344"/>
            <a:ext cx="3528811" cy="269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25" y="1"/>
            <a:ext cx="6941713" cy="5719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b="1" dirty="0" smtClean="0">
              <a:effectLst/>
              <a:latin typeface="Times New Roman CYR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Творческий проект</a:t>
            </a:r>
            <a:r>
              <a:rPr lang="ru-RU" sz="3200" dirty="0" smtClean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правило, не имеет детально проработанной структуры, она только намечается и далее развивается подчиняясь интересам участников проекта, но основывается на планируемом результате  (совместной газете, сочинении, видеофильме, заочной экскурсии)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780" y="360608"/>
            <a:ext cx="3760631" cy="27947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80" y="3361386"/>
            <a:ext cx="3760631" cy="28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4264" y="1"/>
            <a:ext cx="482957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/>
                <a:latin typeface="Times New Roman CYR" panose="02020603050405020304" pitchFamily="18" charset="0"/>
                <a:ea typeface="Calibri" panose="020F0502020204030204" pitchFamily="34" charset="0"/>
              </a:rPr>
              <a:t>Игровой (ролевой)</a:t>
            </a:r>
            <a:r>
              <a:rPr lang="ru-RU" sz="2800" dirty="0" smtClean="0">
                <a:effectLst/>
                <a:latin typeface="Times New Roman CYR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r>
              <a:rPr lang="ru-RU" sz="2800" dirty="0" smtClean="0">
                <a:effectLst/>
                <a:latin typeface="Times New Roman CYR" panose="02020603050405020304" pitchFamily="18" charset="0"/>
                <a:ea typeface="Calibri" panose="020F0502020204030204" pitchFamily="34" charset="0"/>
              </a:rPr>
              <a:t>В таких проектах структура также только намечается и остается открытой до окончания проекта. Участники проекта играют определенные роли, обусловленные характером и содержанием проекта. Это могут быть литературные персонажи или выдуманные герои. Результаты таких проектов могут намечаться в начале проекта, а могут вырисовываться лишь к его концу.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189" y="3322749"/>
            <a:ext cx="3296992" cy="320684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189" y="1"/>
            <a:ext cx="3395729" cy="314244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0" y="264017"/>
            <a:ext cx="2932090" cy="305873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525" y="3825026"/>
            <a:ext cx="2867695" cy="266592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0296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006" y="541404"/>
            <a:ext cx="728944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Информационный проект </a:t>
            </a:r>
            <a:r>
              <a:rPr lang="ru-RU" sz="4000" dirty="0" smtClean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 на сбор информации о каком-то объекте, явлении с целью её анализа, обобщения и представления для широкой аудитории , результат (статья, реферат, доклад, презентация )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534" y="206063"/>
            <a:ext cx="3189138" cy="28591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534" y="3271233"/>
            <a:ext cx="3189138" cy="282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3183"/>
            <a:ext cx="752126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Практико-ориентированный  проект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 требует  теоретического обоснования, достаточно сослаться на других практиков, но здесь должно быть  чёткое руководство к действию и рекомендации для практика (какие нужны условия для внедрения данного проекта, как внедрять, что учесть, в каком случае эффективно и т.д.). Основными аргументами для такого проекта являются практические  достижения разработчика или коллег.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780" y="545841"/>
            <a:ext cx="3837905" cy="586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365" y="218942"/>
            <a:ext cx="11372045" cy="5858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6600" dirty="0" smtClean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Итогом проектной деятельности</a:t>
            </a:r>
            <a:r>
              <a:rPr lang="en-US" sz="6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6600" dirty="0" smtClean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 презентация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6600" dirty="0" smtClean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защита ее финального продукта. 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37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699" y="244699"/>
            <a:ext cx="11590986" cy="6198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использованной литературы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Pipkro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«Типы учебных проектов»  </a:t>
            </a:r>
            <a:r>
              <a:rPr lang="ru-RU" sz="28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Гаснер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Мария Борисовна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ucoz.ru/persona/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chernysheva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metod_rekom_english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«Методические рекомендации по организации  проектной  деятельности  на уроке  английского языка» 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Чернышева Светлана Михайловна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Полат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Е.С. Метод проектов на уроках иностранного языка // Иностранные языки в школе. - 2000. - № 2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Копылова В.В. Методика проектной работы на уроках английского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языка.М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2003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41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923504"/>
            <a:ext cx="11582400" cy="273032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algn="ctr"/>
            <a:r>
              <a:rPr lang="ru-RU" sz="6600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</a:t>
            </a:r>
            <a:endParaRPr lang="ru-RU" sz="6600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96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raditional Arabic" panose="02020603050405020304" pitchFamily="18" charset="-78"/>
              </a:rPr>
              <a:t>Научно доказано, что человеческий  мозг удерживает:</a:t>
            </a:r>
            <a:endParaRPr lang="ru-RU" sz="28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raditional Arabic" panose="02020603050405020304" pitchFamily="18" charset="-78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828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58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0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Скажи мне - и я забуду,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покажи мне - и я запомню,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вовлеки меня - и тогда я постигну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Конфуций.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608" y="3160831"/>
            <a:ext cx="11616744" cy="2586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dirty="0" smtClean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Проект – это возможность учащихся выразить свои собственные идеи в удобной для них, творчески продуманной форме.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517" y="90152"/>
            <a:ext cx="11423561" cy="6418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Проектное обучение - это организация образовательного процесса, которая направлена  на решение учащимися учебных задач на основе самостоятельного сбора и обработки  информации, обязательного обоснования и корректировки последующей продуктивной учебной деятельности, ее оценки и презентации результата. Обучение при этом  значительно  повышает мотивацию учения.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25" y="128790"/>
            <a:ext cx="1169401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/>
                <a:latin typeface="Times New Roman CYR" panose="02020603050405020304" pitchFamily="18" charset="0"/>
                <a:ea typeface="Calibri" panose="020F0502020204030204" pitchFamily="34" charset="0"/>
              </a:rPr>
              <a:t>Актуальность</a:t>
            </a:r>
          </a:p>
          <a:p>
            <a:r>
              <a:rPr lang="ru-RU" sz="320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</a:rPr>
              <a:t>	Известно, что целью обучения любому  иностранному языку является формирование языковой компетенции. Изучение иностранного языка призвано сформировать личность, способную и желающую участвовать в межкультурной коммуникации, способную решать, поставленные перед ней, языковые задачи. Но возникает вопрос о том, как помочь развить такую личность и  как мотивировать ее на подобные действия? На сегодняшний день известно различное количество методов и приемов для преподавания иностранного языка, но нужно обращать  внимание на современный и наиболее результативный метод. Одним из таких методов является  метод проектов в обучении английскому языку.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524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Проектная деятельность обучающихся обеспечивает: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0" y="4429133"/>
            <a:ext cx="8686800" cy="16509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09720" y="5929330"/>
            <a:ext cx="8001056" cy="57150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7) приобретение учащимися опыта публичного выступления.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09720" y="4929198"/>
            <a:ext cx="8001056" cy="9144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6) повышение общего интеллектуального развития учащихся ( учащиеся работают с различными источниками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информации,анализируют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полученные сведения, выделяют главное)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09720" y="4286256"/>
            <a:ext cx="8001056" cy="57150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 развитие творческих способностей учащихся;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09720" y="3571876"/>
            <a:ext cx="8001056" cy="64294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повышение уровня сплоченности коллектива (развивается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взаимопомощь,желание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умение сопереживать); 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09720" y="2786058"/>
            <a:ext cx="8001056" cy="71438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повышение уровня самостоятельности учащихся (учащиеся самостоятельно планируют свою деятельность, соотносят результат деятельности и ее цель);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09720" y="1500174"/>
            <a:ext cx="8001056" cy="57150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значительное повышение уровня владения языковым материалом и говорением как одним из видов речевой деятельности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09720" y="2143116"/>
            <a:ext cx="8001056" cy="57150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повышение уровня внутренней мотивации учащихся;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335" y="141668"/>
            <a:ext cx="11565228" cy="577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600"/>
              </a:spcAft>
            </a:pPr>
            <a:r>
              <a:rPr lang="ru-RU" sz="4800" b="1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в чем же главные преимущества </a:t>
            </a:r>
            <a:endParaRPr lang="ru-RU" sz="4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440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 направленность на результат;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440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результат можно увидеть, проанализировать и  применить на практике; 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440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позволяет органично интегрировать знания учащихся из разных областей вокруг решения одной проблемы.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8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25" y="141668"/>
            <a:ext cx="11797048" cy="608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 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использования проектной деятельности учащихся на уроках английского языка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средства обучения иноязычному общению школьников в процессе обучения английскому языку занимает одно из ведущих направлений в педагогике. При использовании метода проектов ф</a:t>
            </a:r>
            <a:r>
              <a:rPr lang="ru-RU" sz="2800" dirty="0" smtClean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ормируется  информационная компетенция, которая проявляется в умении самостоятельно работать с литературой, самостоятельно находить необходимую информацию по разным отраслям знаний, повышается  личная  уверенность учащихся; развивается “командный дух”, развивается коммуникабельность и умение сотрудничать; развивается  критическое мышление, умение искать пути решения проблемы; развиваются  у учащихся исследовательские умения.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4620"/>
                </a:solidFill>
              </a:rPr>
              <a:t>Выделяются следующие разновидности проектов</a:t>
            </a:r>
            <a:r>
              <a:rPr lang="ru-RU" dirty="0" smtClean="0">
                <a:solidFill>
                  <a:srgbClr val="004620"/>
                </a:solidFill>
              </a:rPr>
              <a:t>:</a:t>
            </a:r>
            <a:endParaRPr lang="ru-RU" dirty="0">
              <a:solidFill>
                <a:srgbClr val="00462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596066" y="1214422"/>
            <a:ext cx="3571900" cy="2857520"/>
          </a:xfrm>
          <a:prstGeom prst="horizontalScroll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5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ru-RU" sz="1900" dirty="0">
                <a:solidFill>
                  <a:srgbClr val="00602B"/>
                </a:solidFill>
              </a:rPr>
              <a:t>2. </a:t>
            </a:r>
            <a:r>
              <a:rPr lang="ru-RU" sz="1900" b="1" dirty="0">
                <a:solidFill>
                  <a:srgbClr val="00602B"/>
                </a:solidFill>
              </a:rPr>
              <a:t>По характеру контактов</a:t>
            </a:r>
            <a:endParaRPr lang="ru-RU" sz="1900" dirty="0">
              <a:solidFill>
                <a:srgbClr val="00602B"/>
              </a:solidFill>
            </a:endParaRPr>
          </a:p>
          <a:p>
            <a:pPr lvl="0">
              <a:buClrTx/>
              <a:buSzPct val="90000"/>
              <a:buFont typeface="Wingdings" pitchFamily="2" charset="2"/>
              <a:buChar char="§"/>
            </a:pPr>
            <a:r>
              <a:rPr lang="ru-RU" sz="1900" dirty="0">
                <a:solidFill>
                  <a:srgbClr val="00602B"/>
                </a:solidFill>
              </a:rPr>
              <a:t>внутренние (региональные)</a:t>
            </a:r>
          </a:p>
          <a:p>
            <a:pPr lvl="0">
              <a:buClrTx/>
              <a:buSzPct val="90000"/>
              <a:buFont typeface="Wingdings" pitchFamily="2" charset="2"/>
              <a:buChar char="§"/>
            </a:pPr>
            <a:r>
              <a:rPr lang="ru-RU" sz="1900" dirty="0">
                <a:solidFill>
                  <a:srgbClr val="00602B"/>
                </a:solidFill>
              </a:rPr>
              <a:t>международные</a:t>
            </a:r>
          </a:p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09720" y="1285860"/>
            <a:ext cx="4429156" cy="2928958"/>
          </a:xfrm>
          <a:prstGeom prst="horizontalScroll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6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5828"/>
                </a:solidFill>
              </a:rPr>
              <a:t>1. </a:t>
            </a:r>
            <a:r>
              <a:rPr lang="ru-RU" sz="2000" b="1" dirty="0">
                <a:solidFill>
                  <a:srgbClr val="005828"/>
                </a:solidFill>
              </a:rPr>
              <a:t>По методу, доминирующему в проекте</a:t>
            </a:r>
            <a:endParaRPr lang="ru-RU" sz="2000" dirty="0">
              <a:solidFill>
                <a:srgbClr val="005828"/>
              </a:solidFill>
            </a:endParaRPr>
          </a:p>
          <a:p>
            <a:pPr>
              <a:buSzPct val="90000"/>
              <a:buFont typeface="Wingdings" pitchFamily="2" charset="2"/>
              <a:buChar char="§"/>
            </a:pPr>
            <a:r>
              <a:rPr lang="ru-RU" sz="2000" dirty="0">
                <a:solidFill>
                  <a:srgbClr val="005828"/>
                </a:solidFill>
              </a:rPr>
              <a:t>исследовательские</a:t>
            </a:r>
          </a:p>
          <a:p>
            <a:pPr>
              <a:buSzPct val="90000"/>
              <a:buFont typeface="Wingdings" pitchFamily="2" charset="2"/>
              <a:buChar char="§"/>
            </a:pPr>
            <a:r>
              <a:rPr lang="ru-RU" sz="2000" dirty="0">
                <a:solidFill>
                  <a:srgbClr val="005828"/>
                </a:solidFill>
              </a:rPr>
              <a:t>творческие</a:t>
            </a:r>
          </a:p>
          <a:p>
            <a:pPr>
              <a:buSzPct val="90000"/>
              <a:buFont typeface="Wingdings" pitchFamily="2" charset="2"/>
              <a:buChar char="§"/>
            </a:pPr>
            <a:r>
              <a:rPr lang="ru-RU" sz="2000" dirty="0">
                <a:solidFill>
                  <a:srgbClr val="005828"/>
                </a:solidFill>
              </a:rPr>
              <a:t>приключенческие, игровые</a:t>
            </a:r>
          </a:p>
          <a:p>
            <a:pPr>
              <a:buSzPct val="90000"/>
              <a:buFont typeface="Wingdings" pitchFamily="2" charset="2"/>
              <a:buChar char="§"/>
            </a:pPr>
            <a:r>
              <a:rPr lang="ru-RU" sz="2000" dirty="0">
                <a:solidFill>
                  <a:srgbClr val="005828"/>
                </a:solidFill>
              </a:rPr>
              <a:t>информационные</a:t>
            </a:r>
          </a:p>
          <a:p>
            <a:pPr>
              <a:buSzPct val="90000"/>
              <a:buFont typeface="Wingdings" pitchFamily="2" charset="2"/>
              <a:buChar char="§"/>
            </a:pPr>
            <a:r>
              <a:rPr lang="ru-RU" sz="2000" dirty="0">
                <a:solidFill>
                  <a:srgbClr val="005828"/>
                </a:solidFill>
              </a:rPr>
              <a:t>практико-ориентированные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809720" y="4214818"/>
            <a:ext cx="4214842" cy="2643182"/>
          </a:xfrm>
          <a:prstGeom prst="horizontalScroll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7033"/>
                </a:solidFill>
              </a:rPr>
              <a:t>3. </a:t>
            </a:r>
            <a:r>
              <a:rPr lang="ru-RU" b="1" dirty="0">
                <a:solidFill>
                  <a:srgbClr val="007033"/>
                </a:solidFill>
              </a:rPr>
              <a:t>По количеству участников</a:t>
            </a:r>
            <a:endParaRPr lang="ru-RU" dirty="0">
              <a:solidFill>
                <a:srgbClr val="007033"/>
              </a:solidFill>
            </a:endParaRPr>
          </a:p>
          <a:p>
            <a:pPr>
              <a:buSzPct val="90000"/>
              <a:buFont typeface="Wingdings" pitchFamily="2" charset="2"/>
              <a:buChar char="§"/>
            </a:pPr>
            <a:r>
              <a:rPr lang="ru-RU" dirty="0">
                <a:solidFill>
                  <a:srgbClr val="007033"/>
                </a:solidFill>
              </a:rPr>
              <a:t>личностные (индивидуальные)</a:t>
            </a:r>
          </a:p>
          <a:p>
            <a:pPr>
              <a:buSzPct val="90000"/>
              <a:buFont typeface="Wingdings" pitchFamily="2" charset="2"/>
              <a:buChar char="§"/>
            </a:pPr>
            <a:r>
              <a:rPr lang="ru-RU" dirty="0">
                <a:solidFill>
                  <a:srgbClr val="007033"/>
                </a:solidFill>
              </a:rPr>
              <a:t>парные</a:t>
            </a:r>
          </a:p>
          <a:p>
            <a:pPr>
              <a:buSzPct val="90000"/>
              <a:buFont typeface="Wingdings" pitchFamily="2" charset="2"/>
              <a:buChar char="§"/>
            </a:pPr>
            <a:r>
              <a:rPr lang="ru-RU" dirty="0">
                <a:solidFill>
                  <a:srgbClr val="007033"/>
                </a:solidFill>
              </a:rPr>
              <a:t>групповые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667504" y="4143380"/>
            <a:ext cx="3500462" cy="2500330"/>
          </a:xfrm>
          <a:prstGeom prst="horizontalScroll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7434"/>
                </a:solidFill>
              </a:rPr>
              <a:t>4. </a:t>
            </a:r>
            <a:r>
              <a:rPr lang="ru-RU" b="1" dirty="0">
                <a:solidFill>
                  <a:srgbClr val="007434"/>
                </a:solidFill>
              </a:rPr>
              <a:t>По продолжительности проведения</a:t>
            </a:r>
            <a:endParaRPr lang="ru-RU" dirty="0">
              <a:solidFill>
                <a:srgbClr val="007434"/>
              </a:solidFill>
            </a:endParaRPr>
          </a:p>
          <a:p>
            <a:pPr>
              <a:buSzPct val="91000"/>
              <a:buFont typeface="Wingdings" pitchFamily="2" charset="2"/>
              <a:buChar char="§"/>
            </a:pPr>
            <a:r>
              <a:rPr lang="ru-RU" dirty="0">
                <a:solidFill>
                  <a:srgbClr val="007434"/>
                </a:solidFill>
              </a:rPr>
              <a:t>краткосрочные</a:t>
            </a:r>
          </a:p>
          <a:p>
            <a:pPr>
              <a:buSzPct val="91000"/>
              <a:buFont typeface="Wingdings" pitchFamily="2" charset="2"/>
              <a:buChar char="§"/>
            </a:pPr>
            <a:r>
              <a:rPr lang="ru-RU" dirty="0">
                <a:solidFill>
                  <a:srgbClr val="007434"/>
                </a:solidFill>
              </a:rPr>
              <a:t>средней продолжительности</a:t>
            </a:r>
            <a:endParaRPr lang="ru-RU" dirty="0">
              <a:solidFill>
                <a:srgbClr val="007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596</Words>
  <Application>Microsoft Office PowerPoint</Application>
  <PresentationFormat>Широкоэкранный</PresentationFormat>
  <Paragraphs>82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Calibri</vt:lpstr>
      <vt:lpstr>Franklin Gothic Book</vt:lpstr>
      <vt:lpstr>Franklin Gothic Medium</vt:lpstr>
      <vt:lpstr>Times New Roman</vt:lpstr>
      <vt:lpstr>Times New Roman CYR</vt:lpstr>
      <vt:lpstr>Traditional Arabic</vt:lpstr>
      <vt:lpstr>Wingdings</vt:lpstr>
      <vt:lpstr>Wingdings 2</vt:lpstr>
      <vt:lpstr>Трек</vt:lpstr>
      <vt:lpstr>1_Трек</vt:lpstr>
      <vt:lpstr>2_Трек</vt:lpstr>
      <vt:lpstr>Презентация PowerPoint</vt:lpstr>
      <vt:lpstr>Научно доказано, что человеческий  мозг удерживает:</vt:lpstr>
      <vt:lpstr>Презентация PowerPoint</vt:lpstr>
      <vt:lpstr>Презентация PowerPoint</vt:lpstr>
      <vt:lpstr>Презентация PowerPoint</vt:lpstr>
      <vt:lpstr>Проектная деятельность обучающихся обеспечивает:</vt:lpstr>
      <vt:lpstr>Презентация PowerPoint</vt:lpstr>
      <vt:lpstr>Презентация PowerPoint</vt:lpstr>
      <vt:lpstr>Выделяются следующие разновидности проектов: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28</cp:revision>
  <dcterms:created xsi:type="dcterms:W3CDTF">2014-02-07T05:38:53Z</dcterms:created>
  <dcterms:modified xsi:type="dcterms:W3CDTF">2014-02-07T07:22:34Z</dcterms:modified>
</cp:coreProperties>
</file>