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82" r:id="rId4"/>
    <p:sldId id="281" r:id="rId5"/>
    <p:sldId id="265" r:id="rId6"/>
    <p:sldId id="290" r:id="rId7"/>
    <p:sldId id="291" r:id="rId8"/>
    <p:sldId id="293" r:id="rId9"/>
    <p:sldId id="292" r:id="rId10"/>
    <p:sldId id="294" r:id="rId11"/>
    <p:sldId id="295" r:id="rId12"/>
    <p:sldId id="289" r:id="rId13"/>
    <p:sldId id="266" r:id="rId14"/>
    <p:sldId id="268" r:id="rId15"/>
    <p:sldId id="270" r:id="rId16"/>
    <p:sldId id="272" r:id="rId17"/>
    <p:sldId id="287" r:id="rId18"/>
    <p:sldId id="288" r:id="rId19"/>
    <p:sldId id="286" r:id="rId20"/>
    <p:sldId id="285" r:id="rId21"/>
    <p:sldId id="273" r:id="rId22"/>
    <p:sldId id="278" r:id="rId23"/>
    <p:sldId id="28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06" autoAdjust="0"/>
  </p:normalViewPr>
  <p:slideViewPr>
    <p:cSldViewPr snapToGrid="0">
      <p:cViewPr varScale="1">
        <p:scale>
          <a:sx n="74" d="100"/>
          <a:sy n="74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7DA5-8C0C-491F-A0FE-BC7E65215C9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D557-4A81-4ADF-9F0B-F748FFBA2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1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557-4A81-4ADF-9F0B-F748FFBA213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1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557-4A81-4ADF-9F0B-F748FFBA213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1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557-4A81-4ADF-9F0B-F748FFBA213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3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557-4A81-4ADF-9F0B-F748FFBA213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8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557-4A81-4ADF-9F0B-F748FFBA213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2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557-4A81-4ADF-9F0B-F748FFBA213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1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5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3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5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8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4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0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7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5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5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5067-3F5B-4653-B92A-4B12B93720A5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7B3C-50CA-48FC-822C-7A71FCD84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0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-mirror.net/urban/mosty-i-dorogi/attachment/roads-and-bridges1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512/31297061.23/0_bdfc1_d28dd8ad_L.jpg" TargetMode="External"/><Relationship Id="rId13" Type="http://schemas.openxmlformats.org/officeDocument/2006/relationships/hyperlink" Target="http://img.tourbina.ru/photos.3/6/9/69899/big.photo/Vorota-v-krestyanskiy.jp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as.baikal.tv/news/nimg/2004_11_09/1/V%20-%20Dom%20Sgorel%20Sovsem%20090337.jpg" TargetMode="External"/><Relationship Id="rId12" Type="http://schemas.openxmlformats.org/officeDocument/2006/relationships/hyperlink" Target="http://www.gramma.ru/SPR/?id=1.11&amp;page=1&amp;wrd=%CD%C0%D1%D2%C5%C6%DC&amp;bukv=%C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.1september.ru/2007/06/11-1.jpg" TargetMode="External"/><Relationship Id="rId11" Type="http://schemas.openxmlformats.org/officeDocument/2006/relationships/hyperlink" Target="http://rumova.blogspot.ru/2012/03/blog-post_07.html" TargetMode="External"/><Relationship Id="rId5" Type="http://schemas.openxmlformats.org/officeDocument/2006/relationships/hyperlink" Target="http://cs2.a5.ru/media/b6/8b/4d/1024_b68b4d638d5b2102f11ed462750b851d.png" TargetMode="External"/><Relationship Id="rId15" Type="http://schemas.openxmlformats.org/officeDocument/2006/relationships/hyperlink" Target="http://otherreferats.allbest.ru/languages/00125141_0.html" TargetMode="External"/><Relationship Id="rId10" Type="http://schemas.openxmlformats.org/officeDocument/2006/relationships/hyperlink" Target="http://mvd-sssr.forumei.com/t2-topic" TargetMode="External"/><Relationship Id="rId4" Type="http://schemas.openxmlformats.org/officeDocument/2006/relationships/hyperlink" Target="http://www.ihrbuchbinder.de/" TargetMode="External"/><Relationship Id="rId9" Type="http://schemas.openxmlformats.org/officeDocument/2006/relationships/hyperlink" Target="http://www.tsc2.ru/stati/uchiteljam/urok---puteshestvie-narechie.html" TargetMode="External"/><Relationship Id="rId14" Type="http://schemas.openxmlformats.org/officeDocument/2006/relationships/hyperlink" Target="http://ae96.ru/upload/image/155470_l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2.a5.ru/media/b6/8b/4d/1024_b68b4d638d5b2102f11ed462750b85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Franklin Gothic Book" panose="020B0503020102020204" pitchFamily="34" charset="0"/>
              </a:rPr>
              <a:t>Происхождение наречий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4855" y="4494726"/>
            <a:ext cx="10032643" cy="14424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Вводная презентация к проекту  по русскому языку в 7 классе</a:t>
            </a:r>
          </a:p>
          <a:p>
            <a:r>
              <a:rPr lang="ru-RU" dirty="0" smtClean="0"/>
              <a:t>Подготовила учитель МОУ «ООШ п. Чапаевский </a:t>
            </a:r>
          </a:p>
          <a:p>
            <a:r>
              <a:rPr lang="ru-RU" dirty="0" smtClean="0"/>
              <a:t>Пугачёвского района Саратовской области»</a:t>
            </a:r>
          </a:p>
          <a:p>
            <a:r>
              <a:rPr lang="ru-RU" dirty="0" smtClean="0"/>
              <a:t> Т.В. Носова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93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От глаголов…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Молчать                молчком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Догонять               вдогонку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Прикусить            вприкуску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Лежать                  лёжа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404576" y="2028467"/>
            <a:ext cx="1249250" cy="392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404576" y="2849595"/>
            <a:ext cx="1204171" cy="450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404576" y="3593205"/>
            <a:ext cx="1159097" cy="37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04576" y="4337929"/>
            <a:ext cx="1204171" cy="447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2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7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5612" y="824248"/>
            <a:ext cx="9729988" cy="5352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  <a:cs typeface="Angsana New" panose="02020603050405020304" pitchFamily="18" charset="-34"/>
              </a:rPr>
              <a:t>Но есть и наречия, пришедшие к нам из давних времён…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anose="03010101010201010101" pitchFamily="66" charset="0"/>
              <a:cs typeface="Angsana New" panose="02020603050405020304" pitchFamily="18" charset="-34"/>
            </a:endParaRPr>
          </a:p>
        </p:txBody>
      </p:sp>
      <p:pic>
        <p:nvPicPr>
          <p:cNvPr id="1034" name="Picture 10" descr="http://vnssr.my1.ru/_nw/111/s46891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38" y="1803042"/>
            <a:ext cx="4862498" cy="48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04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i="0" dirty="0" smtClean="0">
                <a:ln/>
                <a:solidFill>
                  <a:schemeClr val="accent3"/>
                </a:solidFill>
                <a:latin typeface="Helvetica Neue"/>
              </a:rPr>
              <a:t>Знать назубок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726251" cy="4351338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	Знать очень хорошо, наизусть.	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	Было время, когда слова “знать на зубок”, “проверить на зубок” понимались почти буквально: поговорка возникла от обычая проверять надкусом подлинность золотых монет, колец и других изделий из благородного металла.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	Возьмёшь монету в рот, прикусишь её зубами, и, если не осталось на ней вмятины, значит, она подлинная, не поддельная.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068" y="1825625"/>
            <a:ext cx="3688471" cy="48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4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78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402" y="811369"/>
            <a:ext cx="5442397" cy="1828800"/>
          </a:xfrm>
        </p:spPr>
        <p:txBody>
          <a:bodyPr>
            <a:prstTxWarp prst="textWave2">
              <a:avLst/>
            </a:prstTxWarp>
          </a:bodyPr>
          <a:lstStyle/>
          <a:p>
            <a:pPr algn="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Дотла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434" name="Picture 2" descr="http://as.baikal.tv/news/nimg/2004_11_09/1/V%20-%20Dom%20Sgorel%20Sovsem%2009033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2" y="242686"/>
            <a:ext cx="33337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456" y="3300211"/>
            <a:ext cx="8744755" cy="2492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Наречие </a:t>
            </a:r>
            <a:r>
              <a:rPr lang="ru-RU" sz="22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«дотла»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 образовалось от сочетания </a:t>
            </a:r>
            <a:r>
              <a:rPr lang="ru-RU" sz="22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«до </a:t>
            </a:r>
            <a:r>
              <a:rPr lang="ru-RU" sz="22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тла</a:t>
            </a:r>
            <a:r>
              <a:rPr lang="ru-RU" sz="22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»</a:t>
            </a:r>
            <a:r>
              <a:rPr lang="ru-RU" sz="22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т.е. </a:t>
            </a:r>
            <a:r>
              <a:rPr lang="ru-RU" sz="2200" b="1" i="1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до дна, до основания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: в древнерусском языке </a:t>
            </a:r>
            <a:r>
              <a:rPr lang="ru-RU" sz="22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тлом</a:t>
            </a:r>
            <a:r>
              <a:rPr lang="ru-RU" sz="2200" b="1" i="1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назывался</a:t>
            </a:r>
            <a:r>
              <a:rPr lang="ru-RU" sz="2200" b="1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sz="2200" b="1" i="1" dirty="0" smtClean="0">
                <a:effectLst/>
                <a:latin typeface="Arial" panose="020B0604020202020204" pitchFamily="34" charset="0"/>
              </a:rPr>
              <a:t>пол</a:t>
            </a:r>
            <a:r>
              <a:rPr lang="ru-RU" sz="2200" b="1" i="1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 а также </a:t>
            </a:r>
            <a:r>
              <a:rPr lang="ru-RU" sz="2200" b="1" i="1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дно 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и </a:t>
            </a:r>
            <a:r>
              <a:rPr lang="ru-RU" sz="2200" b="1" i="1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основание.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ru-RU" sz="2200" b="1" dirty="0">
                <a:solidFill>
                  <a:srgbClr val="1D1E1F"/>
                </a:solidFill>
                <a:latin typeface="Arial" panose="020B0604020202020204" pitchFamily="34" charset="0"/>
              </a:rPr>
              <a:t>	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Соответственно,  </a:t>
            </a:r>
            <a:r>
              <a:rPr lang="ru-RU" sz="22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ru-RU" sz="22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тла</a:t>
            </a:r>
            <a:r>
              <a:rPr lang="ru-RU" sz="22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»</a:t>
            </a:r>
            <a:r>
              <a:rPr lang="ru-RU" sz="2200" b="1" i="1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– это форма родительного падежа единственного числа существительного </a:t>
            </a:r>
            <a:r>
              <a:rPr lang="ru-RU" sz="22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ru-RU" sz="2200" b="1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тло</a:t>
            </a:r>
            <a:r>
              <a:rPr lang="ru-RU" sz="22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».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 С развитием языка слово </a:t>
            </a:r>
            <a:r>
              <a:rPr lang="ru-RU" sz="22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ru-RU" sz="2200" b="1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тло</a:t>
            </a:r>
            <a:r>
              <a:rPr lang="ru-RU" sz="22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» </a:t>
            </a:r>
            <a:r>
              <a:rPr lang="ru-RU" sz="2200" b="1" i="0" dirty="0" smtClean="0">
                <a:solidFill>
                  <a:srgbClr val="1D1E1F"/>
                </a:solidFill>
                <a:effectLst/>
                <a:latin typeface="Arial" panose="020B0604020202020204" pitchFamily="34" charset="0"/>
              </a:rPr>
              <a:t>стало рассматриваться как устаревшее и вскоре вовсе вышло из употребления. 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72190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6974" y="721217"/>
            <a:ext cx="4713668" cy="545574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Жило-было наречие Чересчур.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 Оно чересчур гордилось своими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 древними корнями.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И Чересчур ими хвасталось.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любило рассказывать о себе, а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другим наречиям приходилось 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чересчур  много слушать.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 И столько Чересчур рассказывало,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 приставало к другим, что наречия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 невзлюбили его, 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и Чересчур огорчённо отправился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 скитаться по свету.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    Многое  повидал Чересчур.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 А когда вернулся, то 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рассказал чересчур много</a:t>
            </a: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993300"/>
                </a:solidFill>
                <a:latin typeface="Tahoma" panose="020B0604030504040204" pitchFamily="34" charset="0"/>
              </a:rPr>
              <a:t>интересного и увлекательного.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66704" y="945242"/>
            <a:ext cx="5602310" cy="2325991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lnSpc>
                <a:spcPct val="110000"/>
              </a:lnSpc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ahoma" panose="020B0604030504040204" pitchFamily="34" charset="0"/>
              </a:rPr>
              <a:t>чересчур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6704" y="3244334"/>
            <a:ext cx="34901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чур  (</a:t>
            </a:r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устаревш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.) "рубеж, черта, край" 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30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6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Шиворот-навыворот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340" name="Picture 4" descr="http://img-fotki.yandex.ru/get/6512/31297061.23/0_bdfc1_d28dd8ad_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5124"/>
            <a:ext cx="5021110" cy="45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1110" y="2150772"/>
            <a:ext cx="7170890" cy="41549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	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Helvetica Neue"/>
              </a:rPr>
              <a:t>“Шиворотом” в Московской Руси именовался расшитый боярский воротник, один из знаков достоинства вельможи.</a:t>
            </a:r>
          </a:p>
          <a:p>
            <a:r>
              <a:rPr lang="ru-RU" sz="2400" b="1" dirty="0">
                <a:solidFill>
                  <a:srgbClr val="000000"/>
                </a:solidFill>
                <a:latin typeface="Helvetica Neue"/>
              </a:rPr>
              <a:t>	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Helvetica Neue"/>
              </a:rPr>
              <a:t> Во дни Ивана Грозного подвергшегося царскому гневу и опале боярина нередко сажали на тощую клячу спиной вперёд, надев на него одежду тоже наизнанку, шиворот – навыворот, то есть наоборот. В таком виде опального возили по всему городу, под свист и улюлюканье уличной толпы.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5704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tsc2.ru/images/na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23" y="3022794"/>
            <a:ext cx="5295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065" y="772733"/>
            <a:ext cx="10019763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древнерусском языке были существительные мужского рода «пешек» (в значении «пешеход» ) и «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мельк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» (в значении «миг», «мгновение» ). Эти существительные в творительном падеже – «пешком» и «мельком» - перешли в наречия. «Пешком» стало обозначать «на своих ногах», а «мельком» – «на короткое время», «бегло». В обоих наречиях был суффикс –ом.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1065" y="2575775"/>
            <a:ext cx="5486400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Постепенно существительные «пешек» и «</a:t>
            </a:r>
            <a:r>
              <a:rPr lang="ru-RU" sz="2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мельк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» устарели и вышли из употребления. Наречие «пешком» теперь мы связываем по смыслу с прилагательным «пеший» и выделяем в нём корень </a:t>
            </a:r>
            <a:r>
              <a:rPr lang="ru-RU" sz="2200" b="1" i="1" dirty="0">
                <a:solidFill>
                  <a:srgbClr val="333333"/>
                </a:solidFill>
                <a:latin typeface="Arial" panose="020B0604020202020204" pitchFamily="34" charset="0"/>
              </a:rPr>
              <a:t>пеш-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 и суффикс </a:t>
            </a:r>
            <a:r>
              <a:rPr lang="ru-RU" sz="2200" b="1" i="1" dirty="0">
                <a:solidFill>
                  <a:srgbClr val="333333"/>
                </a:solidFill>
                <a:latin typeface="Arial" panose="020B0604020202020204" pitchFamily="34" charset="0"/>
              </a:rPr>
              <a:t>-ком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, а наречие «мельком» связываем по смыслу с глаголом «мелькать» и выделяем в нём корень </a:t>
            </a:r>
            <a:r>
              <a:rPr lang="ru-RU" sz="2200" b="1" i="1" dirty="0" err="1">
                <a:solidFill>
                  <a:srgbClr val="333333"/>
                </a:solidFill>
                <a:latin typeface="Arial" panose="020B0604020202020204" pitchFamily="34" charset="0"/>
              </a:rPr>
              <a:t>мельк</a:t>
            </a:r>
            <a:r>
              <a:rPr lang="ru-RU" sz="2200" b="1" i="1" dirty="0">
                <a:solidFill>
                  <a:srgbClr val="333333"/>
                </a:solidFill>
                <a:latin typeface="Arial" panose="020B0604020202020204" pitchFamily="34" charset="0"/>
              </a:rPr>
              <a:t>-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</a:rPr>
              <a:t> и суффикс </a:t>
            </a:r>
            <a:r>
              <a:rPr lang="ru-RU" sz="2200" b="1" i="1" dirty="0">
                <a:solidFill>
                  <a:srgbClr val="333333"/>
                </a:solidFill>
                <a:latin typeface="Arial" panose="020B0604020202020204" pitchFamily="34" charset="0"/>
              </a:rPr>
              <a:t>-</a:t>
            </a:r>
            <a:r>
              <a:rPr lang="ru-RU" sz="2200" b="1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ом</a:t>
            </a:r>
            <a:endParaRPr lang="ru-RU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5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079" y="579549"/>
            <a:ext cx="7031866" cy="1111139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sz="3600" b="1" i="0" u="none" strike="noStrik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</a:rPr>
              <a:t>НАСТЕЖЬ</a:t>
            </a:r>
            <a:r>
              <a:rPr lang="ru-RU" sz="3600" b="1" i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</a:rPr>
              <a:t> 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02" y="1918951"/>
            <a:ext cx="11050074" cy="16098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	Иногда бывает необходимо, чтобы створки дверей или ворот не захлопывались, - например, когда вносишь в дом что-нибудь громоздкое или заводишь на двор телегу с сеном. Крестьяне это хорошо понимали.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623" y="3074797"/>
            <a:ext cx="4972318" cy="3715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425" y="3381375"/>
            <a:ext cx="6619741" cy="3195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	И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, чтобы работать в таких случаях было сподручнее, в старину створки раскрытых ворот закрепляли, накидывая веревочную петлю на специально вбитую в землю палку. 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	Называлась 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она - </a:t>
            </a:r>
            <a:r>
              <a:rPr lang="ru-RU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стежь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. И все то, что было распахнуто 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</a:rPr>
              <a:t>на </a:t>
            </a:r>
            <a:r>
              <a:rPr lang="ru-RU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стежь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, не захлопывалось. 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3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1234" y="365124"/>
            <a:ext cx="8082565" cy="2378076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Поперек </a:t>
            </a:r>
            <a:b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50" y="2163651"/>
            <a:ext cx="5847008" cy="303941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Слово возникло в результате сращения предлога «по» и существительного  «</a:t>
            </a:r>
            <a:r>
              <a:rPr lang="ru-RU" dirty="0" err="1" smtClean="0"/>
              <a:t>перекъ</a:t>
            </a:r>
            <a:r>
              <a:rPr lang="ru-RU" dirty="0" smtClean="0"/>
              <a:t>» -  «ширина». В литературных памятниках отмечается с XVI в.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«Поперек» буквально — «в ширину».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47" y="3448318"/>
            <a:ext cx="5537916" cy="33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6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6068" y="797511"/>
            <a:ext cx="8087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800080"/>
                </a:solidFill>
                <a:latin typeface="Tahoma" panose="020B0604030504040204" pitchFamily="34" charset="0"/>
              </a:rPr>
              <a:t>Слова способны поведать о том, как жили люди сотни лет  назад.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800080"/>
              </a:solidFill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800080"/>
              </a:solidFill>
              <a:latin typeface="Tahom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CCFFCC"/>
                </a:solidFill>
                <a:latin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С помощью слов можно узнать,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 как понимали мир наши предки.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800080"/>
                </a:solidFill>
                <a:latin typeface="Tahoma" panose="020B0604030504040204" pitchFamily="34" charset="0"/>
              </a:rPr>
              <a:t>Человек исчезал,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800080"/>
                </a:solidFill>
                <a:latin typeface="Tahoma" panose="020B0604030504040204" pitchFamily="34" charset="0"/>
              </a:rPr>
              <a:t> но слово, им созданное, осталось бессмертной и неисчерпаемой  сокровищницей народного языка, которой пользуемся  мы с вами.</a:t>
            </a:r>
          </a:p>
        </p:txBody>
      </p:sp>
    </p:spTree>
    <p:extLst>
      <p:ext uri="{BB962C8B-B14F-4D97-AF65-F5344CB8AC3E}">
        <p14:creationId xmlns:p14="http://schemas.microsoft.com/office/powerpoint/2010/main" val="394517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7127"/>
            <a:ext cx="11655380" cy="5339836"/>
          </a:xfrm>
        </p:spPr>
        <p:txBody>
          <a:bodyPr/>
          <a:lstStyle/>
          <a:p>
            <a:pPr marL="11430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effectLst/>
                <a:latin typeface="Segoe Print" panose="02000600000000000000" pitchFamily="2" charset="0"/>
                <a:ea typeface="SimSun-ExtB" panose="02010609060101010101" pitchFamily="49" charset="-122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effectLst/>
                <a:latin typeface="Segoe Print" panose="02000600000000000000" pitchFamily="2" charset="0"/>
                <a:ea typeface="SimSun-ExtB" panose="02010609060101010101" pitchFamily="49" charset="-122"/>
              </a:rPr>
              <a:t>Русский язык необыкновенно богат наречиями, которые делают нашу речь точной, образной, выразительной…</a:t>
            </a:r>
          </a:p>
          <a:p>
            <a:pPr marL="114300" indent="0" algn="r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Segoe Print" panose="02000600000000000000" pitchFamily="2" charset="0"/>
                <a:ea typeface="SimSun-ExtB" panose="02010609060101010101" pitchFamily="49" charset="-122"/>
              </a:rPr>
              <a:t>М. Горький</a:t>
            </a:r>
            <a:endParaRPr lang="ru-RU" sz="2400" b="1" dirty="0" smtClean="0">
              <a:solidFill>
                <a:srgbClr val="C00000"/>
              </a:solidFill>
              <a:effectLst/>
              <a:latin typeface="Segoe Print" panose="02000600000000000000" pitchFamily="2" charset="0"/>
              <a:ea typeface="SimSun-ExtB" panose="02010609060101010101" pitchFamily="49" charset="-122"/>
            </a:endParaRPr>
          </a:p>
          <a:p>
            <a:pPr algn="r"/>
            <a:endParaRPr lang="ru-RU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3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Слова для исследования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0016" y="1825625"/>
            <a:ext cx="8803783" cy="43513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Авось, небось, исподволь, начеку, невзначай, невмоготу, наружу, нелепо, навзничь, ничком, нарочно, подле, около, восвояси, невдомёк, насмарку, впросак, наобум, опять.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" y="1659644"/>
            <a:ext cx="2590263" cy="261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875" y="3566130"/>
            <a:ext cx="3305579" cy="2963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098" y="3766610"/>
            <a:ext cx="5109156" cy="27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35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Дидактическое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Кроссворд по теме «Наречие».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Сказка о наречиях или с употреблением наречий.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 Ребусы-наречия.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Наречия в пословицах.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62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8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944" y="365125"/>
            <a:ext cx="10882648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Составить рассказ по картине, используя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 как можно больше наречий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1825625"/>
            <a:ext cx="11938715" cy="4819874"/>
          </a:xfrm>
        </p:spPr>
        <p:txBody>
          <a:bodyPr>
            <a:normAutofit/>
          </a:bodyPr>
          <a:lstStyle/>
          <a:p>
            <a:endParaRPr lang="ru-RU" dirty="0" smtClean="0">
              <a:hlinkClick r:id="rId4"/>
            </a:endParaRPr>
          </a:p>
          <a:p>
            <a:endParaRPr lang="ru-RU" dirty="0">
              <a:hlinkClick r:id="rId4"/>
            </a:endParaRPr>
          </a:p>
          <a:p>
            <a:endParaRPr lang="ru-RU" dirty="0" smtClean="0">
              <a:hlinkClick r:id="rId4"/>
            </a:endParaRPr>
          </a:p>
          <a:p>
            <a:endParaRPr lang="ru-RU" dirty="0">
              <a:hlinkClick r:id="rId4"/>
            </a:endParaRPr>
          </a:p>
          <a:p>
            <a:endParaRPr lang="ru-RU" dirty="0" smtClean="0">
              <a:hlinkClick r:id="rId4"/>
            </a:endParaRPr>
          </a:p>
          <a:p>
            <a:endParaRPr lang="ru-RU" dirty="0">
              <a:hlinkClick r:id="rId4"/>
            </a:endParaRPr>
          </a:p>
          <a:p>
            <a:endParaRPr lang="ru-RU" dirty="0" smtClean="0">
              <a:hlinkClick r:id="rId4"/>
            </a:endParaRPr>
          </a:p>
          <a:p>
            <a:endParaRPr lang="ru-RU" dirty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web-mirror.net/urban/mosty-i-dorogi/attachment/roads-and-bridges10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00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79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Источники: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468301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hlinkClick r:id="rId4"/>
              </a:rPr>
              <a:t>Яндекс-словари</a:t>
            </a:r>
          </a:p>
          <a:p>
            <a:r>
              <a:rPr lang="en-US" sz="2000" dirty="0" smtClean="0">
                <a:hlinkClick r:id="rId4"/>
              </a:rPr>
              <a:t>http://www.ihrbuchbinder.de/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http://cs2.a5.ru/media/b6/8b/4d/1024_b68b4d638d5b2102f11ed462750b851d.png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http://rus.1september.ru/2007/06/11-1.jpg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http://as.baikal.tv/news/nimg/2004_11_09/1/V%20-%20Dom%20Sgorel%20Sovsem%20090337.jpg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http://img-fotki.yandex.ru/get/6512/31297061.23/0_bdfc1_d28dd8ad_L.jpg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http://www.tsc2.ru/stati/uchiteljam/urok---puteshestvie-narechie.html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http://mvd-sssr.forumei.com/t2-topic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http://rumova.blogspot.ru/2012/03/blog-post_07.html</a:t>
            </a:r>
            <a:endParaRPr lang="ru-RU" sz="2000" dirty="0" smtClean="0"/>
          </a:p>
          <a:p>
            <a:r>
              <a:rPr lang="en-US" sz="2000" dirty="0" smtClean="0">
                <a:hlinkClick r:id="rId12"/>
              </a:rPr>
              <a:t>http://www.gramma.ru/SPR/?id=1.11&amp;page=1&amp;wrd=%CD%C0%D1%D2%C5%C6%DC&amp;bukv=%CD</a:t>
            </a:r>
            <a:endParaRPr lang="ru-RU" sz="2000" dirty="0" smtClean="0"/>
          </a:p>
          <a:p>
            <a:r>
              <a:rPr lang="en-US" sz="2000" dirty="0" smtClean="0">
                <a:hlinkClick r:id="rId13"/>
              </a:rPr>
              <a:t>http://img.tourbina.ru/photos.3/6/9/69899/big.photo/Vorota-v-krestyanskiy.jpg</a:t>
            </a:r>
            <a:endParaRPr lang="ru-RU" sz="2000" dirty="0" smtClean="0"/>
          </a:p>
          <a:p>
            <a:r>
              <a:rPr lang="en-US" sz="2000" dirty="0" smtClean="0">
                <a:hlinkClick r:id="rId14"/>
              </a:rPr>
              <a:t>http://ae96.ru/upload/image/155470_l.jpg</a:t>
            </a:r>
            <a:endParaRPr lang="ru-RU" sz="2000" dirty="0" smtClean="0"/>
          </a:p>
          <a:p>
            <a:r>
              <a:rPr lang="en-US" sz="2000" dirty="0">
                <a:hlinkClick r:id="rId15"/>
              </a:rPr>
              <a:t>http://otherreferats.allbest.ru/languages/00125141_0.html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164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39402" y="1825624"/>
            <a:ext cx="7856113" cy="310698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4000" b="1" dirty="0" smtClean="0">
                <a:latin typeface="Franklin Gothic Book"/>
              </a:rPr>
              <a:t>	    Наречие </a:t>
            </a:r>
            <a:r>
              <a:rPr lang="ru-RU" sz="4000" b="1" dirty="0">
                <a:latin typeface="Franklin Gothic Book"/>
              </a:rPr>
              <a:t>молодо, но ни перед кем </a:t>
            </a:r>
            <a:r>
              <a:rPr lang="ru-RU" sz="4000" b="1" dirty="0">
                <a:latin typeface="Franklin Gothic Book" panose="020B0503020102020204" pitchFamily="34" charset="0"/>
              </a:rPr>
              <a:t>не</a:t>
            </a:r>
            <a:r>
              <a:rPr lang="ru-RU" sz="4000" b="1" dirty="0">
                <a:latin typeface="Franklin Gothic Book"/>
              </a:rPr>
              <a:t> склоняется, не изменяется. У него нет  окончания. Наречие любит командовать, указывать глаголу, как ему поступить. Наречие дружит со многими частями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21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4248" y="1825625"/>
            <a:ext cx="9691352" cy="4351338"/>
          </a:xfrm>
        </p:spPr>
        <p:txBody>
          <a:bodyPr/>
          <a:lstStyle/>
          <a:p>
            <a:pPr marL="114300" indent="0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Наречия возникли в языке позже других слов. Они нередко восстанавливают историю давно забытого слова, помогают понять, что язык постоянно изменяются, в нем происходят процессы отмирания одних слов и рождение других</a:t>
            </a:r>
            <a:r>
              <a:rPr lang="ru-RU" dirty="0" smtClean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 smtClean="0"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7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rus.1september.ru/2007/06/11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3842" y="2825629"/>
            <a:ext cx="3709116" cy="35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549" y="862885"/>
            <a:ext cx="1117886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 smtClean="0">
                <a:solidFill>
                  <a:schemeClr val="accent6">
                    <a:lumMod val="75000"/>
                  </a:schemeClr>
                </a:solidFill>
              </a:rPr>
              <a:t>Язык</a:t>
            </a:r>
            <a:endParaRPr lang="ru-RU" sz="2800" b="1" cap="all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b="1" cap="all" dirty="0" smtClean="0">
                <a:solidFill>
                  <a:srgbClr val="FF0000"/>
                </a:solidFill>
              </a:rPr>
              <a:t>                                                       наречие</a:t>
            </a:r>
            <a:endParaRPr lang="ru-RU" sz="28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/>
              <a:t>         </a:t>
            </a:r>
            <a:r>
              <a:rPr lang="ru-RU" b="1" cap="all" dirty="0" smtClean="0">
                <a:solidFill>
                  <a:schemeClr val="accent2">
                    <a:lumMod val="75000"/>
                  </a:schemeClr>
                </a:solidFill>
              </a:rPr>
              <a:t>Слово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/>
              <a:t>               </a:t>
            </a:r>
            <a:r>
              <a:rPr lang="ru-RU" b="1" cap="all" dirty="0" smtClean="0"/>
              <a:t>    </a:t>
            </a:r>
            <a:r>
              <a:rPr lang="ru-RU" b="1" cap="all" dirty="0" smtClean="0">
                <a:solidFill>
                  <a:srgbClr val="C00000"/>
                </a:solidFill>
              </a:rPr>
              <a:t>Решение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/>
              <a:t>     </a:t>
            </a: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cap="all" dirty="0"/>
              <a:t>            </a:t>
            </a:r>
            <a:r>
              <a:rPr lang="ru-RU" b="1" cap="all" dirty="0" smtClean="0"/>
              <a:t>             </a:t>
            </a:r>
            <a:r>
              <a:rPr lang="ru-RU" b="1" cap="all" dirty="0" smtClean="0">
                <a:solidFill>
                  <a:schemeClr val="accent3">
                    <a:lumMod val="75000"/>
                  </a:schemeClr>
                </a:solidFill>
              </a:rPr>
              <a:t>Вопрос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>
                <a:solidFill>
                  <a:schemeClr val="tx2">
                    <a:lumMod val="75000"/>
                  </a:schemeClr>
                </a:solidFill>
              </a:rPr>
              <a:t>                                    Дело </a:t>
            </a:r>
            <a:endParaRPr lang="ru-RU" b="1" cap="all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cap="all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/>
              <a:t>                                           </a:t>
            </a:r>
            <a:r>
              <a:rPr lang="ru-RU" b="1" cap="all" dirty="0" smtClean="0">
                <a:solidFill>
                  <a:schemeClr val="accent2">
                    <a:lumMod val="75000"/>
                  </a:schemeClr>
                </a:solidFill>
              </a:rPr>
              <a:t>Способ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/>
              <a:t>                                                        </a:t>
            </a:r>
            <a:r>
              <a:rPr lang="ru-RU" b="1" cap="all" dirty="0">
                <a:solidFill>
                  <a:srgbClr val="00B050"/>
                </a:solidFill>
              </a:rPr>
              <a:t>вещи </a:t>
            </a:r>
            <a:endParaRPr lang="ru-RU" b="1" cap="all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/>
              <a:t>                                                                   </a:t>
            </a:r>
            <a:r>
              <a:rPr lang="ru-RU" b="1" cap="all" dirty="0" smtClean="0">
                <a:solidFill>
                  <a:srgbClr val="00B0F0"/>
                </a:solidFill>
              </a:rPr>
              <a:t>предмет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00B0F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/>
              <a:t>                                                                                 глагол </a:t>
            </a:r>
            <a:endParaRPr lang="ru-RU" b="1" cap="all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all" dirty="0" smtClean="0"/>
              <a:t>                                                                                                 </a:t>
            </a:r>
            <a:r>
              <a:rPr lang="ru-RU" b="1" cap="all" dirty="0" err="1" smtClean="0">
                <a:solidFill>
                  <a:srgbClr val="7030A0"/>
                </a:solidFill>
              </a:rPr>
              <a:t>приглаголие</a:t>
            </a:r>
            <a:endParaRPr lang="ru-RU" b="1" cap="all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93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400" y="2099256"/>
            <a:ext cx="9710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notype Corsiva" panose="03010101010201010101" pitchFamily="66" charset="0"/>
              </a:rPr>
              <a:t>Поговорим о происхождении наречий?</a:t>
            </a:r>
          </a:p>
        </p:txBody>
      </p:sp>
    </p:spTree>
    <p:extLst>
      <p:ext uri="{BB962C8B-B14F-4D97-AF65-F5344CB8AC3E}">
        <p14:creationId xmlns:p14="http://schemas.microsoft.com/office/powerpoint/2010/main" val="134764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Наречие образуется от существительных…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Низ                  вниз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Круг                 вокруг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Волчок           волчком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Весна               весной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606084" y="2043743"/>
            <a:ext cx="850005" cy="36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606084" y="2756078"/>
            <a:ext cx="862884" cy="404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41689" y="3581636"/>
            <a:ext cx="914400" cy="397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28809" y="4454624"/>
            <a:ext cx="940159" cy="37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8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 прилагательных…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Тяжёлый              тяжело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Досрочный          досрочно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Новый                   снова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Далёкий               далеко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545856" y="2055813"/>
            <a:ext cx="978408" cy="44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545856" y="28040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545857" y="3498059"/>
            <a:ext cx="978408" cy="469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545856" y="4368323"/>
            <a:ext cx="978408" cy="456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2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ksu.edu.sa/malmayman/PublishingImages/%D8%B5%D9%88%D8%B1%D8%A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 числительных…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Второй              во-вторых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Один                 однажды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Пятеро             впятером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Два                    надвое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54200" y="2055812"/>
            <a:ext cx="978408" cy="404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954200" y="2859110"/>
            <a:ext cx="978408" cy="420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954200" y="3721994"/>
            <a:ext cx="978408" cy="425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954200" y="4443211"/>
            <a:ext cx="978408" cy="4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56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525</Words>
  <Application>Microsoft Office PowerPoint</Application>
  <PresentationFormat>Широкоэкранный</PresentationFormat>
  <Paragraphs>131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SimSun-ExtB</vt:lpstr>
      <vt:lpstr>Angsana New</vt:lpstr>
      <vt:lpstr>Arial</vt:lpstr>
      <vt:lpstr>Calibri</vt:lpstr>
      <vt:lpstr>Calibri Light</vt:lpstr>
      <vt:lpstr>Franklin Gothic Book</vt:lpstr>
      <vt:lpstr>Helvetica Neue</vt:lpstr>
      <vt:lpstr>Monotype Corsiva</vt:lpstr>
      <vt:lpstr>Segoe Print</vt:lpstr>
      <vt:lpstr>Tahoma</vt:lpstr>
      <vt:lpstr>Times New Roman</vt:lpstr>
      <vt:lpstr>Wingdings</vt:lpstr>
      <vt:lpstr>Тема Office</vt:lpstr>
      <vt:lpstr>Происхождение наречий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Наречие образуется от существительных…</vt:lpstr>
      <vt:lpstr>От прилагательных…</vt:lpstr>
      <vt:lpstr>От числительных…</vt:lpstr>
      <vt:lpstr>От глаголов…</vt:lpstr>
      <vt:lpstr>Презентация PowerPoint</vt:lpstr>
      <vt:lpstr>Знать назубок </vt:lpstr>
      <vt:lpstr>Дотла</vt:lpstr>
      <vt:lpstr>Презентация PowerPoint</vt:lpstr>
      <vt:lpstr>Шиворот-навыворот</vt:lpstr>
      <vt:lpstr>Презентация PowerPoint</vt:lpstr>
      <vt:lpstr>НАСТЕЖЬ </vt:lpstr>
      <vt:lpstr> Поперек  </vt:lpstr>
      <vt:lpstr>Презентация PowerPoint</vt:lpstr>
      <vt:lpstr>Слова для исследования</vt:lpstr>
      <vt:lpstr>Дидактическое задание</vt:lpstr>
      <vt:lpstr>Составить рассказ по картине, используя  как можно больше наречий</vt:lpstr>
      <vt:lpstr>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33</cp:revision>
  <dcterms:created xsi:type="dcterms:W3CDTF">2013-12-18T20:04:12Z</dcterms:created>
  <dcterms:modified xsi:type="dcterms:W3CDTF">2014-02-01T13:41:14Z</dcterms:modified>
</cp:coreProperties>
</file>