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43" autoAdjust="0"/>
    <p:restoredTop sz="94660"/>
  </p:normalViewPr>
  <p:slideViewPr>
    <p:cSldViewPr>
      <p:cViewPr varScale="1">
        <p:scale>
          <a:sx n="100" d="100"/>
          <a:sy n="100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CF4C2-40F9-491B-AC2D-340455804DC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619ED-0E69-4BDE-9630-2D8BC96587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CF4C2-40F9-491B-AC2D-340455804DC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619ED-0E69-4BDE-9630-2D8BC9658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CF4C2-40F9-491B-AC2D-340455804DC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619ED-0E69-4BDE-9630-2D8BC9658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CF4C2-40F9-491B-AC2D-340455804DC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619ED-0E69-4BDE-9630-2D8BC9658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CF4C2-40F9-491B-AC2D-340455804DC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619ED-0E69-4BDE-9630-2D8BC96587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CF4C2-40F9-491B-AC2D-340455804DC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619ED-0E69-4BDE-9630-2D8BC9658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CF4C2-40F9-491B-AC2D-340455804DC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619ED-0E69-4BDE-9630-2D8BC9658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CF4C2-40F9-491B-AC2D-340455804DC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619ED-0E69-4BDE-9630-2D8BC9658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CF4C2-40F9-491B-AC2D-340455804DC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619ED-0E69-4BDE-9630-2D8BC96587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CF4C2-40F9-491B-AC2D-340455804DC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619ED-0E69-4BDE-9630-2D8BC9658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CF4C2-40F9-491B-AC2D-340455804DC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619ED-0E69-4BDE-9630-2D8BC96587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FCCF4C2-40F9-491B-AC2D-340455804DC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3D619ED-0E69-4BDE-9630-2D8BC96587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hellopiter.ru/image/pic54646556756546567654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8501122" cy="164307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Внутренняя политика Александра 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1801 – 1806 гг.</a:t>
            </a:r>
            <a:endParaRPr lang="ru-RU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5072074"/>
            <a:ext cx="5114778" cy="1428760"/>
          </a:xfrm>
        </p:spPr>
        <p:txBody>
          <a:bodyPr>
            <a:noAutofit/>
          </a:bodyPr>
          <a:lstStyle/>
          <a:p>
            <a:pPr algn="r"/>
            <a:r>
              <a:rPr lang="ru-RU" sz="1800" b="1" dirty="0" smtClean="0">
                <a:solidFill>
                  <a:srgbClr val="FFC000"/>
                </a:solidFill>
              </a:rPr>
              <a:t>Разработана:</a:t>
            </a:r>
          </a:p>
          <a:p>
            <a:pPr algn="r"/>
            <a:r>
              <a:rPr lang="ru-RU" sz="1800" b="1" dirty="0" smtClean="0">
                <a:solidFill>
                  <a:srgbClr val="FFC000"/>
                </a:solidFill>
              </a:rPr>
              <a:t>учителем истории и обществознания</a:t>
            </a:r>
          </a:p>
          <a:p>
            <a:pPr algn="r"/>
            <a:r>
              <a:rPr lang="ru-RU" sz="1800" b="1" dirty="0" smtClean="0">
                <a:solidFill>
                  <a:srgbClr val="FFC000"/>
                </a:solidFill>
              </a:rPr>
              <a:t>МОБУ «Рассветская СОШ им. В.В. Лапина»</a:t>
            </a:r>
          </a:p>
          <a:p>
            <a:pPr algn="r"/>
            <a:r>
              <a:rPr lang="ru-RU" sz="1800" b="1" dirty="0" smtClean="0">
                <a:solidFill>
                  <a:srgbClr val="FFC000"/>
                </a:solidFill>
              </a:rPr>
              <a:t>Поповой Людмилой Александровной</a:t>
            </a:r>
            <a:endParaRPr lang="ru-RU" sz="1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Цели урока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1142984"/>
            <a:ext cx="7715304" cy="1214446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u="sng" dirty="0" smtClean="0">
                <a:solidFill>
                  <a:srgbClr val="002060"/>
                </a:solidFill>
              </a:rPr>
              <a:t>Образовательная</a:t>
            </a:r>
            <a:r>
              <a:rPr lang="ru-RU" sz="2000" b="1" dirty="0" smtClean="0">
                <a:solidFill>
                  <a:srgbClr val="002060"/>
                </a:solidFill>
              </a:rPr>
              <a:t>: изучить личность императора Александра </a:t>
            </a:r>
            <a:r>
              <a:rPr lang="en-US" sz="2000" b="1" dirty="0" smtClean="0">
                <a:solidFill>
                  <a:srgbClr val="002060"/>
                </a:solidFill>
              </a:rPr>
              <a:t>I</a:t>
            </a:r>
            <a:r>
              <a:rPr lang="ru-RU" sz="2000" b="1" dirty="0" smtClean="0">
                <a:solidFill>
                  <a:srgbClr val="002060"/>
                </a:solidFill>
              </a:rPr>
              <a:t> и выявить факторы, оказавшие влияние на ее формирование; дать оценку первым преобразованиям молодого императора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2928934"/>
            <a:ext cx="7715304" cy="1571636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u="sng" dirty="0" smtClean="0">
                <a:solidFill>
                  <a:srgbClr val="002060"/>
                </a:solidFill>
              </a:rPr>
              <a:t>Развивающая</a:t>
            </a:r>
            <a:r>
              <a:rPr lang="ru-RU" sz="2000" b="1" dirty="0" smtClean="0">
                <a:solidFill>
                  <a:srgbClr val="002060"/>
                </a:solidFill>
              </a:rPr>
              <a:t>: дальнейшее развитие умений анализировать содержание исторических документов и давать объективную оценку исторической личности через изучение содержания указа о «вольных хлебопашцах» и знакомство с биографией Александра </a:t>
            </a:r>
            <a:r>
              <a:rPr lang="en-US" sz="2000" b="1" dirty="0" smtClean="0">
                <a:solidFill>
                  <a:srgbClr val="002060"/>
                </a:solidFill>
              </a:rPr>
              <a:t>I</a:t>
            </a:r>
            <a:r>
              <a:rPr lang="ru-RU" sz="2000" b="1" dirty="0" smtClean="0">
                <a:solidFill>
                  <a:srgbClr val="002060"/>
                </a:solidFill>
              </a:rPr>
              <a:t> и отзывами современников о нем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5072074"/>
            <a:ext cx="7715304" cy="928694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u="sng" dirty="0" smtClean="0">
                <a:solidFill>
                  <a:srgbClr val="002060"/>
                </a:solidFill>
              </a:rPr>
              <a:t>Воспитательная</a:t>
            </a:r>
            <a:r>
              <a:rPr lang="ru-RU" sz="2000" b="1" dirty="0" smtClean="0">
                <a:solidFill>
                  <a:srgbClr val="002060"/>
                </a:solidFill>
              </a:rPr>
              <a:t>: воспитание демократических ценностей и идеалов через изучение либеральных реформ Александра </a:t>
            </a:r>
            <a:r>
              <a:rPr lang="en-US" sz="2000" b="1" dirty="0" smtClean="0">
                <a:solidFill>
                  <a:srgbClr val="002060"/>
                </a:solidFill>
              </a:rPr>
              <a:t>I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72547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План урока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357290" y="1500174"/>
            <a:ext cx="7429552" cy="714380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1. Император Александр </a:t>
            </a:r>
            <a:r>
              <a:rPr lang="en-US" sz="2000" b="1" dirty="0" smtClean="0">
                <a:solidFill>
                  <a:srgbClr val="002060"/>
                </a:solidFill>
              </a:rPr>
              <a:t>I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1357290" y="2786058"/>
            <a:ext cx="7429552" cy="714380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2. Негласный комитет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1357290" y="4071942"/>
            <a:ext cx="7429552" cy="714380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3. Начало преобразований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57150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Император Александр </a:t>
            </a:r>
            <a:r>
              <a:rPr lang="en-US" sz="2800" b="1" dirty="0" smtClean="0">
                <a:solidFill>
                  <a:srgbClr val="002060"/>
                </a:solidFill>
              </a:rPr>
              <a:t>I (1801 – 1825)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1214414" y="571480"/>
            <a:ext cx="7715304" cy="2286016"/>
          </a:xfrm>
          <a:prstGeom prst="horizontalScroll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На основании текста учебника (</a:t>
            </a:r>
            <a:r>
              <a:rPr lang="en-US" sz="2000" b="1" i="1" dirty="0" smtClean="0">
                <a:solidFill>
                  <a:srgbClr val="002060"/>
                </a:solidFill>
              </a:rPr>
              <a:t>§</a:t>
            </a:r>
            <a:r>
              <a:rPr lang="ru-RU" sz="2000" b="1" i="1" dirty="0" smtClean="0">
                <a:solidFill>
                  <a:srgbClr val="002060"/>
                </a:solidFill>
              </a:rPr>
              <a:t>1, пункт «Император Александр </a:t>
            </a:r>
            <a:r>
              <a:rPr lang="en-US" sz="2000" b="1" i="1" dirty="0" smtClean="0">
                <a:solidFill>
                  <a:srgbClr val="002060"/>
                </a:solidFill>
              </a:rPr>
              <a:t>I</a:t>
            </a:r>
            <a:r>
              <a:rPr lang="ru-RU" sz="2000" b="1" i="1" dirty="0" smtClean="0">
                <a:solidFill>
                  <a:srgbClr val="002060"/>
                </a:solidFill>
              </a:rPr>
              <a:t>»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  <a:r>
              <a:rPr lang="ru-RU" sz="2000" b="1" i="1" dirty="0" smtClean="0">
                <a:solidFill>
                  <a:srgbClr val="002060"/>
                </a:solidFill>
              </a:rPr>
              <a:t>, </a:t>
            </a:r>
            <a:r>
              <a:rPr lang="ru-RU" sz="2000" b="1" dirty="0" smtClean="0">
                <a:solidFill>
                  <a:srgbClr val="002060"/>
                </a:solidFill>
              </a:rPr>
              <a:t>рассказа учителя и отзывов современников  и историков дайте оценку личности императора Александра </a:t>
            </a:r>
            <a:r>
              <a:rPr lang="en-US" sz="2000" b="1" dirty="0" smtClean="0">
                <a:solidFill>
                  <a:srgbClr val="002060"/>
                </a:solidFill>
              </a:rPr>
              <a:t>I</a:t>
            </a:r>
            <a:r>
              <a:rPr lang="ru-RU" sz="2000" b="1" dirty="0" smtClean="0">
                <a:solidFill>
                  <a:srgbClr val="002060"/>
                </a:solidFill>
              </a:rPr>
              <a:t> и выделите факторы, оказавшие наибольшее влияние на ее формирование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2928934"/>
            <a:ext cx="7715304" cy="3714776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u="sng" dirty="0" smtClean="0">
                <a:solidFill>
                  <a:srgbClr val="002060"/>
                </a:solidFill>
              </a:rPr>
              <a:t>Современники и историки об Александре </a:t>
            </a:r>
            <a:r>
              <a:rPr lang="en-US" sz="2000" b="1" i="1" u="sng" dirty="0" smtClean="0">
                <a:solidFill>
                  <a:srgbClr val="002060"/>
                </a:solidFill>
              </a:rPr>
              <a:t>I</a:t>
            </a:r>
            <a:endParaRPr lang="ru-RU" sz="2000" b="1" i="1" u="sng" dirty="0" smtClean="0">
              <a:solidFill>
                <a:srgbClr val="002060"/>
              </a:solidFill>
            </a:endParaRPr>
          </a:p>
          <a:p>
            <a:pPr>
              <a:buBlip>
                <a:blip r:embed="rId2"/>
              </a:buBlip>
            </a:pPr>
            <a:r>
              <a:rPr lang="ru-RU" sz="2000" b="1" dirty="0" smtClean="0">
                <a:solidFill>
                  <a:srgbClr val="002060"/>
                </a:solidFill>
              </a:rPr>
              <a:t>«Сфинкс, не разгаданный до гроба» (П.А. Вяземский)</a:t>
            </a:r>
          </a:p>
          <a:p>
            <a:pPr>
              <a:buBlip>
                <a:blip r:embed="rId2"/>
              </a:buBlip>
            </a:pPr>
            <a:r>
              <a:rPr lang="ru-RU" sz="2000" b="1" dirty="0" smtClean="0">
                <a:solidFill>
                  <a:srgbClr val="002060"/>
                </a:solidFill>
              </a:rPr>
              <a:t>«Коронованный Гамлет, которого всю жизнь преследовала тень убитого отца» (А.И. Герцен)</a:t>
            </a:r>
          </a:p>
          <a:p>
            <a:pPr>
              <a:buBlip>
                <a:blip r:embed="rId2"/>
              </a:buBlip>
            </a:pPr>
            <a:r>
              <a:rPr lang="ru-RU" sz="2000" b="1" dirty="0" smtClean="0">
                <a:solidFill>
                  <a:srgbClr val="002060"/>
                </a:solidFill>
              </a:rPr>
              <a:t>«Сущий прельститель» (М.М. Сперанский)</a:t>
            </a:r>
          </a:p>
          <a:p>
            <a:pPr>
              <a:buBlip>
                <a:blip r:embed="rId2"/>
              </a:buBlip>
            </a:pPr>
            <a:r>
              <a:rPr lang="ru-RU" sz="2000" b="1" dirty="0" smtClean="0">
                <a:solidFill>
                  <a:srgbClr val="002060"/>
                </a:solidFill>
              </a:rPr>
              <a:t>«Должен был жить на два ума, иметь две парадные физиономии, кроме третьей, домашней, будничной, должен был держать два прибора манер, понятий и чувств» (В.О. Ключевский)</a:t>
            </a:r>
          </a:p>
          <a:p>
            <a:pPr>
              <a:buBlip>
                <a:blip r:embed="rId2"/>
              </a:buBlip>
            </a:pPr>
            <a:r>
              <a:rPr lang="ru-RU" sz="2000" b="1" dirty="0" smtClean="0">
                <a:solidFill>
                  <a:srgbClr val="002060"/>
                </a:solidFill>
              </a:rPr>
              <a:t>«Царь умен, изящен, образован; он легко может очаровать, но этого надо опасаться; он неискренен; это настоящий византиец времен упадка империи» (Наполеон)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Александр I Павлови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214290"/>
            <a:ext cx="2007504" cy="2556000"/>
          </a:xfrm>
          <a:prstGeom prst="rect">
            <a:avLst/>
          </a:prstGeom>
          <a:noFill/>
        </p:spPr>
      </p:pic>
      <p:pic>
        <p:nvPicPr>
          <p:cNvPr id="29700" name="Picture 4" descr="http://upload.wikimedia.org/wikipedia/commons/thumb/6/65/Jean-Louis_Voille_003.jpeg/440px-Jean-Louis_Voille_003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214290"/>
            <a:ext cx="1936066" cy="2571768"/>
          </a:xfrm>
          <a:prstGeom prst="rect">
            <a:avLst/>
          </a:prstGeom>
          <a:noFill/>
        </p:spPr>
      </p:pic>
      <p:pic>
        <p:nvPicPr>
          <p:cNvPr id="29702" name="Picture 6" descr="http://i002.radikal.ru/1012/28/da0b4efd4cda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214290"/>
            <a:ext cx="2071702" cy="2571768"/>
          </a:xfrm>
          <a:prstGeom prst="rect">
            <a:avLst/>
          </a:prstGeom>
          <a:noFill/>
        </p:spPr>
      </p:pic>
      <p:pic>
        <p:nvPicPr>
          <p:cNvPr id="29704" name="Picture 8" descr="http://upload.wikimedia.org/wikipedia/commons/thumb/a/af/FC_Laharpe.jpg/440px-FC_Laharp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3000372"/>
            <a:ext cx="2214578" cy="2643206"/>
          </a:xfrm>
          <a:prstGeom prst="rect">
            <a:avLst/>
          </a:prstGeom>
          <a:noFill/>
        </p:spPr>
      </p:pic>
      <p:pic>
        <p:nvPicPr>
          <p:cNvPr id="29706" name="Picture 10" descr="Павел I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1934" y="3000372"/>
            <a:ext cx="2119101" cy="2664000"/>
          </a:xfrm>
          <a:prstGeom prst="rect">
            <a:avLst/>
          </a:prstGeom>
          <a:noFill/>
        </p:spPr>
      </p:pic>
      <p:pic>
        <p:nvPicPr>
          <p:cNvPr id="29708" name="Picture 12" descr="Екатерина II Великая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85852" y="3000372"/>
            <a:ext cx="2357454" cy="267179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357290" y="5786454"/>
            <a:ext cx="7429552" cy="785818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Вверху: Александр </a:t>
            </a:r>
            <a:r>
              <a:rPr lang="en-US" sz="2000" b="1" dirty="0" smtClean="0">
                <a:solidFill>
                  <a:srgbClr val="002060"/>
                </a:solidFill>
              </a:rPr>
              <a:t>I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Внизу: Екатерина </a:t>
            </a:r>
            <a:r>
              <a:rPr lang="en-US" sz="2000" b="1" dirty="0" smtClean="0">
                <a:solidFill>
                  <a:srgbClr val="002060"/>
                </a:solidFill>
              </a:rPr>
              <a:t>II</a:t>
            </a:r>
            <a:r>
              <a:rPr lang="ru-RU" sz="2000" b="1" dirty="0" smtClean="0">
                <a:solidFill>
                  <a:srgbClr val="002060"/>
                </a:solidFill>
              </a:rPr>
              <a:t>, Павел </a:t>
            </a:r>
            <a:r>
              <a:rPr lang="en-US" sz="2000" b="1" dirty="0" smtClean="0">
                <a:solidFill>
                  <a:srgbClr val="002060"/>
                </a:solidFill>
              </a:rPr>
              <a:t>I</a:t>
            </a:r>
            <a:r>
              <a:rPr lang="ru-RU" sz="2000" b="1" dirty="0" smtClean="0">
                <a:solidFill>
                  <a:srgbClr val="002060"/>
                </a:solidFill>
              </a:rPr>
              <a:t>, Фредерик Лагарп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57150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Негласный комитет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857232"/>
            <a:ext cx="7715304" cy="1500198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u="sng" dirty="0" smtClean="0">
                <a:solidFill>
                  <a:srgbClr val="002060"/>
                </a:solidFill>
              </a:rPr>
              <a:t>Негласный комитет </a:t>
            </a:r>
            <a:r>
              <a:rPr lang="ru-RU" sz="2000" b="1" dirty="0" smtClean="0">
                <a:solidFill>
                  <a:srgbClr val="002060"/>
                </a:solidFill>
              </a:rPr>
              <a:t>– неофициальный государственный совещательный орган при императоре Александре </a:t>
            </a:r>
            <a:r>
              <a:rPr lang="en-US" sz="2000" b="1" dirty="0" smtClean="0">
                <a:solidFill>
                  <a:srgbClr val="002060"/>
                </a:solidFill>
              </a:rPr>
              <a:t>I</a:t>
            </a:r>
            <a:r>
              <a:rPr lang="ru-RU" sz="2000" b="1" dirty="0" smtClean="0">
                <a:solidFill>
                  <a:srgbClr val="002060"/>
                </a:solidFill>
              </a:rPr>
              <a:t>, работавший примерно с 1801 по 1805 г. и состоявший из его ближайших друзей П.А. Строганова, В.П. Кочубея, А.Е Чарторыйского,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Н.Н. Новосильцева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30722" name="Picture 2" descr="http://upload.wikimedia.org/wikipedia/commons/6/60/Stroganov_P_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500306"/>
            <a:ext cx="1839881" cy="2124000"/>
          </a:xfrm>
          <a:prstGeom prst="rect">
            <a:avLst/>
          </a:prstGeom>
          <a:noFill/>
        </p:spPr>
      </p:pic>
      <p:pic>
        <p:nvPicPr>
          <p:cNvPr id="30724" name="Picture 4" descr="http://upload.wikimedia.org/wikipedia/commons/thumb/1/17/Kochubey_Viktor_Pavlovich.jpg/440px-Kochubey_Viktor_Pavlovic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500306"/>
            <a:ext cx="1759885" cy="2124000"/>
          </a:xfrm>
          <a:prstGeom prst="rect">
            <a:avLst/>
          </a:prstGeom>
          <a:noFill/>
        </p:spPr>
      </p:pic>
      <p:pic>
        <p:nvPicPr>
          <p:cNvPr id="30726" name="Picture 6" descr="http://upload.wikimedia.org/wikipedia/commons/0/00/Adam_Jerzy_Czartoryski_%281808%29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2500306"/>
            <a:ext cx="1646100" cy="2124000"/>
          </a:xfrm>
          <a:prstGeom prst="rect">
            <a:avLst/>
          </a:prstGeom>
          <a:noFill/>
        </p:spPr>
      </p:pic>
      <p:pic>
        <p:nvPicPr>
          <p:cNvPr id="30728" name="Picture 8" descr="http://upload.wikimedia.org/wikipedia/commons/thumb/3/33/Nikolay_Nikolayevich_Novosiltsev.jpg/440px-Nikolay_Nikolayevich_Novosiltsev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5206" y="2500306"/>
            <a:ext cx="1743600" cy="2124000"/>
          </a:xfrm>
          <a:prstGeom prst="rect">
            <a:avLst/>
          </a:prstGeom>
          <a:noFill/>
        </p:spPr>
      </p:pic>
      <p:sp>
        <p:nvSpPr>
          <p:cNvPr id="9" name="Горизонтальный свиток 8"/>
          <p:cNvSpPr/>
          <p:nvPr/>
        </p:nvSpPr>
        <p:spPr>
          <a:xfrm>
            <a:off x="1142976" y="4714884"/>
            <a:ext cx="7786742" cy="1928826"/>
          </a:xfrm>
          <a:prstGeom prst="horizontalScroll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Пользуясь текстом учебника (</a:t>
            </a:r>
            <a:r>
              <a:rPr lang="en-US" sz="2000" b="1" i="1" dirty="0" smtClean="0">
                <a:solidFill>
                  <a:srgbClr val="002060"/>
                </a:solidFill>
              </a:rPr>
              <a:t>§</a:t>
            </a:r>
            <a:r>
              <a:rPr lang="ru-RU" sz="2000" b="1" i="1" dirty="0" smtClean="0">
                <a:solidFill>
                  <a:srgbClr val="002060"/>
                </a:solidFill>
              </a:rPr>
              <a:t>1, пункт «Негласный комитет»</a:t>
            </a:r>
            <a:r>
              <a:rPr lang="ru-RU" sz="2000" b="1" dirty="0" smtClean="0">
                <a:solidFill>
                  <a:srgbClr val="002060"/>
                </a:solidFill>
              </a:rPr>
              <a:t>), перечислите первые мероприятия царствования Александра </a:t>
            </a:r>
            <a:r>
              <a:rPr lang="en-US" sz="2000" b="1" dirty="0" smtClean="0">
                <a:solidFill>
                  <a:srgbClr val="002060"/>
                </a:solidFill>
              </a:rPr>
              <a:t>I</a:t>
            </a:r>
            <a:r>
              <a:rPr lang="ru-RU" sz="2000" b="1" dirty="0" smtClean="0">
                <a:solidFill>
                  <a:srgbClr val="002060"/>
                </a:solidFill>
              </a:rPr>
              <a:t>, осуществленные при помощи Негласного комитета  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57150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Начало преобразований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071546"/>
            <a:ext cx="4357718" cy="542928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Уже в начале царствования Александр </a:t>
            </a:r>
            <a:r>
              <a:rPr lang="en-US" sz="2000" b="1" dirty="0" smtClean="0">
                <a:solidFill>
                  <a:srgbClr val="002060"/>
                </a:solidFill>
              </a:rPr>
              <a:t>I </a:t>
            </a:r>
            <a:r>
              <a:rPr lang="ru-RU" sz="2000" b="1" dirty="0" smtClean="0">
                <a:solidFill>
                  <a:srgbClr val="002060"/>
                </a:solidFill>
              </a:rPr>
              <a:t>провел </a:t>
            </a:r>
            <a:r>
              <a:rPr lang="ru-RU" sz="2000" b="1" i="1" u="sng" dirty="0" smtClean="0">
                <a:solidFill>
                  <a:srgbClr val="002060"/>
                </a:solidFill>
              </a:rPr>
              <a:t>ряд важных преобразований</a:t>
            </a:r>
            <a:r>
              <a:rPr lang="ru-RU" sz="2000" b="1" dirty="0" smtClean="0">
                <a:solidFill>
                  <a:srgbClr val="002060"/>
                </a:solidFill>
              </a:rPr>
              <a:t>:</a:t>
            </a:r>
          </a:p>
          <a:p>
            <a:pPr>
              <a:buBlip>
                <a:blip r:embed="rId2"/>
              </a:buBlip>
            </a:pPr>
            <a:r>
              <a:rPr lang="ru-RU" sz="2000" b="1" dirty="0" smtClean="0">
                <a:solidFill>
                  <a:srgbClr val="002060"/>
                </a:solidFill>
              </a:rPr>
              <a:t>восстановил Жалованные грамоты дворянству и городам;</a:t>
            </a:r>
          </a:p>
          <a:p>
            <a:pPr>
              <a:buBlip>
                <a:blip r:embed="rId2"/>
              </a:buBlip>
            </a:pPr>
            <a:r>
              <a:rPr lang="ru-RU" sz="2000" b="1" dirty="0" smtClean="0">
                <a:solidFill>
                  <a:srgbClr val="002060"/>
                </a:solidFill>
              </a:rPr>
              <a:t>прекратил пожалования дворянам государственных крестьян;</a:t>
            </a:r>
          </a:p>
          <a:p>
            <a:pPr>
              <a:buBlip>
                <a:blip r:embed="rId2"/>
              </a:buBlip>
            </a:pPr>
            <a:r>
              <a:rPr lang="ru-RU" sz="2000" b="1" dirty="0" smtClean="0">
                <a:solidFill>
                  <a:srgbClr val="002060"/>
                </a:solidFill>
              </a:rPr>
              <a:t>запретил печатать в газетах объявления о продаже крепостных крестьян без земли;</a:t>
            </a:r>
          </a:p>
          <a:p>
            <a:pPr>
              <a:buBlip>
                <a:blip r:embed="rId2"/>
              </a:buBlip>
            </a:pPr>
            <a:r>
              <a:rPr lang="ru-RU" sz="2000" b="1" dirty="0" smtClean="0">
                <a:solidFill>
                  <a:srgbClr val="002060"/>
                </a:solidFill>
              </a:rPr>
              <a:t>предоставил право мещанам, купцам, государственным и удельным крестьянам покупать земли</a:t>
            </a:r>
          </a:p>
          <a:p>
            <a:pPr>
              <a:buBlip>
                <a:blip r:embed="rId2"/>
              </a:buBlip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>
              <a:buBlip>
                <a:blip r:embed="rId3"/>
              </a:buBlip>
            </a:pP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57884" y="1785926"/>
            <a:ext cx="2928958" cy="1214446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Вспомните, когда были дарованы Жалованные грамоты? В чем суть данных документов?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57884" y="3429000"/>
            <a:ext cx="2928958" cy="1500198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Подумайте, привел ли данный запрет к каким либо положительным изменениям в жизни крестьян? Почему?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357166"/>
            <a:ext cx="4286280" cy="6215106"/>
          </a:xfrm>
        </p:spPr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ru-RU" sz="2000" b="1" dirty="0" smtClean="0">
                <a:solidFill>
                  <a:srgbClr val="002060"/>
                </a:solidFill>
              </a:rPr>
              <a:t>в </a:t>
            </a:r>
            <a:r>
              <a:rPr lang="ru-RU" sz="2000" b="1" dirty="0" smtClean="0">
                <a:solidFill>
                  <a:srgbClr val="0070C0"/>
                </a:solidFill>
              </a:rPr>
              <a:t>1802</a:t>
            </a:r>
            <a:r>
              <a:rPr lang="ru-RU" sz="2000" b="1" dirty="0" smtClean="0">
                <a:solidFill>
                  <a:srgbClr val="002060"/>
                </a:solidFill>
              </a:rPr>
              <a:t> г. провел реформу высших органов государственной власти: </a:t>
            </a:r>
            <a:r>
              <a:rPr lang="ru-RU" sz="2000" b="1" i="1" dirty="0" smtClean="0">
                <a:solidFill>
                  <a:srgbClr val="0070C0"/>
                </a:solidFill>
              </a:rPr>
              <a:t>Сенат был превращен в высший судебный орган, коллегии были заменены министерствами</a:t>
            </a:r>
            <a:r>
              <a:rPr lang="ru-RU" sz="2000" b="1" dirty="0" smtClean="0">
                <a:solidFill>
                  <a:srgbClr val="002060"/>
                </a:solidFill>
              </a:rPr>
              <a:t>;</a:t>
            </a:r>
          </a:p>
          <a:p>
            <a:pPr>
              <a:buBlip>
                <a:blip r:embed="rId2"/>
              </a:buBlip>
            </a:pPr>
            <a:r>
              <a:rPr lang="ru-RU" sz="2000" b="1" dirty="0" smtClean="0">
                <a:solidFill>
                  <a:srgbClr val="002060"/>
                </a:solidFill>
              </a:rPr>
              <a:t>в 1803 г. осуществил реформу народного просвещения, облегчившую доступ к образованию низшим слоям общества и даровавшую автономию университетам;</a:t>
            </a:r>
          </a:p>
          <a:p>
            <a:pPr>
              <a:buBlip>
                <a:blip r:embed="rId2"/>
              </a:buBlip>
            </a:pPr>
            <a:r>
              <a:rPr lang="ru-RU" sz="2000" b="1" dirty="0" smtClean="0">
                <a:solidFill>
                  <a:srgbClr val="002060"/>
                </a:solidFill>
              </a:rPr>
              <a:t>в </a:t>
            </a:r>
            <a:r>
              <a:rPr lang="ru-RU" sz="2000" b="1" dirty="0" smtClean="0">
                <a:solidFill>
                  <a:srgbClr val="0070C0"/>
                </a:solidFill>
              </a:rPr>
              <a:t>1803</a:t>
            </a:r>
            <a:r>
              <a:rPr lang="ru-RU" sz="2000" b="1" dirty="0" smtClean="0">
                <a:solidFill>
                  <a:srgbClr val="002060"/>
                </a:solidFill>
              </a:rPr>
              <a:t> г. издал </a:t>
            </a:r>
            <a:r>
              <a:rPr lang="ru-RU" sz="2000" b="1" dirty="0" smtClean="0">
                <a:solidFill>
                  <a:srgbClr val="0070C0"/>
                </a:solidFill>
              </a:rPr>
              <a:t>указ о «вольных хлебопашцах»;</a:t>
            </a:r>
          </a:p>
          <a:p>
            <a:pPr>
              <a:buBlip>
                <a:blip r:embed="rId2"/>
              </a:buBlip>
            </a:pPr>
            <a:r>
              <a:rPr lang="ru-RU" sz="2000" b="1" dirty="0" smtClean="0">
                <a:solidFill>
                  <a:srgbClr val="002060"/>
                </a:solidFill>
              </a:rPr>
              <a:t>в </a:t>
            </a:r>
            <a:r>
              <a:rPr lang="ru-RU" sz="2000" b="1" dirty="0" smtClean="0">
                <a:solidFill>
                  <a:srgbClr val="0070C0"/>
                </a:solidFill>
              </a:rPr>
              <a:t>1804</a:t>
            </a:r>
            <a:r>
              <a:rPr lang="ru-RU" sz="2000" b="1" dirty="0" smtClean="0">
                <a:solidFill>
                  <a:srgbClr val="002060"/>
                </a:solidFill>
              </a:rPr>
              <a:t> г. провел </a:t>
            </a:r>
            <a:r>
              <a:rPr lang="ru-RU" sz="2000" b="1" dirty="0" smtClean="0">
                <a:solidFill>
                  <a:srgbClr val="0070C0"/>
                </a:solidFill>
              </a:rPr>
              <a:t>крестьянскую реформу в Прибалтике</a:t>
            </a:r>
            <a:r>
              <a:rPr lang="ru-RU" sz="2000" b="1" dirty="0" smtClean="0">
                <a:solidFill>
                  <a:srgbClr val="002060"/>
                </a:solidFill>
              </a:rPr>
              <a:t>, которая четко определила размеры крестьянских повинностей и признала крестьян наследственными владельцами их земельных наделов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00694" y="214290"/>
            <a:ext cx="3357586" cy="1928826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Вспомните, когда появился Сенат? Какими функциями он обладал?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Подумайте, в чем состоит принципиальное отличие министерств от коллегий?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57818" y="2428868"/>
            <a:ext cx="3643306" cy="421484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Прочитайте отрывки из указа о «вольных хлебопашцах» и «Записок» И.Д. Якушкина и ответьте на вопросы.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1. Назовите условие, необходимое для освобождения крестьян.                  2. Почему крестьяне отказывались от предложения И.Д. Якушкина об освобождении?                              3. Каковы, на ваш взгляд, были результаты данного указа?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Домашнее задание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857356" y="1785926"/>
            <a:ext cx="6429420" cy="2000264"/>
          </a:xfrm>
          <a:prstGeom prst="horizontalScroll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i="1" u="sng" dirty="0" smtClean="0">
                <a:solidFill>
                  <a:srgbClr val="002060"/>
                </a:solidFill>
              </a:rPr>
              <a:t>Учебник</a:t>
            </a:r>
            <a:r>
              <a:rPr lang="ru-RU" sz="2400" b="1" i="1" dirty="0" smtClean="0">
                <a:solidFill>
                  <a:srgbClr val="002060"/>
                </a:solidFill>
              </a:rPr>
              <a:t>: </a:t>
            </a:r>
            <a:r>
              <a:rPr lang="en-US" sz="2400" b="1" dirty="0" smtClean="0">
                <a:solidFill>
                  <a:srgbClr val="002060"/>
                </a:solidFill>
              </a:rPr>
              <a:t>§</a:t>
            </a:r>
            <a:r>
              <a:rPr lang="ru-RU" sz="2400" b="1" dirty="0" smtClean="0">
                <a:solidFill>
                  <a:srgbClr val="002060"/>
                </a:solidFill>
              </a:rPr>
              <a:t>1, термины на с. 11</a:t>
            </a:r>
          </a:p>
          <a:p>
            <a:r>
              <a:rPr lang="ru-RU" sz="2400" b="1" i="1" u="sng" dirty="0" smtClean="0">
                <a:solidFill>
                  <a:srgbClr val="002060"/>
                </a:solidFill>
              </a:rPr>
              <a:t>Рабочая тетрадь</a:t>
            </a:r>
            <a:r>
              <a:rPr lang="ru-RU" sz="2400" b="1" i="1" dirty="0" smtClean="0">
                <a:solidFill>
                  <a:srgbClr val="002060"/>
                </a:solidFill>
              </a:rPr>
              <a:t>: </a:t>
            </a:r>
            <a:r>
              <a:rPr lang="en-US" sz="2400" b="1" dirty="0" smtClean="0">
                <a:solidFill>
                  <a:srgbClr val="002060"/>
                </a:solidFill>
              </a:rPr>
              <a:t>§</a:t>
            </a:r>
            <a:r>
              <a:rPr lang="ru-RU" sz="2400" b="1" dirty="0" smtClean="0">
                <a:solidFill>
                  <a:srgbClr val="002060"/>
                </a:solidFill>
              </a:rPr>
              <a:t>1, задания 1 – 3, 5 – 8.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163</TotalTime>
  <Words>621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Внутренняя политика Александра I в 1801 – 1806 гг.</vt:lpstr>
      <vt:lpstr>Цели урока</vt:lpstr>
      <vt:lpstr>План урока</vt:lpstr>
      <vt:lpstr>Император Александр I (1801 – 1825)</vt:lpstr>
      <vt:lpstr>Слайд 5</vt:lpstr>
      <vt:lpstr>Негласный комитет</vt:lpstr>
      <vt:lpstr>Начало преобразований</vt:lpstr>
      <vt:lpstr>Слайд 8</vt:lpstr>
      <vt:lpstr>Домашнее задание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Внутренняя политика Александра I в 1801 – 1806 гг.</dc:title>
  <dc:creator>Попова</dc:creator>
  <cp:lastModifiedBy>Попова</cp:lastModifiedBy>
  <cp:revision>18</cp:revision>
  <dcterms:created xsi:type="dcterms:W3CDTF">2013-12-01T09:06:02Z</dcterms:created>
  <dcterms:modified xsi:type="dcterms:W3CDTF">2014-01-29T18:10:55Z</dcterms:modified>
</cp:coreProperties>
</file>