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84" r:id="rId3"/>
    <p:sldId id="285" r:id="rId4"/>
    <p:sldId id="286" r:id="rId5"/>
    <p:sldId id="258" r:id="rId6"/>
    <p:sldId id="289" r:id="rId7"/>
    <p:sldId id="259" r:id="rId8"/>
    <p:sldId id="260" r:id="rId9"/>
    <p:sldId id="290" r:id="rId10"/>
    <p:sldId id="291" r:id="rId11"/>
    <p:sldId id="261" r:id="rId12"/>
    <p:sldId id="264" r:id="rId13"/>
    <p:sldId id="265" r:id="rId14"/>
    <p:sldId id="266" r:id="rId15"/>
    <p:sldId id="272" r:id="rId16"/>
    <p:sldId id="267" r:id="rId17"/>
    <p:sldId id="268" r:id="rId18"/>
    <p:sldId id="269" r:id="rId19"/>
    <p:sldId id="270" r:id="rId20"/>
    <p:sldId id="273" r:id="rId21"/>
    <p:sldId id="292" r:id="rId22"/>
    <p:sldId id="293" r:id="rId23"/>
    <p:sldId id="294" r:id="rId24"/>
    <p:sldId id="275" r:id="rId25"/>
    <p:sldId id="277" r:id="rId26"/>
    <p:sldId id="278" r:id="rId27"/>
    <p:sldId id="279" r:id="rId28"/>
    <p:sldId id="295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07" autoAdjust="0"/>
  </p:normalViewPr>
  <p:slideViewPr>
    <p:cSldViewPr>
      <p:cViewPr varScale="1">
        <p:scale>
          <a:sx n="44" d="100"/>
          <a:sy n="44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547E9-21CA-45E7-A50E-9973ED54C7F1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0F01-0C94-4102-885F-FBE424911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Учёба, здравствуй!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Лицей наш, здравствуй!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Идём за знаньями в поход!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праздник!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Школьный праздник!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Встречаем мы учебный год!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ВКЛЮЧИТЬ ДРОБЬ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Издан указ!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Написан для вас!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Слушай, не вертись,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Уму - разуму учись!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с сегодняшнего дня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школу допускаются!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уроки, как всегда,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Вовремя  начинаются!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большим, и маленьким,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веснушками и без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Приказано учиться,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Стараться, не лениться,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было чем гордиться!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Всем! Всем!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 ЧИТАЮТ ХОРОМ.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Коль указ прочитан здесь,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народ собрался весь,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Пора учебный год нам начинать,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первый звонок подавать. (а звонок прозвенит для всех учеников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линейке)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добрый путь, ребята!</a:t>
            </a:r>
            <a:b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вечный поиск</a:t>
            </a:r>
            <a:b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Истины, добра и красоты,</a:t>
            </a:r>
            <a:b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явью стали в вашей жизни,</a:t>
            </a:r>
            <a:b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Самые заветные мечты!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Шагай по ступенькам знаний смело!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Помни, ученье – это серьезное дело!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у нас радостный праздник - первый школьный день после каникул. Поздравляю вас, ребята, с началом нового учебного года. Пусть у нас в классе будет светло от желания множить свои знания и умения, тепло от доброго отношения друг к другу.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Стих-е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«Будьте добры!»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Школьная жизнь - как будто лесенка знаний. Вы поднимаетесь всё выше и выше - от одной ступеньки к другой, более трудной. Надеюсь, все трудности мы преодолеем с вами вместе. Будем учиться не только наукам, но и будем учиться дружить. Ведь главное - чтобы каждый из вас стал хорошим, добрым, надёжным человеком.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Кажется, будто вчера мы стояли,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Весёлое время каникул встречали,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Которое после учебного года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Давно ль началось?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царица природа неумолима, и месяцы лета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прошлом. И школьная форма надета.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 минут - и первый звонок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позовёт опять на урок.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Школьные двери вновь распахнутся,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Ну, а сегодня - праздничный час!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праздником я поздравляю всех вас.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Встретились снова друзья и подруги,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Наверное, много расскажут друг другу: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том, что увидели, где побывали,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что с кем случилось, пока отдыхали,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тоже порадуюсь - повод же есть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Тому, что мы снова собрались все здесь,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Тому, что за лето вы все повзрослели,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Выросли, сил набрались, загорели.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След.слайд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стихи читают дети.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6.Быстро лето пролетело,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Наступил учебный год,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и осень нам немало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Дней хороших принесёт.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Здравствуй, осень золотая!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Школа, солнцем залитая,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просторный светлый класс,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опять встречаешь нас.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Вот наконец-то осень наступила!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завершилась летняя пора.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лето много солнца подарило,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Цветов и ягод - целая гора.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 браться за учебу снова надо: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Постичь нам знаний много предстоит.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 стены вновь родные ждет нас школа,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знаний множество она в себе хранит.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Опять с друзьями вместе будем.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Вновь на уроках будем мы сидеть.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тем немало важных мы обсудим.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переменках можно будет пошуметь.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предстоит еще весь год учиться.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Должны порадовать своих учителей,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Успехов обязательно добиться,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стать еще немножечко умней.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доброй традиции первый в новом учебном году звонок зовёт на урок Знаний. Он приглашает всех ребят в огромный и загадочный мир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Знаний. Он напоминает о том, что каждый, переступивший сегодня порог школы стал на год взрослее. Вы теперь - четвероклассники. Для вас этот учебный год последний год обучения в начальной школе.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0F01-0C94-4102-885F-FBE424911CF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Впереди у нас с вами, ребята, новые уроки, сложные задачи, трудные диктанты. Но сегодня, в честь праздника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«День занимательных уроков».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помогут вам слегка обновить знания по разным предметам и настроить себя на новый учебный год.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в расписании.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надеюсь, что занимательные уроки вам понравятся. Нам необходимо дружно отвечать на вопросы и выполнять задания. В конце всех уроков мы подведём итог и узнаем, готовы ли ВЫ к новому школьному году.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Выберите первый</a:t>
            </a:r>
            <a:r>
              <a:rPr lang="ru-RU" baseline="0" dirty="0" smtClean="0"/>
              <a:t> урок.</a:t>
            </a:r>
          </a:p>
          <a:p>
            <a:r>
              <a:rPr lang="ru-RU" u="sng" baseline="0" dirty="0" smtClean="0"/>
              <a:t>После того, когда все уроки «исчезнут»-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Бодро и уверенно школьный год вы начали.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 интересного ждёт вас впереди.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каждою страницею, с каждою задачею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каждою отметкой будете расти!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началом учебного года!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сейчас для вас прозвучат указы - напутствия.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нажать на звонок- указ всем школьников</a:t>
            </a:r>
            <a:r>
              <a:rPr lang="ru-RU" baseline="0" dirty="0" smtClean="0"/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BC682-15BA-48E4-AEF8-2AE912B9514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2E1CB-647B-4180-9276-4301156ED57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charset="0"/>
              </a:rPr>
              <a:t> Объясните смыл выражений: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0F01-0C94-4102-885F-FBE424911CF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http://bezbiletov.info/uploads/posts/2011-01/1296068004_1152278.jpe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lifecity.com.ua/knowledge/1212277378_i-1115.jpg" TargetMode="External"/><Relationship Id="rId11" Type="http://schemas.openxmlformats.org/officeDocument/2006/relationships/slide" Target="slide26.xml"/><Relationship Id="rId5" Type="http://schemas.openxmlformats.org/officeDocument/2006/relationships/image" Target="../media/image27.jpeg"/><Relationship Id="rId10" Type="http://schemas.openxmlformats.org/officeDocument/2006/relationships/image" Target="http://www.ichip.ru/img-galerie/testy/priroda-xxiii/animals_0334.jpg/mini_animals_0334.jpg" TargetMode="External"/><Relationship Id="rId4" Type="http://schemas.openxmlformats.org/officeDocument/2006/relationships/image" Target="http://nebudbaiduzhym.com/images/stories/fruit/zhivotnye/lisa_9.jpg" TargetMode="External"/><Relationship Id="rId9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esktop\&#1087;&#1072;&#1087;&#1082;&#1080;%20&#1078;&#1077;&#1085;&#1099;\01.09.11%20-4%20&#1040;\&#1044;&#1088;&#1086;&#1073;&#1100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esktop\&#1087;&#1072;&#1087;&#1082;&#1080;%20&#1078;&#1077;&#1085;&#1099;\01.09.11%20-4%20&#1040;\&#1055;&#1077;&#1089;&#1085;&#1103;%201&#1089;&#1077;&#1085;&#1090;&#1103;&#1073;&#1088;&#1103;+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9.xml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2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33"/>
          <a:stretch>
            <a:fillRect/>
          </a:stretch>
        </p:blipFill>
        <p:spPr>
          <a:xfrm>
            <a:off x="2555776" y="2708920"/>
            <a:ext cx="4176460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916832"/>
            <a:ext cx="6480720" cy="3456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  <a:latin typeface="Century Schoolbook" pitchFamily="18" charset="0"/>
              </a:rPr>
              <a:t>1 сентября –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</a:rPr>
              <a:t>День Знаний</a:t>
            </a:r>
            <a:endParaRPr lang="ru-RU" sz="72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Три слога в слове. Первый слог —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Большой снеговика кусок.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Осуществляют слог второй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Слоны, придя на водопой.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А третий слог зовётся так,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Как прежде звался твёрдый знак.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Соедини все три как надо —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Получишь ЭВМ в наград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Arial" charset="0"/>
              </a:rPr>
              <a:t>у.</a:t>
            </a:r>
          </a:p>
          <a:p>
            <a:endParaRPr lang="ru-RU" sz="1100" b="1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Arial" charset="0"/>
              <a:buNone/>
            </a:pPr>
            <a:r>
              <a:rPr lang="ru-RU" sz="11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5643563"/>
            <a:ext cx="2500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ком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5643563"/>
            <a:ext cx="2087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пьют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4750" y="5643563"/>
            <a:ext cx="1428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ер</a:t>
            </a:r>
          </a:p>
        </p:txBody>
      </p:sp>
      <p:pic>
        <p:nvPicPr>
          <p:cNvPr id="8" name="Рисунок 7" descr="компьюте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2071688"/>
            <a:ext cx="2665413" cy="24288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8-конечная звезда 9"/>
          <p:cNvSpPr/>
          <p:nvPr/>
        </p:nvSpPr>
        <p:spPr>
          <a:xfrm flipH="1">
            <a:off x="5357813" y="2071688"/>
            <a:ext cx="571500" cy="5715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1" name="8-конечная звезда 10"/>
          <p:cNvSpPr/>
          <p:nvPr/>
        </p:nvSpPr>
        <p:spPr>
          <a:xfrm flipH="1">
            <a:off x="5357813" y="3071813"/>
            <a:ext cx="571500" cy="5715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2" name="8-конечная звезда 11"/>
          <p:cNvSpPr/>
          <p:nvPr/>
        </p:nvSpPr>
        <p:spPr>
          <a:xfrm flipH="1">
            <a:off x="5429250" y="4643438"/>
            <a:ext cx="571500" cy="5715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3651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	СЛОГИ</a:t>
            </a:r>
            <a:endParaRPr kumimoji="0" lang="ru-RU" sz="4000" b="1" i="0" u="none" strike="noStrike" kern="1200" cap="none" spc="0" normalizeH="0" baseline="0" noProof="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Стрелка влево 13">
            <a:hlinkClick r:id="rId3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250825" y="908720"/>
            <a:ext cx="86423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/>
              <a:t> </a:t>
            </a:r>
            <a:r>
              <a:rPr lang="ru-RU" sz="4800" b="1" dirty="0">
                <a:solidFill>
                  <a:srgbClr val="008200"/>
                </a:solidFill>
                <a:latin typeface="Arial Narrow" pitchFamily="34" charset="0"/>
              </a:rPr>
              <a:t>Слова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</a:rPr>
              <a:t>пятачок, ножка, шишка, горлышко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4800" b="1" dirty="0">
                <a:solidFill>
                  <a:srgbClr val="008200"/>
                </a:solidFill>
                <a:latin typeface="Arial Narrow" pitchFamily="34" charset="0"/>
              </a:rPr>
              <a:t>имеют несколько значений.                       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  <a:latin typeface="Arial Narrow" pitchFamily="34" charset="0"/>
              </a:rPr>
              <a:t>         Назовите их.</a:t>
            </a:r>
          </a:p>
        </p:txBody>
      </p:sp>
      <p:pic>
        <p:nvPicPr>
          <p:cNvPr id="9219" name="Picture 3" descr="C:\Users\Самсоновы\Desktop\0109\р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797425"/>
            <a:ext cx="14446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31975"/>
            <a:ext cx="8713788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В Москве живут москвичи,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во Владимире – 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владимирцы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в Старой Руссе -  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рушане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  <a:cs typeface="+mn-cs"/>
              </a:rPr>
              <a:t>А как называют себя жители Воронежа? </a:t>
            </a:r>
          </a:p>
        </p:txBody>
      </p:sp>
      <p:pic>
        <p:nvPicPr>
          <p:cNvPr id="13315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2809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79388" y="3971925"/>
            <a:ext cx="369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Narrow" pitchFamily="34" charset="0"/>
              </a:rPr>
              <a:t>Кто живёт в Курске? 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79388" y="4598988"/>
            <a:ext cx="74382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</a:rPr>
              <a:t>Как называют себя жители Архангельска? </a:t>
            </a: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265988" y="6092825"/>
            <a:ext cx="977900" cy="485775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63" y="107315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2551836"/>
            <a:ext cx="874846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В Воронеже живут 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воронежцы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В Курске – 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куряне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В Архангельске – </a:t>
            </a:r>
            <a:r>
              <a:rPr lang="ru-RU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архангелогородцы</a:t>
            </a:r>
            <a:r>
              <a:rPr lang="ru-RU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  <a:cs typeface="+mn-cs"/>
              </a:rPr>
              <a:t>.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71433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геометрическое задание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5366" name="Text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75856" y="4653136"/>
            <a:ext cx="5328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u="sng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блиц -концовки</a:t>
            </a:r>
            <a:endParaRPr lang="ru-RU" sz="6000" b="1" u="sng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15367" name="Picture 8" descr="D:\Светланка\ВР мероприятия\грамоты\рис\0109\матема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25" y="3649663"/>
            <a:ext cx="2314575" cy="2671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7680325" y="207963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979712" y="1844824"/>
            <a:ext cx="5867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задача на движение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2" name="TextBox 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275856" y="3212976"/>
            <a:ext cx="4663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задача в стихах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  <p:bldLst>
      <p:bldP spid="15362" grpId="0"/>
      <p:bldP spid="15366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088" y="66675"/>
            <a:ext cx="379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0" y="1412875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1. Если красный карандаш в 3 раза длиннее синего,  то синий…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2565400"/>
            <a:ext cx="8942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Narrow" pitchFamily="34" charset="0"/>
              </a:rPr>
              <a:t>2. Если стол на 30 см выше табуретки, то табуретка….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716338"/>
            <a:ext cx="818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Narrow" pitchFamily="34" charset="0"/>
              </a:rPr>
              <a:t>3. Если сын  в 3 раза моложе папы, то папа….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4652963"/>
            <a:ext cx="8713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</a:rPr>
              <a:t>4</a:t>
            </a:r>
            <a:r>
              <a:rPr lang="ru-RU" b="1">
                <a:ln>
                  <a:solidFill>
                    <a:schemeClr val="tx1"/>
                  </a:solidFill>
                </a:ln>
                <a:solidFill>
                  <a:srgbClr val="008200"/>
                </a:solidFill>
              </a:rPr>
              <a:t>. </a:t>
            </a:r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</a:rPr>
              <a:t>Если книга вдвое дороже тетради, то тетрадь…. 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83500" y="5805488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2276475"/>
            <a:ext cx="3673475" cy="180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51050" y="2276475"/>
            <a:ext cx="3673475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051050" y="2276475"/>
            <a:ext cx="3673475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24525" y="2276475"/>
            <a:ext cx="2087563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24525" y="4076700"/>
            <a:ext cx="2087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871582" y="476672"/>
            <a:ext cx="54008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Сосчитайте, сколько здесь 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треугольников?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813675" y="5675313"/>
            <a:ext cx="977900" cy="484187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2276475"/>
            <a:ext cx="3673475" cy="180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51050" y="2276475"/>
            <a:ext cx="3673475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051050" y="2276475"/>
            <a:ext cx="3673475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24525" y="2276475"/>
            <a:ext cx="2087563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24525" y="4076700"/>
            <a:ext cx="2087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Прямоугольник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00" y="725488"/>
            <a:ext cx="1822450" cy="1017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28288" y="4581128"/>
            <a:ext cx="35221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10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треугольников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596188" y="5862638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58888" y="1628775"/>
            <a:ext cx="66262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Мы только с парохода,</a:t>
            </a:r>
          </a:p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Мы только из похода</a:t>
            </a:r>
          </a:p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11 недель гостили на воде. </a:t>
            </a:r>
          </a:p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А сколько это дней?</a:t>
            </a:r>
          </a:p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Сосчитай – </a:t>
            </a:r>
            <a:r>
              <a:rPr lang="ru-RU" sz="40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ка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  поверней.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967335"/>
            <a:ext cx="338437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77 дней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524750" y="5667375"/>
            <a:ext cx="977900" cy="484188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2205038"/>
            <a:ext cx="81375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Из города А в город Б самолёт летит 80 минут, а обратно 1 час 20 минут. Почему?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8288" y="2568232"/>
            <a:ext cx="7608495" cy="923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+mn-cs"/>
              </a:rPr>
              <a:t>80 минут = 1 час 20 минут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812088" y="5732463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552739_1sept.jpg"/>
          <p:cNvPicPr>
            <a:picLocks noChangeAspect="1"/>
          </p:cNvPicPr>
          <p:nvPr/>
        </p:nvPicPr>
        <p:blipFill>
          <a:blip r:embed="rId3" cstate="print"/>
          <a:srcRect t="9796" b="10748"/>
          <a:stretch>
            <a:fillRect/>
          </a:stretch>
        </p:blipFill>
        <p:spPr>
          <a:xfrm>
            <a:off x="899592" y="260648"/>
            <a:ext cx="7560840" cy="5934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27584" y="2708920"/>
            <a:ext cx="4735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вспомнить всех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8678" name="Прямоугольник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4008" y="4365104"/>
            <a:ext cx="1908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 Narrow" pitchFamily="34" charset="0"/>
                <a:hlinkClick r:id="" action="ppaction://noaction"/>
              </a:rPr>
              <a:t>блиц</a:t>
            </a:r>
            <a:endParaRPr lang="ru-RU" sz="6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28679" name="Picture 7" descr="D:\Светланка\ВР мероприятия\грамоты\рис\0109\чтени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975" y="4411663"/>
            <a:ext cx="14700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684213" y="5997575"/>
            <a:ext cx="979487" cy="484188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283968" y="980728"/>
            <a:ext cx="31197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Narrow" pitchFamily="34" charset="0"/>
              </a:rPr>
              <a:t>БОГАТЫРИ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714875" y="3357563"/>
            <a:ext cx="3929063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Сергей Александрович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71750" y="4857750"/>
            <a:ext cx="4357688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Аркадий Петрович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63" y="3429000"/>
            <a:ext cx="3857625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Александр Сергеевич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85938" y="1500188"/>
            <a:ext cx="5715000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Как звали Есенина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 flipV="1">
            <a:off x="8215313" y="6215063"/>
            <a:ext cx="500062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714875" y="3500438"/>
            <a:ext cx="3929063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Что будет играть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00313" y="5072063"/>
            <a:ext cx="4357687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Что не уйдет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63" y="3500438"/>
            <a:ext cx="3857625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Что  никому не скажет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85938" y="1714500"/>
            <a:ext cx="5715000" cy="1428750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 Мальчик из рассказа «Честное слово»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Л. Пантелеева дал слово 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 flipV="1">
            <a:off x="8215313" y="6215063"/>
            <a:ext cx="500062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714875" y="3357563"/>
            <a:ext cx="3929063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Сказки и загадки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71750" y="4857750"/>
            <a:ext cx="4357688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Рассказы и повести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2938" y="3429000"/>
            <a:ext cx="3857625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Былины и </a:t>
            </a:r>
            <a:r>
              <a:rPr lang="ru-RU" sz="2800" b="1" dirty="0" err="1">
                <a:solidFill>
                  <a:srgbClr val="170FB1"/>
                </a:solidFill>
                <a:latin typeface="Comic Sans MS" pitchFamily="66" charset="0"/>
              </a:rPr>
              <a:t>потешки</a:t>
            </a:r>
            <a:endParaRPr lang="ru-RU" sz="2800" b="1" dirty="0">
              <a:solidFill>
                <a:srgbClr val="170FB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85938" y="1500188"/>
            <a:ext cx="5715000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Что не относится к фольклору ?</a:t>
            </a: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2420938"/>
            <a:ext cx="8135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7030A0"/>
                </a:solidFill>
                <a:latin typeface="Arial" charset="0"/>
              </a:rPr>
              <a:t>Назовите трёх русских былинных богатырей</a:t>
            </a:r>
          </a:p>
        </p:txBody>
      </p:sp>
      <p:pic>
        <p:nvPicPr>
          <p:cNvPr id="44034" name="Picture 2" descr="C:\Users\Самсоновы\Desktop\0109\т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896938"/>
            <a:ext cx="6400800" cy="417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413" y="60325"/>
            <a:ext cx="20240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517232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</a:rPr>
              <a:t>Добрыня Никитич, Илья Муромец, Алёша Попович</a:t>
            </a: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580313" y="6026150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467544" y="1268760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charset="0"/>
              </a:rPr>
              <a:t>-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" charset="0"/>
              </a:rPr>
              <a:t>яблоку негде упасть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96888" y="2997200"/>
            <a:ext cx="68976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charset="0"/>
              </a:rPr>
              <a:t>- висеть на телефоне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4653136"/>
            <a:ext cx="7780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charset="0"/>
              </a:rPr>
              <a:t>- только пятки сверкают </a:t>
            </a:r>
          </a:p>
        </p:txBody>
      </p:sp>
      <p:pic>
        <p:nvPicPr>
          <p:cNvPr id="33797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838" y="-79375"/>
            <a:ext cx="2554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8263" y="2341563"/>
            <a:ext cx="3389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charset="0"/>
              </a:rPr>
              <a:t>мало места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1413" y="3717925"/>
            <a:ext cx="72109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" charset="0"/>
              </a:rPr>
              <a:t>очень долго разговаривать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3848" y="5517232"/>
            <a:ext cx="5714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charset="0"/>
              </a:rPr>
              <a:t>очень быстро бежать</a:t>
            </a:r>
          </a:p>
        </p:txBody>
      </p:sp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7956376" y="6373813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Прямоугольник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5696" y="4077072"/>
            <a:ext cx="36160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" charset="0"/>
              </a:rPr>
              <a:t>прозвища</a:t>
            </a:r>
            <a:endParaRPr lang="ru-RU" sz="5400" b="1" u="sng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4822" name="Прямоугольник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7824" y="2420888"/>
            <a:ext cx="1887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" charset="0"/>
                <a:hlinkClick r:id="" action="ppaction://noaction"/>
              </a:rPr>
              <a:t>блиц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34823" name="Picture 8" descr="D:\Светланка\ВР мероприятия\грамоты\рис\0109\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048000"/>
            <a:ext cx="2114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755650" y="620713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3648075" y="1560513"/>
            <a:ext cx="46366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Где у кузнечика ухо?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31913" y="3243263"/>
            <a:ext cx="5391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Какие ноги у жирафа длиннее – передние или задние?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86113" y="5360988"/>
            <a:ext cx="48614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Назовите ближайшую </a:t>
            </a:r>
            <a:endParaRPr lang="ru-RU" sz="32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" charset="0"/>
            </a:endParaRPr>
          </a:p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к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Земле звезду. </a:t>
            </a:r>
          </a:p>
        </p:txBody>
      </p:sp>
      <p:pic>
        <p:nvPicPr>
          <p:cNvPr id="39941" name="Прямоугольни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263" y="260648"/>
            <a:ext cx="25781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Картинка 3 из 90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" y="1052513"/>
            <a:ext cx="2501900" cy="1843087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pic>
        <p:nvPicPr>
          <p:cNvPr id="61444" name="Picture 4" descr="Картинка 6 из 89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435225"/>
            <a:ext cx="1755775" cy="2343150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pic>
        <p:nvPicPr>
          <p:cNvPr id="61446" name="Picture 6" descr="Картинка 7 из 95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689475"/>
            <a:ext cx="2405063" cy="1803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Стрелка влево 1">
            <a:hlinkClick r:id="rId6" action="ppaction://hlinksldjump"/>
          </p:cNvPr>
          <p:cNvSpPr/>
          <p:nvPr/>
        </p:nvSpPr>
        <p:spPr>
          <a:xfrm>
            <a:off x="7777163" y="6007100"/>
            <a:ext cx="977900" cy="485775"/>
          </a:xfrm>
          <a:prstGeom prst="leftArrow">
            <a:avLst/>
          </a:prstGeom>
          <a:solidFill>
            <a:srgbClr val="CCFFCC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385888" y="68263"/>
            <a:ext cx="628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charset="0"/>
              </a:rPr>
              <a:t>Каких зверей называют так?</a:t>
            </a:r>
          </a:p>
          <a:p>
            <a:pPr algn="ctr"/>
            <a:r>
              <a:rPr lang="ru-RU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charset="0"/>
              </a:rPr>
              <a:t> Почему?</a:t>
            </a:r>
          </a:p>
        </p:txBody>
      </p:sp>
      <p:pic>
        <p:nvPicPr>
          <p:cNvPr id="46081" name="Picture 1" descr="Почему лису называют хитрой?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294438" y="4170363"/>
            <a:ext cx="2503487" cy="18716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6082" name="Picture 2" descr="http://lifecity.com.ua/knowledge/1212277378_i-1115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294438" y="1130300"/>
            <a:ext cx="2503487" cy="1878013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pic>
        <p:nvPicPr>
          <p:cNvPr id="46083" name="Picture 3" descr="Картинка 8 из 136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79400" y="4076700"/>
            <a:ext cx="2697163" cy="20161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6084" name="Picture 4" descr="Картинка 23 из 88000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220663" y="933450"/>
            <a:ext cx="2755900" cy="2074863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5848" name="TextBox 6"/>
          <p:cNvSpPr txBox="1">
            <a:spLocks noChangeArrowheads="1"/>
          </p:cNvSpPr>
          <p:nvPr/>
        </p:nvSpPr>
        <p:spPr bwMode="auto">
          <a:xfrm>
            <a:off x="3027788" y="1771650"/>
            <a:ext cx="2997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косой</a:t>
            </a: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сохатый</a:t>
            </a: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косолапый</a:t>
            </a: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плутовка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163888" y="2070100"/>
            <a:ext cx="615950" cy="20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651500" y="2708275"/>
            <a:ext cx="433388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555875" y="3789363"/>
            <a:ext cx="608013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51500" y="4649788"/>
            <a:ext cx="433388" cy="434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лево 13">
            <a:hlinkClick r:id="rId11" action="ppaction://hlinksldjump"/>
          </p:cNvPr>
          <p:cNvSpPr/>
          <p:nvPr/>
        </p:nvSpPr>
        <p:spPr>
          <a:xfrm>
            <a:off x="7740352" y="6165304"/>
            <a:ext cx="977900" cy="485775"/>
          </a:xfrm>
          <a:prstGeom prst="leftArrow">
            <a:avLst/>
          </a:prstGeom>
          <a:solidFill>
            <a:srgbClr val="CCFFCC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9c6e558b9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9805" y="0"/>
            <a:ext cx="9424333" cy="66598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1219393"/>
            <a:ext cx="60121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Beresta" pitchFamily="2" charset="0"/>
              </a:rPr>
              <a:t>Сразу после лета,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Хотите, вы иль нет,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Мальчишкам и девицам -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Всем пора учиться.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Прогоните скуку прочь,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Спрячьте под подушки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И держите круглый год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Ушки на макушке!</a:t>
            </a:r>
            <a:br>
              <a:rPr lang="ru-RU" sz="3200" dirty="0" smtClean="0">
                <a:latin typeface="Beresta" pitchFamily="2" charset="0"/>
              </a:rPr>
            </a:br>
            <a:endParaRPr lang="ru-RU" dirty="0">
              <a:latin typeface="Beresta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8564" y="260648"/>
            <a:ext cx="37156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esta" pitchFamily="2" charset="0"/>
              </a:rPr>
              <a:t>Указ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esta" pitchFamily="2" charset="0"/>
            </a:endParaRPr>
          </a:p>
        </p:txBody>
      </p:sp>
      <p:pic>
        <p:nvPicPr>
          <p:cNvPr id="6" name="Дроб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1554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0" b="14682"/>
          <a:stretch>
            <a:fillRect/>
          </a:stretch>
        </p:blipFill>
        <p:spPr>
          <a:xfrm>
            <a:off x="2051720" y="188640"/>
            <a:ext cx="5460060" cy="6264696"/>
          </a:xfrm>
          <a:prstGeom prst="rect">
            <a:avLst/>
          </a:prstGeom>
        </p:spPr>
      </p:pic>
      <p:sp>
        <p:nvSpPr>
          <p:cNvPr id="6" name="Пятно 2 5"/>
          <p:cNvSpPr/>
          <p:nvPr/>
        </p:nvSpPr>
        <p:spPr>
          <a:xfrm>
            <a:off x="2339752" y="5373216"/>
            <a:ext cx="1728192" cy="1591032"/>
          </a:xfrm>
          <a:prstGeom prst="irregularSeal2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3563888" y="4941168"/>
            <a:ext cx="1728192" cy="1591032"/>
          </a:xfrm>
          <a:prstGeom prst="irregularSeal2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Пятно 2 8"/>
          <p:cNvSpPr/>
          <p:nvPr/>
        </p:nvSpPr>
        <p:spPr>
          <a:xfrm>
            <a:off x="4716016" y="4365104"/>
            <a:ext cx="1728192" cy="1591032"/>
          </a:xfrm>
          <a:prstGeom prst="irregularSeal2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Пятно 2 9"/>
          <p:cNvSpPr/>
          <p:nvPr/>
        </p:nvSpPr>
        <p:spPr>
          <a:xfrm>
            <a:off x="5868144" y="3789040"/>
            <a:ext cx="1728192" cy="1591032"/>
          </a:xfrm>
          <a:prstGeom prst="irregularSeal2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33"/>
          <a:stretch>
            <a:fillRect/>
          </a:stretch>
        </p:blipFill>
        <p:spPr>
          <a:xfrm>
            <a:off x="2483768" y="2780928"/>
            <a:ext cx="4176460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772816"/>
            <a:ext cx="6480720" cy="3456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  <a:latin typeface="Century Schoolbook" pitchFamily="18" charset="0"/>
              </a:rPr>
              <a:t>1 сентября –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</a:rPr>
              <a:t>День Знаний</a:t>
            </a:r>
            <a:endParaRPr lang="ru-RU" sz="72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4" name="Песня 1сентября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есня 1сентября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524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7ee872f28f.jpg"/>
          <p:cNvPicPr>
            <a:picLocks noChangeAspect="1"/>
          </p:cNvPicPr>
          <p:nvPr/>
        </p:nvPicPr>
        <p:blipFill>
          <a:blip r:embed="rId3" cstate="print"/>
          <a:srcRect b="3567"/>
          <a:stretch>
            <a:fillRect/>
          </a:stretch>
        </p:blipFill>
        <p:spPr>
          <a:xfrm>
            <a:off x="1295636" y="116632"/>
            <a:ext cx="6552728" cy="65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F:\эрудит\f7604bed4ee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48" name="Picture 4" descr="F:\эрудит\5903729e228f3c27e002fd66e7ea49d36f5431f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lum contrast="10000"/>
          </a:blip>
          <a:srcRect t="52888" r="64259"/>
          <a:stretch>
            <a:fillRect/>
          </a:stretch>
        </p:blipFill>
        <p:spPr bwMode="auto">
          <a:xfrm>
            <a:off x="3357563" y="714375"/>
            <a:ext cx="34956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Содержимое 10" descr="1 сентября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64469" y="142875"/>
            <a:ext cx="6215063" cy="5143500"/>
          </a:xfr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75656" y="5229200"/>
            <a:ext cx="6215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Занимательные уроки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4" descr="F:\эрудит\5903729e228f3c27e002fd66e7ea49d36f5431f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lum contrast="10000"/>
          </a:blip>
          <a:srcRect t="52888" r="64259"/>
          <a:stretch>
            <a:fillRect/>
          </a:stretch>
        </p:blipFill>
        <p:spPr bwMode="auto">
          <a:xfrm>
            <a:off x="5715000" y="0"/>
            <a:ext cx="24590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611560" y="18864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Сказочная литература</a:t>
            </a:r>
            <a:endParaRPr lang="ru-RU" sz="4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31840" y="1844824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Озорная грамматика</a:t>
            </a:r>
            <a:endParaRPr lang="ru-RU" sz="48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611560" y="314096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Весёлая математика</a:t>
            </a:r>
            <a:endParaRPr lang="ru-RU" sz="48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2411760" y="486916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Book Antiqua" pitchFamily="18" charset="0"/>
              </a:rPr>
              <a:t>Забавный окружающий мир</a:t>
            </a:r>
            <a:endParaRPr lang="ru-RU" sz="48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07904" y="2132856"/>
            <a:ext cx="37482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gsanaUPC" pitchFamily="18" charset="-34"/>
              </a:rPr>
              <a:t>слова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ngsanaUPC" pitchFamily="18" charset="-34"/>
            </a:endParaRPr>
          </a:p>
        </p:txBody>
      </p:sp>
      <p:pic>
        <p:nvPicPr>
          <p:cNvPr id="8199" name="Picture 7" descr="C:\Users\Самсоновы\Desktop\0109\пишущие принадлежности\Feathered Calligraphy Pen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9968">
            <a:off x="1381125" y="4344988"/>
            <a:ext cx="182403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7812088" y="5888038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91788" y="3356992"/>
            <a:ext cx="3787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gsanaUPC" pitchFamily="18" charset="-34"/>
              </a:rPr>
              <a:t>слоги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ngsanaUPC" pitchFamily="18" charset="-34"/>
            </a:endParaRPr>
          </a:p>
        </p:txBody>
      </p:sp>
      <p:sp>
        <p:nvSpPr>
          <p:cNvPr id="8" name="TextBox 1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115616" y="980728"/>
            <a:ext cx="37482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gsanaUPC" pitchFamily="18" charset="-34"/>
              </a:rPr>
              <a:t>ошибки</a:t>
            </a:r>
            <a:endParaRPr lang="ru-RU" sz="60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ngsanaUPC" pitchFamily="18" charset="-34"/>
            </a:endParaRPr>
          </a:p>
        </p:txBody>
      </p:sp>
      <p:sp>
        <p:nvSpPr>
          <p:cNvPr id="10" name="TextBox 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4509120"/>
            <a:ext cx="2994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gsanaUPC" pitchFamily="18" charset="-34"/>
              </a:rPr>
              <a:t>блиц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195" grpId="0"/>
      <p:bldP spid="9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Исправь ошибки.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4525962"/>
          </a:xfrm>
        </p:spPr>
        <p:txBody>
          <a:bodyPr>
            <a:normAutofit/>
          </a:bodyPr>
          <a:lstStyle/>
          <a:p>
            <a:endParaRPr lang="ru-RU" sz="1000" b="1" i="1" dirty="0" smtClean="0"/>
          </a:p>
          <a:p>
            <a:endParaRPr lang="ru-RU" sz="1000" b="1" i="1" dirty="0" smtClean="0"/>
          </a:p>
          <a:p>
            <a:endParaRPr lang="ru-RU" sz="1000" b="1" i="1" dirty="0" smtClean="0"/>
          </a:p>
          <a:p>
            <a:endParaRPr lang="ru-RU" sz="1000" b="1" i="1" dirty="0" smtClean="0"/>
          </a:p>
          <a:p>
            <a:pPr>
              <a:buFont typeface="Arial" charset="0"/>
              <a:buNone/>
            </a:pPr>
            <a:endParaRPr lang="ru-RU" sz="1000" b="1" i="1" dirty="0" smtClean="0"/>
          </a:p>
          <a:p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Ноступило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синтября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Фсе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рибята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идут  в  школу  с  буке-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тами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цвитов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Уних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висёлое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настроение. </a:t>
            </a:r>
          </a:p>
          <a:p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223628" y="2024844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1640" y="134076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463988" y="2096852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141277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6984268" y="2096852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2280" y="141277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007604" y="2744924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206084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951820" y="3465004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59832" y="278092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4608004" y="3537012"/>
            <a:ext cx="792088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6336196" y="3465004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4208" y="278092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709</Words>
  <Application>Microsoft Office PowerPoint</Application>
  <PresentationFormat>Экран (4:3)</PresentationFormat>
  <Paragraphs>157</Paragraphs>
  <Slides>30</Slides>
  <Notes>11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Исправь ошибки.</vt:lpstr>
      <vt:lpstr>    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43</cp:revision>
  <dcterms:created xsi:type="dcterms:W3CDTF">2011-08-29T10:40:50Z</dcterms:created>
  <dcterms:modified xsi:type="dcterms:W3CDTF">2012-01-21T17:15:37Z</dcterms:modified>
</cp:coreProperties>
</file>