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324" r:id="rId3"/>
    <p:sldId id="272" r:id="rId4"/>
    <p:sldId id="260" r:id="rId5"/>
    <p:sldId id="259" r:id="rId6"/>
    <p:sldId id="274" r:id="rId7"/>
    <p:sldId id="261" r:id="rId8"/>
    <p:sldId id="258" r:id="rId9"/>
    <p:sldId id="316" r:id="rId10"/>
    <p:sldId id="342" r:id="rId11"/>
    <p:sldId id="337" r:id="rId12"/>
    <p:sldId id="338" r:id="rId13"/>
    <p:sldId id="343" r:id="rId14"/>
    <p:sldId id="330" r:id="rId15"/>
    <p:sldId id="328" r:id="rId16"/>
    <p:sldId id="329" r:id="rId17"/>
    <p:sldId id="331" r:id="rId18"/>
    <p:sldId id="339" r:id="rId19"/>
    <p:sldId id="340" r:id="rId20"/>
    <p:sldId id="335" r:id="rId21"/>
    <p:sldId id="336" r:id="rId22"/>
    <p:sldId id="323" r:id="rId23"/>
    <p:sldId id="257" r:id="rId24"/>
    <p:sldId id="345" r:id="rId25"/>
    <p:sldId id="28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66"/>
    <a:srgbClr val="FF9900"/>
    <a:srgbClr val="0000CC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62" autoAdjust="0"/>
    <p:restoredTop sz="94660"/>
  </p:normalViewPr>
  <p:slideViewPr>
    <p:cSldViewPr>
      <p:cViewPr varScale="1">
        <p:scale>
          <a:sx n="69" d="100"/>
          <a:sy n="69" d="100"/>
        </p:scale>
        <p:origin x="-5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46F4-DC1D-4723-B89D-08E524015B03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AB7F-E180-45BD-A205-5D0CE5537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46F4-DC1D-4723-B89D-08E524015B03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AB7F-E180-45BD-A205-5D0CE5537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46F4-DC1D-4723-B89D-08E524015B03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AB7F-E180-45BD-A205-5D0CE5537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46F4-DC1D-4723-B89D-08E524015B03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AB7F-E180-45BD-A205-5D0CE5537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46F4-DC1D-4723-B89D-08E524015B03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AB7F-E180-45BD-A205-5D0CE5537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46F4-DC1D-4723-B89D-08E524015B03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AB7F-E180-45BD-A205-5D0CE5537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46F4-DC1D-4723-B89D-08E524015B03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AB7F-E180-45BD-A205-5D0CE5537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46F4-DC1D-4723-B89D-08E524015B03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AB7F-E180-45BD-A205-5D0CE5537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46F4-DC1D-4723-B89D-08E524015B03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AB7F-E180-45BD-A205-5D0CE5537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46F4-DC1D-4723-B89D-08E524015B03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AB7F-E180-45BD-A205-5D0CE5537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46F4-DC1D-4723-B89D-08E524015B03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AB7F-E180-45BD-A205-5D0CE5537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246F4-DC1D-4723-B89D-08E524015B03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4AB7F-E180-45BD-A205-5D0CE5537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56;&#1072;&#1073;&#1086;&#1095;&#1080;&#1081;%20&#1089;&#1090;&#1086;&#1083;\&#1040;&#1089;&#1099;&#1083;&#1075;&#1072;&#1088;&#1072;&#1077;&#1074;&#1072;&#1040;&#1048;\Rustam+Yahin+-+Serle+kuzler+(Zagadka+glaz+tvoih...)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Пояснител</a:t>
            </a:r>
            <a:r>
              <a:rPr lang="ru-RU" dirty="0" err="1" smtClean="0"/>
              <a:t>ь</a:t>
            </a:r>
            <a:r>
              <a:rPr lang="tt-RU" dirty="0" smtClean="0"/>
              <a:t>ная </a:t>
            </a:r>
            <a:r>
              <a:rPr lang="tt-RU" dirty="0" smtClean="0"/>
              <a:t>записка</a:t>
            </a:r>
            <a:endParaRPr lang="ru-RU" dirty="0"/>
          </a:p>
        </p:txBody>
      </p:sp>
      <p:pic>
        <p:nvPicPr>
          <p:cNvPr id="78850" name="Picture 2" descr="http://900igr.net/datai/informatika/Vstavka-muzyki/0002-002-Muzyka-v-prezentatsi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69160"/>
            <a:ext cx="4139952" cy="229997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124744"/>
            <a:ext cx="860444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400" dirty="0" smtClean="0"/>
              <a:t>16 августа 2013г. исполнилось 92 года  со дня рождения народного артиста СССР, лауреата Государственной премии РТ им. Г. Тукая, композитора и пианиста </a:t>
            </a:r>
            <a:r>
              <a:rPr lang="ru-RU" sz="1400" dirty="0" err="1" smtClean="0"/>
              <a:t>Рустема</a:t>
            </a:r>
            <a:r>
              <a:rPr lang="ru-RU" sz="1400" dirty="0" smtClean="0"/>
              <a:t> </a:t>
            </a:r>
            <a:r>
              <a:rPr lang="ru-RU" sz="1400" dirty="0" err="1" smtClean="0"/>
              <a:t>Яхина</a:t>
            </a:r>
            <a:r>
              <a:rPr lang="ru-RU" sz="1400" dirty="0" smtClean="0"/>
              <a:t>.</a:t>
            </a:r>
            <a:br>
              <a:rPr lang="ru-RU" sz="1400" dirty="0" smtClean="0"/>
            </a:br>
            <a:r>
              <a:rPr lang="ru-RU" sz="1400" dirty="0" smtClean="0"/>
              <a:t>Творческое наследие Р. </a:t>
            </a:r>
            <a:r>
              <a:rPr lang="ru-RU" sz="1400" dirty="0" err="1" smtClean="0"/>
              <a:t>Яхина</a:t>
            </a:r>
            <a:r>
              <a:rPr lang="ru-RU" sz="1400" dirty="0" smtClean="0"/>
              <a:t> вошло в золотой фонд музыки РТ и занимает одно из важнейших мест в татарской культуре благодаря высокой художественности и национальному своеобразию.</a:t>
            </a:r>
            <a:br>
              <a:rPr lang="ru-RU" sz="1400" dirty="0" smtClean="0"/>
            </a:br>
            <a:r>
              <a:rPr lang="ru-RU" sz="1400" dirty="0" smtClean="0"/>
              <a:t>        Его творчество многогранно. Большое влияние на него оказали корифеи классической музыки (Чайковский, Шопен, Рахманинов). Как профессионал он вырос на творчестве С. Сайдашева, М. </a:t>
            </a:r>
            <a:r>
              <a:rPr lang="ru-RU" sz="1400" dirty="0" err="1" smtClean="0"/>
              <a:t>Музаффарова</a:t>
            </a:r>
            <a:r>
              <a:rPr lang="ru-RU" sz="1400" dirty="0" smtClean="0"/>
              <a:t>, Ф. </a:t>
            </a:r>
            <a:r>
              <a:rPr lang="ru-RU" sz="1400" dirty="0" err="1" smtClean="0"/>
              <a:t>Яруллина</a:t>
            </a:r>
            <a:r>
              <a:rPr lang="ru-RU" sz="1400" dirty="0" smtClean="0"/>
              <a:t>.</a:t>
            </a:r>
            <a:br>
              <a:rPr lang="ru-RU" sz="1400" dirty="0" smtClean="0"/>
            </a:br>
            <a:r>
              <a:rPr lang="ru-RU" sz="1400" dirty="0" smtClean="0"/>
              <a:t>         Р. </a:t>
            </a:r>
            <a:r>
              <a:rPr lang="ru-RU" sz="1400" dirty="0" err="1" smtClean="0"/>
              <a:t>Яхин</a:t>
            </a:r>
            <a:r>
              <a:rPr lang="ru-RU" sz="1400" dirty="0" smtClean="0"/>
              <a:t> был уникальным композитором. Своими многочисленными песнями, романсами и инструментальными произведениями он внес большой вклад в мир татарской музыки, создал целую эпоху «Песни и романсы Р. </a:t>
            </a:r>
            <a:r>
              <a:rPr lang="ru-RU" sz="1400" dirty="0" err="1" smtClean="0"/>
              <a:t>Яхина</a:t>
            </a:r>
            <a:r>
              <a:rPr lang="ru-RU" sz="1400" dirty="0" smtClean="0"/>
              <a:t>». Музыка Р. </a:t>
            </a:r>
            <a:r>
              <a:rPr lang="ru-RU" sz="1400" dirty="0" err="1" smtClean="0"/>
              <a:t>Яхина</a:t>
            </a:r>
            <a:r>
              <a:rPr lang="ru-RU" sz="1400" dirty="0" smtClean="0"/>
              <a:t> к песне «</a:t>
            </a:r>
            <a:r>
              <a:rPr lang="ru-RU" sz="1400" dirty="0" err="1" smtClean="0"/>
              <a:t>Туган</a:t>
            </a:r>
            <a:r>
              <a:rPr lang="ru-RU" sz="1400" dirty="0" smtClean="0"/>
              <a:t> </a:t>
            </a:r>
            <a:r>
              <a:rPr lang="ru-RU" sz="1400" dirty="0" err="1" smtClean="0"/>
              <a:t>ягым</a:t>
            </a:r>
            <a:r>
              <a:rPr lang="ru-RU" sz="1400" dirty="0" smtClean="0"/>
              <a:t>» - «Родной край» стала в 1993 г. гимном Республики Татарстан.</a:t>
            </a:r>
          </a:p>
          <a:p>
            <a:r>
              <a:rPr lang="ru-RU" sz="1400" dirty="0" smtClean="0"/>
              <a:t>Презентация  «Романтик в музыке и душе» посвящена  </a:t>
            </a:r>
            <a:r>
              <a:rPr lang="ru-RU" sz="1400" dirty="0" err="1" smtClean="0"/>
              <a:t>Рустему</a:t>
            </a:r>
            <a:r>
              <a:rPr lang="ru-RU" sz="1400" dirty="0" smtClean="0"/>
              <a:t> </a:t>
            </a:r>
            <a:r>
              <a:rPr lang="ru-RU" sz="1400" dirty="0" err="1" smtClean="0"/>
              <a:t>Яхину</a:t>
            </a:r>
            <a:r>
              <a:rPr lang="ru-RU" sz="1400" dirty="0" smtClean="0"/>
              <a:t>   и состоит из  24 слайдов: </a:t>
            </a:r>
          </a:p>
          <a:p>
            <a:r>
              <a:rPr lang="ru-RU" sz="1400" dirty="0" smtClean="0"/>
              <a:t>                     Биография </a:t>
            </a:r>
            <a:r>
              <a:rPr lang="ru-RU" sz="1400" dirty="0" err="1" smtClean="0"/>
              <a:t>Р.Яхина</a:t>
            </a:r>
            <a:r>
              <a:rPr lang="ru-RU" sz="1400" dirty="0" smtClean="0"/>
              <a:t>. </a:t>
            </a:r>
          </a:p>
          <a:p>
            <a:r>
              <a:rPr lang="ru-RU" sz="1400" dirty="0" smtClean="0"/>
              <a:t>                     Романтик…</a:t>
            </a:r>
          </a:p>
          <a:p>
            <a:r>
              <a:rPr lang="ru-RU" sz="1400" dirty="0" smtClean="0"/>
              <a:t>                     Композитор, пианист</a:t>
            </a:r>
          </a:p>
          <a:p>
            <a:r>
              <a:rPr lang="ru-RU" sz="1400" dirty="0" smtClean="0"/>
              <a:t>                     Награды и звания</a:t>
            </a:r>
          </a:p>
          <a:p>
            <a:r>
              <a:rPr lang="ru-RU" sz="1400" dirty="0" smtClean="0"/>
              <a:t>                     Музыкальная энциклопедия</a:t>
            </a:r>
          </a:p>
          <a:p>
            <a:r>
              <a:rPr lang="ru-RU" sz="1400" dirty="0" smtClean="0"/>
              <a:t>                     </a:t>
            </a:r>
            <a:r>
              <a:rPr lang="ru-RU" sz="1400" dirty="0" err="1" smtClean="0"/>
              <a:t>Фотоархив</a:t>
            </a:r>
            <a:r>
              <a:rPr lang="ru-RU" sz="1400" dirty="0" smtClean="0"/>
              <a:t>. </a:t>
            </a:r>
          </a:p>
          <a:p>
            <a:r>
              <a:rPr lang="ru-RU" sz="1400" dirty="0" smtClean="0"/>
              <a:t>                     Воспоминания о Р. </a:t>
            </a:r>
            <a:r>
              <a:rPr lang="ru-RU" sz="1400" dirty="0" err="1" smtClean="0"/>
              <a:t>Яхине</a:t>
            </a:r>
            <a:endParaRPr lang="ru-RU" sz="1400" dirty="0" smtClean="0"/>
          </a:p>
          <a:p>
            <a:r>
              <a:rPr lang="ru-RU" sz="1400" dirty="0" smtClean="0"/>
              <a:t>                         Во время просмотра презентации  звучит музыка  Р. </a:t>
            </a:r>
            <a:r>
              <a:rPr lang="ru-RU" sz="1400" dirty="0" err="1" smtClean="0"/>
              <a:t>Яхина</a:t>
            </a:r>
            <a:r>
              <a:rPr lang="ru-RU" sz="1400" dirty="0" smtClean="0"/>
              <a:t> «»</a:t>
            </a:r>
            <a:r>
              <a:rPr lang="ru-RU" sz="1400" dirty="0" err="1" smtClean="0"/>
              <a:t>Серле</a:t>
            </a:r>
            <a:r>
              <a:rPr lang="ru-RU" sz="1400" dirty="0" smtClean="0"/>
              <a:t> к</a:t>
            </a:r>
            <a:r>
              <a:rPr lang="tt-RU" sz="1400" dirty="0" smtClean="0"/>
              <a:t>үзләр</a:t>
            </a:r>
            <a:r>
              <a:rPr lang="ru-RU" sz="1400" dirty="0" smtClean="0"/>
              <a:t>» «Загадка глаз твоих»              </a:t>
            </a:r>
          </a:p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 smtClean="0"/>
          </a:p>
          <a:p>
            <a:pPr algn="r"/>
            <a:r>
              <a:rPr lang="ru-RU" sz="1400" dirty="0" smtClean="0"/>
              <a:t>                                                               Презентация составлен на русском  языке </a:t>
            </a:r>
          </a:p>
          <a:p>
            <a:pPr algn="r"/>
            <a:r>
              <a:rPr lang="ru-RU" sz="1400" dirty="0" smtClean="0"/>
              <a:t> для  уроков  татарского языка        </a:t>
            </a:r>
          </a:p>
          <a:p>
            <a:pPr algn="r"/>
            <a:r>
              <a:rPr lang="ru-RU" sz="1400" dirty="0" smtClean="0"/>
              <a:t>    (русскоязычная группа) и  музыки.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www.allfons.ru/pic/201206/640x480/allfons.ru-14303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http://www.chelnyltd.ru/images/article/3_5296_pic_%D0%98%D0%B7%D0%BC%D0%B5%D0%BD%D0%B5%D0%BD%D0%B8%D0%B5%20%D1%80%D0%B0%D0%B7%D0%BC%D0%B5%D1%80%D0%B0%2014%D0%B8%D1%8E%D0%BB%D1%8F%D0%93%D0%98%D0%9C%D0%9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3810000" cy="3238501"/>
          </a:xfrm>
          <a:prstGeom prst="rect">
            <a:avLst/>
          </a:prstGeom>
          <a:noFill/>
        </p:spPr>
      </p:pic>
      <p:pic>
        <p:nvPicPr>
          <p:cNvPr id="6" name="Picture 2" descr="&amp;Ocy;&amp;scy;&amp;iecy;&amp;ncy;&amp;softcy; 1993 &amp;gcy;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429000"/>
            <a:ext cx="4762500" cy="321945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4653136"/>
            <a:ext cx="4211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Чествование авторов </a:t>
            </a:r>
            <a:r>
              <a:rPr lang="ru-RU" sz="2000" b="1" dirty="0" smtClean="0">
                <a:solidFill>
                  <a:srgbClr val="FF0000"/>
                </a:solidFill>
              </a:rPr>
              <a:t>государственной символики Республики Татарстан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Верховном Совете республики. </a:t>
            </a:r>
          </a:p>
          <a:p>
            <a:pPr algn="ctr"/>
            <a:r>
              <a:rPr lang="ru-RU" sz="2000" dirty="0" smtClean="0"/>
              <a:t>Осень 1993 г.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692696"/>
            <a:ext cx="38884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Гимн РТ</a:t>
            </a:r>
          </a:p>
          <a:p>
            <a:pPr algn="ctr"/>
            <a:r>
              <a:rPr lang="ru-RU" sz="2400" dirty="0" smtClean="0"/>
              <a:t>Музыкальное произведение выдающегося татарского композитора </a:t>
            </a:r>
            <a:r>
              <a:rPr lang="ru-RU" sz="2400" dirty="0" err="1" smtClean="0"/>
              <a:t>Рустема</a:t>
            </a:r>
            <a:r>
              <a:rPr lang="ru-RU" sz="2400" dirty="0" smtClean="0"/>
              <a:t>  </a:t>
            </a:r>
            <a:r>
              <a:rPr lang="ru-RU" sz="2400" dirty="0" err="1" smtClean="0"/>
              <a:t>Яхина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2946" name="Picture 2" descr="http://www.pedsovet.su/_ld/265/50679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80174"/>
          </a:xfrm>
          <a:prstGeom prst="rect">
            <a:avLst/>
          </a:prstGeom>
          <a:noFill/>
        </p:spPr>
      </p:pic>
      <p:pic>
        <p:nvPicPr>
          <p:cNvPr id="5" name="Picture 2" descr="http://kitaphane.tatarstan.ru/file/ya.JPG"/>
          <p:cNvPicPr>
            <a:picLocks noChangeAspect="1" noChangeArrowheads="1"/>
          </p:cNvPicPr>
          <p:nvPr/>
        </p:nvPicPr>
        <p:blipFill>
          <a:blip r:embed="rId3" cstate="print"/>
          <a:srcRect l="10019" t="4554" r="5381"/>
          <a:stretch>
            <a:fillRect/>
          </a:stretch>
        </p:blipFill>
        <p:spPr bwMode="auto">
          <a:xfrm>
            <a:off x="1763688" y="1268760"/>
            <a:ext cx="5472608" cy="4392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1763688" y="332656"/>
            <a:ext cx="6087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Правительственные  награды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2946" name="Picture 2" descr="http://www.pedsovet.su/_ld/265/50679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17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11560" y="332656"/>
            <a:ext cx="618092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Правительственные  награды 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 звания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012160" y="476672"/>
            <a:ext cx="2952328" cy="334544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547664" y="1772816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1945 г. </a:t>
            </a:r>
            <a:r>
              <a:rPr lang="ru-RU" dirty="0" smtClean="0"/>
              <a:t>- медаль "За победу над Германией", медаль "За оборону Москвы",</a:t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1957 г. </a:t>
            </a:r>
            <a:r>
              <a:rPr lang="ru-RU" dirty="0" smtClean="0"/>
              <a:t>- орден "Знак почета",</a:t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1959 г. </a:t>
            </a:r>
            <a:r>
              <a:rPr lang="ru-RU" dirty="0" smtClean="0"/>
              <a:t>- звание лауреата Государственной премии им. Г. Тукая, </a:t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1964 г. </a:t>
            </a:r>
            <a:r>
              <a:rPr lang="ru-RU" dirty="0" smtClean="0"/>
              <a:t>- звание "Заслуженный деятель искусств Татарской АССР", </a:t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1970 г. </a:t>
            </a:r>
            <a:r>
              <a:rPr lang="ru-RU" dirty="0" smtClean="0"/>
              <a:t>- медаль "За трудовую доблесть",</a:t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1970 г. </a:t>
            </a:r>
            <a:r>
              <a:rPr lang="ru-RU" dirty="0" smtClean="0"/>
              <a:t>- звание "Заслуженный деятель искусств РСФСР",</a:t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1971 г. </a:t>
            </a:r>
            <a:r>
              <a:rPr lang="ru-RU" dirty="0" smtClean="0"/>
              <a:t>- орден Трудового Красного Знамени,</a:t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1981 г. </a:t>
            </a:r>
            <a:r>
              <a:rPr lang="ru-RU" dirty="0" smtClean="0"/>
              <a:t>- звание "Народный артист РСФСР".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edsovet.su/_ld/265/50679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174"/>
          </a:xfrm>
          <a:prstGeom prst="rect">
            <a:avLst/>
          </a:prstGeom>
          <a:noFill/>
        </p:spPr>
      </p:pic>
      <p:pic>
        <p:nvPicPr>
          <p:cNvPr id="70660" name="Picture 4" descr="&amp;Kcy;&amp;ocy;&amp;mcy;&amp;pcy;&amp;ocy;&amp;zcy;&amp;icy;&amp;tcy;&amp;ocy;&amp;rcy; &amp;Rcy;&amp;ucy;&amp;scy;&amp;tcy;&amp;iecy;&amp;mcy; &amp;YAcy;&amp;khcy;&amp;icy;&amp;n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25" y="0"/>
            <a:ext cx="2733675" cy="47625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71600" y="476672"/>
            <a:ext cx="5348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Музыкальная энциклопедия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1052736"/>
            <a:ext cx="61024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Концерт </a:t>
            </a:r>
            <a:r>
              <a:rPr lang="ru-RU" sz="1600" dirty="0" err="1" smtClean="0"/>
              <a:t>Яхина</a:t>
            </a:r>
            <a:r>
              <a:rPr lang="ru-RU" sz="1600" dirty="0" smtClean="0"/>
              <a:t> для фортепьяно с оркестром (1951) положил начало развитию концертного жанра в татарской музыке. Основная область творчества </a:t>
            </a:r>
            <a:r>
              <a:rPr lang="ru-RU" sz="1600" dirty="0" err="1" smtClean="0"/>
              <a:t>Яхина</a:t>
            </a:r>
            <a:r>
              <a:rPr lang="ru-RU" sz="1600" dirty="0" smtClean="0"/>
              <a:t> — вокальная и </a:t>
            </a:r>
            <a:r>
              <a:rPr lang="ru-RU" sz="1600" dirty="0" err="1" smtClean="0"/>
              <a:t>инструментальнавя</a:t>
            </a:r>
            <a:r>
              <a:rPr lang="ru-RU" sz="1600" dirty="0" smtClean="0"/>
              <a:t> камерная музыка. </a:t>
            </a:r>
            <a:r>
              <a:rPr lang="ru-RU" sz="1600" dirty="0" err="1" smtClean="0"/>
              <a:t>Яхину</a:t>
            </a:r>
            <a:r>
              <a:rPr lang="ru-RU" sz="1600" dirty="0" smtClean="0"/>
              <a:t> принадлежат обработки татарских народных песен. Известен как пианист-исполнитель своих произведений, аккомпаниатор и участник камерных ансамблей. Государственная премия Татарской АССР им. Г. Тукая (1959).</a:t>
            </a:r>
            <a:br>
              <a:rPr lang="ru-RU" sz="1600" dirty="0" smtClean="0"/>
            </a:br>
            <a:r>
              <a:rPr lang="ru-RU" sz="1600" dirty="0" smtClean="0"/>
              <a:t>Соч.: кантата Урал (сл. К. </a:t>
            </a:r>
            <a:r>
              <a:rPr lang="ru-RU" sz="1600" dirty="0" err="1" smtClean="0"/>
              <a:t>Даяна</a:t>
            </a:r>
            <a:r>
              <a:rPr lang="ru-RU" sz="1600" dirty="0" smtClean="0"/>
              <a:t>, 1949); </a:t>
            </a:r>
            <a:r>
              <a:rPr lang="ru-RU" sz="1600" dirty="0" err="1" smtClean="0"/>
              <a:t>камерно-инстр</a:t>
            </a:r>
            <a:r>
              <a:rPr lang="ru-RU" sz="1600" dirty="0" smtClean="0"/>
              <a:t>. ансамбли — соната (1948) и поэма (1954) для скрипки с фортепьяно, элегия для виолончели с фортепьяно; для фортепьяно — соната, сюита (1941—48) и др. пьесы; для голоса с фортепьяно— около 300 песен и романсов, в т. ч. Забыть тебя не в силах я (сл. М. </a:t>
            </a:r>
            <a:r>
              <a:rPr lang="ru-RU" sz="1600" dirty="0" err="1" smtClean="0"/>
              <a:t>Нугмана</a:t>
            </a:r>
            <a:r>
              <a:rPr lang="ru-RU" sz="1600" dirty="0" smtClean="0"/>
              <a:t>, 1949), В душе весна (сл. Г. Насретдинова), драм, монолог Поэт (сл. Г. Тукая, оба — 1951), Волны (сл. М. </a:t>
            </a:r>
            <a:r>
              <a:rPr lang="ru-RU" sz="1600" dirty="0" err="1" smtClean="0"/>
              <a:t>Джалиля</a:t>
            </a:r>
            <a:r>
              <a:rPr lang="ru-RU" sz="1600" dirty="0" smtClean="0"/>
              <a:t>), вокальный цикл в </a:t>
            </a:r>
            <a:r>
              <a:rPr lang="ru-RU" sz="1600" dirty="0" err="1" smtClean="0"/>
              <a:t>Моабитском</a:t>
            </a:r>
            <a:r>
              <a:rPr lang="ru-RU" sz="1600" dirty="0" smtClean="0"/>
              <a:t> застенке (на стихи </a:t>
            </a:r>
            <a:r>
              <a:rPr lang="ru-RU" sz="1600" dirty="0" err="1" smtClean="0"/>
              <a:t>Джалиля</a:t>
            </a:r>
            <a:r>
              <a:rPr lang="ru-RU" sz="1600" dirty="0" smtClean="0"/>
              <a:t>, 1955—56), Не улетай, соловей (сл. Г. </a:t>
            </a:r>
            <a:r>
              <a:rPr lang="ru-RU" sz="1600" dirty="0" err="1" smtClean="0"/>
              <a:t>Зайпашевой</a:t>
            </a:r>
            <a:r>
              <a:rPr lang="ru-RU" sz="1600" dirty="0" smtClean="0"/>
              <a:t>, 1968), Осенняя мелодия (сл. М. </a:t>
            </a:r>
            <a:r>
              <a:rPr lang="ru-RU" sz="1600" dirty="0" err="1" smtClean="0"/>
              <a:t>Галиева</a:t>
            </a:r>
            <a:r>
              <a:rPr lang="ru-RU" sz="1600" dirty="0" smtClean="0"/>
              <a:t>, 1976), Белый парус (сл. М. </a:t>
            </a:r>
            <a:r>
              <a:rPr lang="ru-RU" sz="1600" dirty="0" err="1" smtClean="0"/>
              <a:t>Нугмана</a:t>
            </a:r>
            <a:r>
              <a:rPr lang="ru-RU" sz="1600" dirty="0" smtClean="0"/>
              <a:t>, 1978), вокальный цикл Солнечный дождь (сл. Р. </a:t>
            </a:r>
            <a:r>
              <a:rPr lang="ru-RU" sz="1600" dirty="0" err="1" smtClean="0"/>
              <a:t>Хариса</a:t>
            </a:r>
            <a:r>
              <a:rPr lang="ru-RU" sz="1600" dirty="0" smtClean="0"/>
              <a:t>, 1980).</a:t>
            </a:r>
            <a:br>
              <a:rPr lang="ru-RU" sz="1600" dirty="0" smtClean="0"/>
            </a:br>
            <a:r>
              <a:rPr lang="ru-RU" sz="1600" dirty="0" smtClean="0"/>
              <a:t>Лит.: [</a:t>
            </a:r>
            <a:r>
              <a:rPr lang="ru-RU" sz="1600" dirty="0" err="1" smtClean="0"/>
              <a:t>Шумская</a:t>
            </a:r>
            <a:r>
              <a:rPr lang="ru-RU" sz="1600" dirty="0" smtClean="0"/>
              <a:t> Н.], </a:t>
            </a:r>
            <a:r>
              <a:rPr lang="ru-RU" sz="1600" dirty="0" err="1" smtClean="0"/>
              <a:t>Рустем</a:t>
            </a:r>
            <a:r>
              <a:rPr lang="ru-RU" sz="1600" dirty="0" smtClean="0"/>
              <a:t> </a:t>
            </a:r>
            <a:r>
              <a:rPr lang="ru-RU" sz="1600" dirty="0" err="1" smtClean="0"/>
              <a:t>Яхин</a:t>
            </a:r>
            <a:r>
              <a:rPr lang="ru-RU" sz="1600" dirty="0" smtClean="0"/>
              <a:t>, М., 1958; Виноградов Ю., </a:t>
            </a:r>
            <a:r>
              <a:rPr lang="ru-RU" sz="1600" dirty="0" err="1" smtClean="0"/>
              <a:t>Рустем</a:t>
            </a:r>
            <a:r>
              <a:rPr lang="ru-RU" sz="1600" dirty="0" smtClean="0"/>
              <a:t> </a:t>
            </a:r>
            <a:r>
              <a:rPr lang="ru-RU" sz="1600" dirty="0" err="1" smtClean="0"/>
              <a:t>Яхин</a:t>
            </a:r>
            <a:r>
              <a:rPr lang="ru-RU" sz="1600" dirty="0" smtClean="0"/>
              <a:t> — композитор и пианист, в кн.: Композиторы Российской Федерации, М., 1981, </a:t>
            </a:r>
            <a:r>
              <a:rPr lang="ru-RU" sz="1600" dirty="0" err="1" smtClean="0"/>
              <a:t>вып</a:t>
            </a:r>
            <a:r>
              <a:rPr lang="ru-RU" sz="1600" dirty="0" smtClean="0"/>
              <a:t>. 1.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im1-tub-ru.yandex.net/i?id=16157909-08-72&amp;n=21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3571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6000" dirty="0" err="1" smtClean="0">
                <a:solidFill>
                  <a:srgbClr val="FF0000"/>
                </a:solidFill>
              </a:rPr>
              <a:t>Фотоархив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3140968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Р. </a:t>
            </a:r>
            <a:r>
              <a:rPr lang="ru-RU" sz="1600" dirty="0" err="1" smtClean="0"/>
              <a:t>Яхин</a:t>
            </a:r>
            <a:r>
              <a:rPr lang="ru-RU" sz="1600" dirty="0" smtClean="0"/>
              <a:t> с участниками концерта студентов национальных отделений </a:t>
            </a:r>
            <a:br>
              <a:rPr lang="ru-RU" sz="1600" dirty="0" smtClean="0"/>
            </a:br>
            <a:r>
              <a:rPr lang="ru-RU" sz="1600" dirty="0" smtClean="0"/>
              <a:t>Московской консерватории (слева направо): Р. </a:t>
            </a:r>
            <a:r>
              <a:rPr lang="ru-RU" sz="1600" dirty="0" err="1" smtClean="0"/>
              <a:t>Яхин</a:t>
            </a:r>
            <a:r>
              <a:rPr lang="ru-RU" sz="1600" dirty="0" smtClean="0"/>
              <a:t>, Д. </a:t>
            </a:r>
            <a:r>
              <a:rPr lang="ru-RU" sz="1600" dirty="0" err="1" smtClean="0"/>
              <a:t>Серазетдинова</a:t>
            </a:r>
            <a:r>
              <a:rPr lang="ru-RU" sz="1600" dirty="0" smtClean="0"/>
              <a:t>, С. </a:t>
            </a:r>
            <a:r>
              <a:rPr lang="ru-RU" sz="1600" dirty="0" err="1" smtClean="0"/>
              <a:t>Цинцадзе</a:t>
            </a:r>
            <a:r>
              <a:rPr lang="ru-RU" sz="1600" dirty="0" smtClean="0"/>
              <a:t>, С. </a:t>
            </a:r>
            <a:r>
              <a:rPr lang="ru-RU" sz="1600" dirty="0" err="1" smtClean="0"/>
              <a:t>Салахетдинова</a:t>
            </a:r>
            <a:r>
              <a:rPr lang="ru-RU" sz="1600" dirty="0" smtClean="0"/>
              <a:t> (</a:t>
            </a:r>
            <a:r>
              <a:rPr lang="ru-RU" sz="1600" dirty="0" err="1" smtClean="0"/>
              <a:t>Вельшакова</a:t>
            </a:r>
            <a:r>
              <a:rPr lang="ru-RU" sz="1600" dirty="0" smtClean="0"/>
              <a:t>). 18 марта 1947 г. </a:t>
            </a:r>
            <a:endParaRPr lang="ru-RU" sz="1600" dirty="0"/>
          </a:p>
        </p:txBody>
      </p:sp>
      <p:pic>
        <p:nvPicPr>
          <p:cNvPr id="7" name="Picture 2" descr="18 &amp;mcy;&amp;acy;&amp;rcy;&amp;tcy;&amp;acy; 1947 &amp;gcy;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2033" y="188640"/>
            <a:ext cx="4000444" cy="2880320"/>
          </a:xfrm>
          <a:prstGeom prst="rect">
            <a:avLst/>
          </a:prstGeom>
          <a:noFill/>
        </p:spPr>
      </p:pic>
      <p:pic>
        <p:nvPicPr>
          <p:cNvPr id="8" name="Picture 2" descr="1955 &amp;gcy;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93096"/>
            <a:ext cx="3736264" cy="237626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3861048"/>
            <a:ext cx="4242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Н. Жиганов, Ю. </a:t>
            </a:r>
            <a:r>
              <a:rPr lang="ru-RU" dirty="0" err="1" smtClean="0"/>
              <a:t>Шапорин</a:t>
            </a:r>
            <a:r>
              <a:rPr lang="ru-RU" dirty="0" smtClean="0"/>
              <a:t>, Р. </a:t>
            </a:r>
            <a:r>
              <a:rPr lang="ru-RU" dirty="0" err="1" smtClean="0"/>
              <a:t>Яхин</a:t>
            </a:r>
            <a:r>
              <a:rPr lang="ru-RU" dirty="0" smtClean="0"/>
              <a:t>. 1955 г.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im1-tub-ru.yandex.net/i?id=16157909-08-72&amp;n=21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357186" cy="6858000"/>
          </a:xfrm>
          <a:prstGeom prst="rect">
            <a:avLst/>
          </a:prstGeom>
          <a:noFill/>
        </p:spPr>
      </p:pic>
      <p:pic>
        <p:nvPicPr>
          <p:cNvPr id="6" name="Picture 2" descr="&amp;Vcy; &amp;kcy;&amp;lcy;&amp;ucy;&amp;bcy;&amp;iecy; &amp;icy;&amp;mcy;. &amp;Gcy;. &amp;Tcy;&amp;ucy;&amp;kcy;&amp;acy;&amp;yacy; 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8640"/>
            <a:ext cx="4455418" cy="335498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458112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Р. </a:t>
            </a:r>
            <a:r>
              <a:rPr lang="ru-RU" dirty="0" err="1" smtClean="0"/>
              <a:t>Яхин</a:t>
            </a:r>
            <a:r>
              <a:rPr lang="ru-RU" dirty="0" smtClean="0"/>
              <a:t> в </a:t>
            </a:r>
            <a:r>
              <a:rPr lang="ru-RU" dirty="0" smtClean="0">
                <a:solidFill>
                  <a:srgbClr val="FF0000"/>
                </a:solidFill>
              </a:rPr>
              <a:t>клубе писателей </a:t>
            </a:r>
            <a:r>
              <a:rPr lang="ru-RU" dirty="0" smtClean="0"/>
              <a:t>им. Г. Тукая с участниками концерта, посвященного </a:t>
            </a:r>
            <a:br>
              <a:rPr lang="ru-RU" dirty="0" smtClean="0"/>
            </a:br>
            <a:r>
              <a:rPr lang="ru-RU" dirty="0" smtClean="0"/>
              <a:t>его творчеству (слева направо): певец Ю. </a:t>
            </a:r>
            <a:r>
              <a:rPr lang="ru-RU" dirty="0" err="1" smtClean="0"/>
              <a:t>Гизатуллин</a:t>
            </a:r>
            <a:r>
              <a:rPr lang="ru-RU" dirty="0" smtClean="0"/>
              <a:t>, З. </a:t>
            </a:r>
            <a:r>
              <a:rPr lang="ru-RU" dirty="0" err="1" smtClean="0"/>
              <a:t>Хайруллина</a:t>
            </a:r>
            <a:r>
              <a:rPr lang="ru-RU" dirty="0" smtClean="0"/>
              <a:t>, М. Булатова,</a:t>
            </a:r>
            <a:br>
              <a:rPr lang="ru-RU" dirty="0" smtClean="0"/>
            </a:br>
            <a:r>
              <a:rPr lang="ru-RU" dirty="0" smtClean="0"/>
              <a:t> Р. </a:t>
            </a:r>
            <a:r>
              <a:rPr lang="ru-RU" dirty="0" err="1" smtClean="0"/>
              <a:t>Яхин</a:t>
            </a:r>
            <a:r>
              <a:rPr lang="ru-RU" dirty="0" smtClean="0"/>
              <a:t>, И. </a:t>
            </a:r>
            <a:r>
              <a:rPr lang="ru-RU" dirty="0" err="1" smtClean="0"/>
              <a:t>Халитов</a:t>
            </a:r>
            <a:r>
              <a:rPr lang="ru-RU" dirty="0" smtClean="0"/>
              <a:t>, В. </a:t>
            </a:r>
            <a:r>
              <a:rPr lang="ru-RU" dirty="0" err="1" smtClean="0"/>
              <a:t>Шарипова</a:t>
            </a:r>
            <a:r>
              <a:rPr lang="ru-RU" dirty="0" smtClean="0"/>
              <a:t>, скрипач Р. </a:t>
            </a:r>
            <a:r>
              <a:rPr lang="ru-RU" dirty="0" err="1" smtClean="0"/>
              <a:t>Сайфуллин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/>
              <a:t>Фото Б. Денисова.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im1-tub-ru.yandex.net/i?id=16157909-08-72&amp;n=21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357186" cy="6858000"/>
          </a:xfrm>
          <a:prstGeom prst="rect">
            <a:avLst/>
          </a:prstGeom>
          <a:noFill/>
        </p:spPr>
      </p:pic>
      <p:pic>
        <p:nvPicPr>
          <p:cNvPr id="5" name="Picture 2" descr="&amp;Ncy;&amp;acy;&amp;chcy;&amp;acy;&amp;lcy;&amp;ocy; 1960-&amp;khcy; &amp;gcy;&amp;gcy;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60648"/>
            <a:ext cx="3368115" cy="20882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5013176"/>
            <a:ext cx="4032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Р. </a:t>
            </a:r>
            <a:r>
              <a:rPr lang="ru-RU" sz="2000" dirty="0" err="1" smtClean="0"/>
              <a:t>Яхин</a:t>
            </a:r>
            <a:r>
              <a:rPr lang="ru-RU" sz="2000" dirty="0" smtClean="0"/>
              <a:t> с А. Арслановым и М. </a:t>
            </a:r>
            <a:r>
              <a:rPr lang="ru-RU" sz="2000" dirty="0" err="1" smtClean="0"/>
              <a:t>Булатовой</a:t>
            </a:r>
            <a:r>
              <a:rPr lang="ru-RU" sz="2000" dirty="0" smtClean="0"/>
              <a:t> в </a:t>
            </a:r>
            <a:r>
              <a:rPr lang="ru-RU" sz="2000" dirty="0" smtClean="0">
                <a:solidFill>
                  <a:srgbClr val="FF0000"/>
                </a:solidFill>
              </a:rPr>
              <a:t>студии телевидения</a:t>
            </a:r>
            <a:r>
              <a:rPr lang="ru-RU" sz="2000" dirty="0" smtClean="0"/>
              <a:t>. Начало 1960-х гг. </a:t>
            </a:r>
            <a:br>
              <a:rPr lang="ru-RU" sz="2000" dirty="0" smtClean="0"/>
            </a:br>
            <a:r>
              <a:rPr lang="ru-RU" sz="2000" dirty="0" smtClean="0"/>
              <a:t>Из коллекции А. Арсланова</a:t>
            </a:r>
            <a:endParaRPr lang="ru-RU" sz="2000" dirty="0"/>
          </a:p>
        </p:txBody>
      </p:sp>
      <p:pic>
        <p:nvPicPr>
          <p:cNvPr id="7" name="Picture 2" descr="1970-&amp;iecy; &amp;gcy;&amp;gcy;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052736"/>
            <a:ext cx="3724552" cy="259228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372200" y="3717032"/>
            <a:ext cx="1018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1970-е г</a:t>
            </a:r>
            <a:r>
              <a:rPr lang="en-US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im1-tub-ru.yandex.net/i?id=16157909-08-72&amp;n=21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357186" cy="6858000"/>
          </a:xfrm>
          <a:prstGeom prst="rect">
            <a:avLst/>
          </a:prstGeom>
          <a:noFill/>
        </p:spPr>
      </p:pic>
      <p:pic>
        <p:nvPicPr>
          <p:cNvPr id="9" name="Picture 6" descr="http://kitaphane.tatarstan.ru/file/image005%283%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7" y="404664"/>
            <a:ext cx="2447539" cy="2002532"/>
          </a:xfrm>
          <a:prstGeom prst="rect">
            <a:avLst/>
          </a:prstGeom>
          <a:noFill/>
        </p:spPr>
      </p:pic>
      <p:pic>
        <p:nvPicPr>
          <p:cNvPr id="10" name="Picture 2" descr="http://kitaphane.tatarstan.ru/file/image004%289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484784"/>
            <a:ext cx="1447800" cy="1762126"/>
          </a:xfrm>
          <a:prstGeom prst="rect">
            <a:avLst/>
          </a:prstGeom>
          <a:noFill/>
        </p:spPr>
      </p:pic>
      <p:pic>
        <p:nvPicPr>
          <p:cNvPr id="11" name="Picture 4" descr="http://kitaphane.tatarstan.ru/file/image002%2825%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7025" y="2492896"/>
            <a:ext cx="2466975" cy="176212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23528" y="5445224"/>
            <a:ext cx="3512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 smtClean="0">
                <a:solidFill>
                  <a:srgbClr val="FF0000"/>
                </a:solidFill>
              </a:rPr>
              <a:t>В композиторской "лаборатории"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im1-tub-ru.yandex.net/i?id=16157909-08-72&amp;n=21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357186" cy="6858000"/>
          </a:xfrm>
          <a:prstGeom prst="rect">
            <a:avLst/>
          </a:prstGeom>
          <a:noFill/>
        </p:spPr>
      </p:pic>
      <p:pic>
        <p:nvPicPr>
          <p:cNvPr id="5" name="Picture 2" descr="1968 &amp;gcy;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7982" y="188641"/>
            <a:ext cx="4224469" cy="316835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548680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Татарские музыканты в </a:t>
            </a:r>
            <a:r>
              <a:rPr lang="ru-RU" b="1" dirty="0" smtClean="0">
                <a:solidFill>
                  <a:srgbClr val="FF0000"/>
                </a:solidFill>
              </a:rPr>
              <a:t>Финляндии</a:t>
            </a:r>
            <a:r>
              <a:rPr lang="ru-RU" dirty="0" smtClean="0"/>
              <a:t>. 1968 г. (слева направо): И. Шакиров, Р. </a:t>
            </a:r>
            <a:r>
              <a:rPr lang="ru-RU" dirty="0" err="1" smtClean="0"/>
              <a:t>Яхин,А</a:t>
            </a:r>
            <a:r>
              <a:rPr lang="ru-RU" dirty="0" smtClean="0"/>
              <a:t>. Арсланов, </a:t>
            </a:r>
            <a:r>
              <a:rPr lang="ru-RU" dirty="0" err="1" smtClean="0"/>
              <a:t>Гумер</a:t>
            </a:r>
            <a:r>
              <a:rPr lang="ru-RU" dirty="0" smtClean="0"/>
              <a:t> </a:t>
            </a:r>
            <a:r>
              <a:rPr lang="ru-RU" dirty="0" err="1" smtClean="0"/>
              <a:t>Тагир</a:t>
            </a:r>
            <a:r>
              <a:rPr lang="ru-RU" dirty="0" smtClean="0"/>
              <a:t>, М.Макаров, В </a:t>
            </a:r>
            <a:r>
              <a:rPr lang="ru-RU" dirty="0" err="1" smtClean="0"/>
              <a:t>Шарипова</a:t>
            </a:r>
            <a:r>
              <a:rPr lang="ru-RU" dirty="0" smtClean="0"/>
              <a:t>, М. Ахметов</a:t>
            </a:r>
            <a:endParaRPr lang="ru-RU" dirty="0"/>
          </a:p>
        </p:txBody>
      </p:sp>
      <p:pic>
        <p:nvPicPr>
          <p:cNvPr id="7" name="Picture 2" descr="1971 &amp;gcy;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365104"/>
            <a:ext cx="3533821" cy="249289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11960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Группа татарских музыкальных деятелей, собравшихся в </a:t>
            </a:r>
            <a:r>
              <a:rPr lang="ru-RU" b="1" dirty="0" smtClean="0">
                <a:solidFill>
                  <a:srgbClr val="FF0000"/>
                </a:solidFill>
              </a:rPr>
              <a:t>Нижнекамске</a:t>
            </a:r>
            <a:r>
              <a:rPr lang="ru-RU" dirty="0" smtClean="0"/>
              <a:t> по случаю </a:t>
            </a:r>
            <a:br>
              <a:rPr lang="ru-RU" dirty="0" smtClean="0"/>
            </a:br>
            <a:r>
              <a:rPr lang="ru-RU" dirty="0" smtClean="0"/>
              <a:t>присвоения имени С. Сайдашева Нижнекамскому музыкальному училищу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im1-tub-ru.yandex.net/i?id=16157909-08-72&amp;n=21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357186" cy="6858000"/>
          </a:xfrm>
          <a:prstGeom prst="rect">
            <a:avLst/>
          </a:prstGeom>
          <a:noFill/>
        </p:spPr>
      </p:pic>
      <p:pic>
        <p:nvPicPr>
          <p:cNvPr id="5" name="Picture 2" descr="1986 &amp;gcy;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548680"/>
            <a:ext cx="4762500" cy="199072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422108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 антракте юбилейного концерта, посвященного 80-летию со дня рождения М. </a:t>
            </a:r>
            <a:r>
              <a:rPr lang="ru-RU" dirty="0" err="1" smtClean="0"/>
              <a:t>Джалиля</a:t>
            </a:r>
            <a:r>
              <a:rPr lang="ru-RU" dirty="0" smtClean="0"/>
              <a:t> (слева направо): Х. </a:t>
            </a:r>
            <a:r>
              <a:rPr lang="ru-RU" dirty="0" err="1" smtClean="0"/>
              <a:t>Тазетдинова</a:t>
            </a:r>
            <a:r>
              <a:rPr lang="ru-RU" dirty="0" smtClean="0"/>
              <a:t>, Сара </a:t>
            </a:r>
            <a:r>
              <a:rPr lang="ru-RU" dirty="0" err="1" smtClean="0"/>
              <a:t>апа</a:t>
            </a:r>
            <a:r>
              <a:rPr lang="ru-RU" dirty="0" smtClean="0"/>
              <a:t> </a:t>
            </a:r>
            <a:r>
              <a:rPr lang="ru-RU" dirty="0" err="1" smtClean="0"/>
              <a:t>Валеева</a:t>
            </a:r>
            <a:r>
              <a:rPr lang="ru-RU" dirty="0" smtClean="0"/>
              <a:t> (родственница Р. </a:t>
            </a:r>
            <a:r>
              <a:rPr lang="ru-RU" dirty="0" err="1" smtClean="0"/>
              <a:t>Яхина</a:t>
            </a:r>
            <a:r>
              <a:rPr lang="ru-RU" dirty="0" smtClean="0"/>
              <a:t> с отцовской стороны),  Р. </a:t>
            </a:r>
            <a:r>
              <a:rPr lang="ru-RU" dirty="0" err="1" smtClean="0"/>
              <a:t>Яхин</a:t>
            </a:r>
            <a:r>
              <a:rPr lang="ru-RU" dirty="0" smtClean="0"/>
              <a:t>, певица Г. </a:t>
            </a:r>
            <a:r>
              <a:rPr lang="ru-RU" dirty="0" err="1" smtClean="0"/>
              <a:t>Кайбицкая</a:t>
            </a:r>
            <a:r>
              <a:rPr lang="ru-RU" dirty="0" smtClean="0"/>
              <a:t>, Р. и Г. </a:t>
            </a:r>
            <a:r>
              <a:rPr lang="ru-RU" dirty="0" err="1" smtClean="0"/>
              <a:t>Хайруллины</a:t>
            </a:r>
            <a:r>
              <a:rPr lang="ru-RU" dirty="0" smtClean="0"/>
              <a:t> (гости из Москвы)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lalomum.ru/zakachay/image/aHR0cDovL3Byb3Bvd2VycG9pbnQucnUvd3AtY29udGVudC91cGxvYWRzLzIwMTMvMDIvU2lyZW5ldnkuanB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75841"/>
            <a:ext cx="9144000" cy="6933842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4509120"/>
            <a:ext cx="8208912" cy="175260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Выполнила: Асылгараева Алина </a:t>
            </a:r>
            <a:r>
              <a:rPr lang="ru-RU" sz="2800" b="1" dirty="0" err="1" smtClean="0">
                <a:solidFill>
                  <a:srgbClr val="0000CC"/>
                </a:solidFill>
                <a:latin typeface="Monotype Corsiva" pitchFamily="66" charset="0"/>
              </a:rPr>
              <a:t>Ильшатовна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, </a:t>
            </a:r>
          </a:p>
          <a:p>
            <a:pPr indent="1520825" algn="l"/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ученица 8а класса МБОУ СОШ №3 г. Бугульмы</a:t>
            </a:r>
          </a:p>
          <a:p>
            <a:pPr algn="l"/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Руководитель: </a:t>
            </a:r>
            <a:r>
              <a:rPr lang="ru-RU" sz="2800" b="1" dirty="0" err="1" smtClean="0">
                <a:solidFill>
                  <a:srgbClr val="0000CC"/>
                </a:solidFill>
                <a:latin typeface="Monotype Corsiva" pitchFamily="66" charset="0"/>
              </a:rPr>
              <a:t>Асылгараева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0000CC"/>
                </a:solidFill>
                <a:latin typeface="Monotype Corsiva" pitchFamily="66" charset="0"/>
              </a:rPr>
              <a:t>Гульнара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0000CC"/>
                </a:solidFill>
                <a:latin typeface="Monotype Corsiva" pitchFamily="66" charset="0"/>
              </a:rPr>
              <a:t>Варисовна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,</a:t>
            </a:r>
          </a:p>
          <a:p>
            <a:pPr indent="1520825" algn="l"/>
            <a:r>
              <a:rPr lang="en-US" sz="2800" b="1" dirty="0" smtClean="0">
                <a:solidFill>
                  <a:srgbClr val="0000CC"/>
                </a:solidFill>
                <a:latin typeface="Monotype Corsiva" pitchFamily="66" charset="0"/>
              </a:rPr>
              <a:t>II 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квалификационной категории</a:t>
            </a:r>
            <a:endParaRPr lang="ru-RU" sz="2800" b="1" dirty="0">
              <a:solidFill>
                <a:srgbClr val="0000CC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http://tatar.moy.su/_ph/2/1/84180021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5272" y="214290"/>
            <a:ext cx="1028700" cy="857251"/>
          </a:xfrm>
          <a:prstGeom prst="rect">
            <a:avLst/>
          </a:prstGeom>
          <a:noFill/>
        </p:spPr>
      </p:pic>
      <p:pic>
        <p:nvPicPr>
          <p:cNvPr id="33794" name="Picture 2" descr="rustem_yax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60648"/>
            <a:ext cx="2329671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691680" y="2132856"/>
            <a:ext cx="697017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Романтик в музыке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 душе</a:t>
            </a: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Rustam+Yahin+-+Serle+kuzler+(Zagadka+glaz+tvoih...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67544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 loop="1">
        <p:snd r:embed="rId3" name="Татар-халык-кое-курай-галиябану(muzofon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atic5.depositphotos.com/1007682/462/v/450/dep_4621328-Colourful-music-note-on-a-grey-background-eps10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1052736"/>
            <a:ext cx="42001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Ру</a:t>
            </a:r>
            <a:r>
              <a:rPr lang="tt-RU" sz="44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стем </a:t>
            </a:r>
            <a:r>
              <a:rPr lang="ru-RU" sz="4400" b="1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Яхин</a:t>
            </a:r>
            <a:r>
              <a:rPr lang="ru-RU" sz="44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 </a:t>
            </a:r>
          </a:p>
          <a:p>
            <a:pPr algn="ctr"/>
            <a:r>
              <a:rPr lang="ru-RU" sz="44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воспоминаниях </a:t>
            </a:r>
            <a:endParaRPr lang="tt-RU" sz="4400" b="1" dirty="0" smtClean="0">
              <a:ln w="11430"/>
              <a:solidFill>
                <a:schemeClr val="tx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20072" y="1412776"/>
            <a:ext cx="3744416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Над Казанью вьется белый снег, </a:t>
            </a:r>
            <a:br>
              <a:rPr lang="ru-RU" dirty="0" smtClean="0"/>
            </a:br>
            <a:r>
              <a:rPr lang="ru-RU" dirty="0" smtClean="0"/>
              <a:t>Опустился тихий зимний вечер. </a:t>
            </a:r>
            <a:br>
              <a:rPr lang="ru-RU" dirty="0" smtClean="0"/>
            </a:br>
            <a:r>
              <a:rPr lang="ru-RU" dirty="0" smtClean="0"/>
              <a:t>Зазвучала музыка, и с ней </a:t>
            </a:r>
            <a:br>
              <a:rPr lang="ru-RU" dirty="0" smtClean="0"/>
            </a:br>
            <a:r>
              <a:rPr lang="ru-RU" dirty="0" smtClean="0"/>
              <a:t>Ты с небес шагнул ко мне навстречу.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Я спросил: "Скажи, в каких краях </a:t>
            </a:r>
            <a:br>
              <a:rPr lang="ru-RU" dirty="0" smtClean="0"/>
            </a:br>
            <a:r>
              <a:rPr lang="ru-RU" dirty="0" smtClean="0"/>
              <a:t>Ты поешь теперь, забот не зная? </a:t>
            </a:r>
            <a:br>
              <a:rPr lang="ru-RU" dirty="0" smtClean="0"/>
            </a:br>
            <a:r>
              <a:rPr lang="ru-RU" dirty="0" smtClean="0"/>
              <a:t>Голос твой забыть не в силах я, </a:t>
            </a:r>
            <a:br>
              <a:rPr lang="ru-RU" dirty="0" smtClean="0"/>
            </a:br>
            <a:r>
              <a:rPr lang="ru-RU" dirty="0" smtClean="0"/>
              <a:t>Он звучит, мне душу разрывая",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Снег летит, мотив уносит вдаль... </a:t>
            </a:r>
            <a:br>
              <a:rPr lang="ru-RU" dirty="0" smtClean="0"/>
            </a:br>
            <a:r>
              <a:rPr lang="ru-RU" dirty="0" smtClean="0"/>
              <a:t>Я стою и отголоску внемлю, </a:t>
            </a:r>
            <a:br>
              <a:rPr lang="ru-RU" dirty="0" smtClean="0"/>
            </a:br>
            <a:r>
              <a:rPr lang="ru-RU" dirty="0" smtClean="0"/>
              <a:t>Будто на прощанье ты сказал: </a:t>
            </a:r>
            <a:br>
              <a:rPr lang="ru-RU" dirty="0" smtClean="0"/>
            </a:br>
            <a:r>
              <a:rPr lang="ru-RU" dirty="0" smtClean="0"/>
              <a:t>"В песнях я вернусь на эту землю".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Авторизованный перевод Л.Шера</a:t>
            </a:r>
            <a:endParaRPr lang="ru-RU" dirty="0"/>
          </a:p>
        </p:txBody>
      </p:sp>
      <p:pic>
        <p:nvPicPr>
          <p:cNvPr id="6" name="Picture 2" descr="29 &amp;ocy;&amp;kcy;&amp;tcy;&amp;yacy;&amp;bcy;&amp;rcy;&amp;yacy; 1981 &amp;gcy;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96952"/>
            <a:ext cx="4762500" cy="344805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152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Р. </a:t>
            </a:r>
            <a:r>
              <a:rPr lang="ru-RU" b="1" dirty="0" err="1" smtClean="0"/>
              <a:t>Яхин</a:t>
            </a:r>
            <a:r>
              <a:rPr lang="ru-RU" b="1" dirty="0" smtClean="0"/>
              <a:t> (в центре) с гостями праздничного ужина. 29 октября 1981 г. </a:t>
            </a:r>
            <a:endParaRPr lang="ru-RU" b="1" dirty="0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static5.depositphotos.com/1007682/462/v/450/dep_4621328-Colourful-music-note-on-a-grey-background-eps10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http://kitaphane.tatarstan.ru/file/image008%286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88640"/>
            <a:ext cx="3381375" cy="2400301"/>
          </a:xfrm>
          <a:prstGeom prst="rect">
            <a:avLst/>
          </a:prstGeom>
          <a:noFill/>
        </p:spPr>
      </p:pic>
      <p:pic>
        <p:nvPicPr>
          <p:cNvPr id="8" name="Picture 4" descr="http://kitaphane.tatarstan.ru/file/image010%285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149080"/>
            <a:ext cx="2095500" cy="24098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71600" y="980728"/>
            <a:ext cx="338437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Яхин</a:t>
            </a:r>
            <a:r>
              <a:rPr lang="ru-RU" dirty="0" smtClean="0"/>
              <a:t>, хотя и не отрицал влияния отдельных композиторов-классиков на своё творчество, никогда не следовал известным образцам и схемам.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932040" y="4293096"/>
            <a:ext cx="316835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Сдержанный, немногословный, скромно державшийся в тени – таким </a:t>
            </a:r>
            <a:r>
              <a:rPr lang="ru-RU" dirty="0" err="1" smtClean="0"/>
              <a:t>Рустем</a:t>
            </a:r>
            <a:r>
              <a:rPr lang="ru-RU" dirty="0" smtClean="0"/>
              <a:t> </a:t>
            </a:r>
            <a:r>
              <a:rPr lang="ru-RU" dirty="0" err="1" smtClean="0"/>
              <a:t>Яхин</a:t>
            </a:r>
            <a:r>
              <a:rPr lang="ru-RU" dirty="0" smtClean="0"/>
              <a:t> запомнился многим.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ic5.depositphotos.com/1007682/462/v/450/dep_4621328-Colourful-music-note-on-a-grey-background-eps10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1970-&amp;iecy; &amp;gcy;&amp;gcy;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60648"/>
            <a:ext cx="4762500" cy="333375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3968" y="36450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Р. </a:t>
            </a:r>
            <a:r>
              <a:rPr lang="ru-RU" b="1" dirty="0" err="1" smtClean="0"/>
              <a:t>Яхин</a:t>
            </a:r>
            <a:r>
              <a:rPr lang="ru-RU" b="1" dirty="0" smtClean="0"/>
              <a:t> с М. </a:t>
            </a:r>
            <a:r>
              <a:rPr lang="ru-RU" b="1" dirty="0" err="1" smtClean="0"/>
              <a:t>Гумеровым</a:t>
            </a:r>
            <a:r>
              <a:rPr lang="ru-RU" b="1" dirty="0" smtClean="0"/>
              <a:t> и Н. </a:t>
            </a:r>
            <a:r>
              <a:rPr lang="ru-RU" b="1" dirty="0" err="1" smtClean="0"/>
              <a:t>Жигановым</a:t>
            </a:r>
            <a:r>
              <a:rPr lang="ru-RU" b="1" dirty="0" smtClean="0"/>
              <a:t>. 1970-е гг.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692696"/>
            <a:ext cx="3960440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Жизнь его продлилась семьдесят два года - ровно столько, сколько, согласно антропософии, отпущено человеку космическими часами для выполнения своего предназначения. Именно через этот временной промежуток человек чувствует зов своей звезды. И если перед ним не поставлены новые задачи, но исполнена основная судьба, то он уходит ровно в срок.</a:t>
            </a:r>
            <a:br>
              <a:rPr lang="ru-RU" dirty="0" smtClean="0"/>
            </a:br>
            <a:r>
              <a:rPr lang="ru-RU" dirty="0" err="1" smtClean="0"/>
              <a:t>Яхин</a:t>
            </a:r>
            <a:r>
              <a:rPr lang="ru-RU" dirty="0" smtClean="0"/>
              <a:t> был рожден под созвездием Льва, наделяющим человека благородством и душевной силой, подпитывающим его теплом любви и светоносной мудростью Солнца. Все это излучается в его лучших творениях, несущих импульс к созиданию нового Человека — Человека совести, истины и любви.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&amp;Mcy;&amp;ocy;&amp;gcy;&amp;icy;&amp;lcy;&amp;acy; &amp;Rcy;. &amp;YAcy;&amp;khcy;&amp;icy;&amp;ncy;&amp;acy;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620688"/>
            <a:ext cx="2857500" cy="435292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411760" y="5085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Могила Р. </a:t>
            </a:r>
            <a:r>
              <a:rPr lang="ru-RU" dirty="0" err="1" smtClean="0"/>
              <a:t>Яхина</a:t>
            </a:r>
            <a:r>
              <a:rPr lang="ru-RU" dirty="0" smtClean="0"/>
              <a:t> на Татарском кладбище Казани</a:t>
            </a:r>
            <a:endParaRPr lang="ru-RU" dirty="0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lalomum.ru/zakachay/image/aHR0cDovL3Byb3Bvd2VycG9pbnQucnUvd3AtY29udGVudC91cGxvYWRzLzIwMTMvMDIvU2lyZW5ldnkuanB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5841"/>
            <a:ext cx="9144000" cy="6933842"/>
          </a:xfrm>
          <a:prstGeom prst="rect">
            <a:avLst/>
          </a:prstGeom>
          <a:noFill/>
        </p:spPr>
      </p:pic>
      <p:pic>
        <p:nvPicPr>
          <p:cNvPr id="3074" name="Picture 2" descr="http://tatar.moy.su/_ph/2/1/84180021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214290"/>
            <a:ext cx="1028700" cy="85725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71600" y="1628800"/>
            <a:ext cx="697017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Романтик в музыке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 душе</a:t>
            </a: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3718679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Автор свыше 300 песен и романсов на стихи татарских, русских и зарубежных поэтов, он стал основоположником татарского романса. Без преувеличения можно сказать, что такие его произведения, как «Не улетай, соловей», «Забыть не в силах», «Ты любовь моя поздняя» и другие узнаваемы с первых нот.</a:t>
            </a:r>
            <a:br>
              <a:rPr lang="ru-RU" dirty="0" smtClean="0"/>
            </a:br>
            <a:r>
              <a:rPr lang="ru-RU" dirty="0" smtClean="0"/>
              <a:t>          Память о нём, как о самом романтическом композиторе прошлого столетия бережно хранится в сердцах людей. Его музыка — </a:t>
            </a:r>
            <a:r>
              <a:rPr lang="ru-RU" dirty="0" err="1" smtClean="0"/>
              <a:t>музыка</a:t>
            </a:r>
            <a:r>
              <a:rPr lang="ru-RU" dirty="0" smtClean="0"/>
              <a:t>  искренности и душевного порыва, своего рода барометр чистоты и благородства, легко перешагнула порог третьего тысячелетия. Как зеркальное отражение души своего создателя, она многогранна и неповторима, чем и притягивает, не оставляя равнодушным своего слушателя.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dissolve/>
    <p:sndAc>
      <p:stSnd loop="1">
        <p:snd r:embed="rId2" name="Татар-халык-кое-курай-галиябану(muzofon.com)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4-tub-ru.yandex.net/i?id=211157271-47-72&amp;n=21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82065" y="214290"/>
            <a:ext cx="91706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Источники содержания и иллюстраций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1268760"/>
            <a:ext cx="62646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66"/>
                </a:solidFill>
              </a:rPr>
              <a:t>1. </a:t>
            </a:r>
            <a:r>
              <a:rPr lang="ru-RU" sz="2800" b="1" i="1" dirty="0" err="1" smtClean="0">
                <a:solidFill>
                  <a:srgbClr val="000066"/>
                </a:solidFill>
              </a:rPr>
              <a:t>Рустем</a:t>
            </a:r>
            <a:r>
              <a:rPr lang="ru-RU" sz="2800" b="1" i="1" dirty="0" smtClean="0">
                <a:solidFill>
                  <a:srgbClr val="000066"/>
                </a:solidFill>
              </a:rPr>
              <a:t> </a:t>
            </a:r>
            <a:r>
              <a:rPr lang="ru-RU" sz="2800" b="1" i="1" dirty="0" err="1" smtClean="0">
                <a:solidFill>
                  <a:srgbClr val="000066"/>
                </a:solidFill>
              </a:rPr>
              <a:t>Яхин</a:t>
            </a:r>
            <a:r>
              <a:rPr lang="ru-RU" sz="2800" b="1" i="1" dirty="0" smtClean="0">
                <a:solidFill>
                  <a:srgbClr val="000066"/>
                </a:solidFill>
              </a:rPr>
              <a:t> : Материалы. Письма. Воспоминания / сост. Ю.Н. </a:t>
            </a:r>
            <a:r>
              <a:rPr lang="ru-RU" sz="2800" b="1" i="1" dirty="0" err="1" smtClean="0">
                <a:solidFill>
                  <a:srgbClr val="000066"/>
                </a:solidFill>
              </a:rPr>
              <a:t>Исанбет</a:t>
            </a:r>
            <a:r>
              <a:rPr lang="ru-RU" sz="2800" b="1" i="1" dirty="0" smtClean="0">
                <a:solidFill>
                  <a:srgbClr val="000066"/>
                </a:solidFill>
              </a:rPr>
              <a:t>, К.С. </a:t>
            </a:r>
            <a:r>
              <a:rPr lang="ru-RU" sz="2800" b="1" i="1" dirty="0" err="1" smtClean="0">
                <a:solidFill>
                  <a:srgbClr val="000066"/>
                </a:solidFill>
              </a:rPr>
              <a:t>Тазиева</a:t>
            </a:r>
            <a:r>
              <a:rPr lang="ru-RU" sz="2800" b="1" i="1" dirty="0" smtClean="0">
                <a:solidFill>
                  <a:srgbClr val="000066"/>
                </a:solidFill>
              </a:rPr>
              <a:t>; общая ред., вступ. статья, </a:t>
            </a:r>
            <a:r>
              <a:rPr lang="ru-RU" sz="2800" b="1" i="1" dirty="0" err="1" smtClean="0">
                <a:solidFill>
                  <a:srgbClr val="000066"/>
                </a:solidFill>
              </a:rPr>
              <a:t>коммент.,указ</a:t>
            </a:r>
            <a:r>
              <a:rPr lang="ru-RU" sz="2800" b="1" i="1" dirty="0" smtClean="0">
                <a:solidFill>
                  <a:srgbClr val="000066"/>
                </a:solidFill>
              </a:rPr>
              <a:t>. Ю.Н. </a:t>
            </a:r>
            <a:r>
              <a:rPr lang="ru-RU" sz="2800" b="1" i="1" dirty="0" err="1" smtClean="0">
                <a:solidFill>
                  <a:srgbClr val="000066"/>
                </a:solidFill>
              </a:rPr>
              <a:t>Исанбет</a:t>
            </a:r>
            <a:r>
              <a:rPr lang="ru-RU" sz="2800" b="1" i="1" dirty="0" smtClean="0">
                <a:solidFill>
                  <a:srgbClr val="000066"/>
                </a:solidFill>
              </a:rPr>
              <a:t>.- Казань : Татар. кн. изд-во, 2002.- 431 с.</a:t>
            </a:r>
            <a:r>
              <a:rPr lang="ru-RU" sz="2800" b="1" dirty="0" smtClean="0">
                <a:solidFill>
                  <a:srgbClr val="000066"/>
                </a:solidFill>
              </a:rPr>
              <a:t/>
            </a:r>
            <a:br>
              <a:rPr lang="ru-RU" sz="2800" b="1" dirty="0" smtClean="0">
                <a:solidFill>
                  <a:srgbClr val="000066"/>
                </a:solidFill>
              </a:rPr>
            </a:br>
            <a:r>
              <a:rPr lang="ru-RU" sz="2800" b="1" dirty="0" smtClean="0">
                <a:solidFill>
                  <a:srgbClr val="000066"/>
                </a:solidFill>
              </a:rPr>
              <a:t>2. </a:t>
            </a:r>
            <a:r>
              <a:rPr lang="ru-RU" sz="2800" b="1" i="1" dirty="0" smtClean="0">
                <a:solidFill>
                  <a:srgbClr val="000066"/>
                </a:solidFill>
              </a:rPr>
              <a:t>Казань.- 2011.- № 8.</a:t>
            </a:r>
            <a:r>
              <a:rPr lang="ru-RU" sz="2800" b="1" dirty="0" smtClean="0">
                <a:solidFill>
                  <a:srgbClr val="000066"/>
                </a:solidFill>
              </a:rPr>
              <a:t/>
            </a:r>
            <a:br>
              <a:rPr lang="ru-RU" sz="2800" b="1" dirty="0" smtClean="0">
                <a:solidFill>
                  <a:srgbClr val="000066"/>
                </a:solidFill>
              </a:rPr>
            </a:br>
            <a:r>
              <a:rPr lang="ru-RU" sz="2800" b="1" dirty="0" smtClean="0">
                <a:solidFill>
                  <a:srgbClr val="000066"/>
                </a:solidFill>
              </a:rPr>
              <a:t>3. </a:t>
            </a:r>
            <a:r>
              <a:rPr lang="ru-RU" sz="2800" b="1" i="1" dirty="0" smtClean="0">
                <a:solidFill>
                  <a:srgbClr val="000066"/>
                </a:solidFill>
              </a:rPr>
              <a:t>Казан </a:t>
            </a:r>
            <a:r>
              <a:rPr lang="ru-RU" sz="2800" b="1" i="1" dirty="0" err="1" smtClean="0">
                <a:solidFill>
                  <a:srgbClr val="000066"/>
                </a:solidFill>
              </a:rPr>
              <a:t>утлары</a:t>
            </a:r>
            <a:r>
              <a:rPr lang="ru-RU" sz="2800" b="1" i="1" dirty="0" smtClean="0">
                <a:solidFill>
                  <a:srgbClr val="000066"/>
                </a:solidFill>
              </a:rPr>
              <a:t>.- 1996.- № 8.</a:t>
            </a:r>
          </a:p>
          <a:p>
            <a:endParaRPr lang="ru-RU" sz="28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332656"/>
            <a:ext cx="6500858" cy="770428"/>
          </a:xfrm>
        </p:spPr>
        <p:txBody>
          <a:bodyPr>
            <a:noAutofit/>
          </a:bodyPr>
          <a:lstStyle/>
          <a:p>
            <a:pPr marL="0" indent="173038" algn="just">
              <a:buNone/>
            </a:pP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Рустем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Мухаметхазеевич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Яхин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173038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173038"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14282" y="3500438"/>
            <a:ext cx="6500858" cy="3071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17303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980728"/>
            <a:ext cx="54726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Родился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Р.Яхин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16 августа в 1921 году в городе Казани. Первоначальное музыкальное образование получил в музыкальной школе№1.Директор и преподаватель школы, заметив его особую одарённость, посоветовали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Яхину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уехать учиться в Москву в музыкальное училище. В 1941 году он сдал вступительные экзамены в Московскую консерваторию, но началась война. В годы Великой Отечественной войны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Яхин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был стрелком в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зенито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артиллерийской дивизии, а затем служил в ансамбле песни и пляски. После войны стал учиться в Московской консерватории в классе композиции. 1950г окончив, консерваторию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Яхин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возвращается в Казань. Два года он работает в Казанской консерватории, ну а затем он целиком сосредотачивает своё внимание на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творчество.Р.Яхин-создатель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первого в национальной музыке инструментального концерта. Его фортепианный концерт и по сей день остаётся непревзойдённым образцом в своём жанре.</a:t>
            </a:r>
            <a:endParaRPr lang="ru-RU" sz="2400" dirty="0" smtClean="0">
              <a:latin typeface="Arial" pitchFamily="34" charset="0"/>
            </a:endParaRPr>
          </a:p>
        </p:txBody>
      </p:sp>
      <p:pic>
        <p:nvPicPr>
          <p:cNvPr id="14" name="Picture 2" descr="1948 &amp;gcy;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983313" y="836712"/>
            <a:ext cx="3160687" cy="47625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732240" y="5805264"/>
            <a:ext cx="1731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Р. </a:t>
            </a:r>
            <a:r>
              <a:rPr lang="ru-RU" dirty="0" err="1" smtClean="0"/>
              <a:t>Яхин</a:t>
            </a:r>
            <a:r>
              <a:rPr lang="ru-RU" dirty="0" smtClean="0"/>
              <a:t> в 1948 г.</a:t>
            </a:r>
            <a:endParaRPr lang="ru-RU" dirty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71600" y="0"/>
            <a:ext cx="7739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Родители Рустема Яхина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8674" name="Picture 2" descr="&amp;Mcy;&amp;acy;&amp;tcy;&amp;softcy; &amp;kcy;&amp;ocy;&amp;mcy;&amp;pcy;&amp;ocy;&amp;zcy;&amp;icy;&amp;tcy;&amp;ocy;&amp;r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1560" y="1196752"/>
            <a:ext cx="3410619" cy="447675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9512" y="5733256"/>
            <a:ext cx="40141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Марьям </a:t>
            </a:r>
            <a:r>
              <a:rPr lang="ru-RU" sz="1600" b="1" dirty="0" err="1" smtClean="0">
                <a:solidFill>
                  <a:srgbClr val="FF0000"/>
                </a:solidFill>
              </a:rPr>
              <a:t>Яхина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/>
              <a:t>(урожденная Мусина), </a:t>
            </a:r>
          </a:p>
          <a:p>
            <a:pPr algn="ctr"/>
            <a:r>
              <a:rPr lang="ru-RU" sz="1600" dirty="0" smtClean="0"/>
              <a:t>мать композитора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8676" name="Picture 4" descr="&amp;Ocy;&amp;tcy;&amp;iecy;&amp;tscy; &amp;kcy;&amp;ocy;&amp;mcy;&amp;pcy;&amp;ocy;&amp;zcy;&amp;icy;&amp;tcy;&amp;ocy;&amp;rcy;&amp;acy;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788024" y="1268760"/>
            <a:ext cx="3456384" cy="439248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716016" y="5805264"/>
            <a:ext cx="36383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 smtClean="0">
                <a:solidFill>
                  <a:srgbClr val="FF0000"/>
                </a:solidFill>
              </a:rPr>
              <a:t>Мухамет-Хази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</a:rPr>
              <a:t>Яхин</a:t>
            </a:r>
            <a:r>
              <a:rPr lang="ru-RU" sz="1600" dirty="0" smtClean="0"/>
              <a:t>, отец композитора</a:t>
            </a:r>
            <a:endParaRPr lang="ru-RU" sz="1600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260648"/>
            <a:ext cx="68407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t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Нет места милее</a:t>
            </a:r>
          </a:p>
          <a:p>
            <a:pPr algn="ctr"/>
            <a:r>
              <a:rPr lang="tt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родного дома </a:t>
            </a:r>
          </a:p>
          <a:p>
            <a:pPr algn="ctr"/>
            <a:r>
              <a:rPr lang="tt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9698" name="Picture 2" descr="&amp;Dcy;&amp;ocy;&amp;mcy; &amp;Mcy;. &amp;YAcy;&amp;khcy;&amp;icy;&amp;n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16832"/>
            <a:ext cx="4139952" cy="272408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9512" y="46531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Дом М. </a:t>
            </a:r>
            <a:r>
              <a:rPr lang="ru-RU" dirty="0" err="1" smtClean="0"/>
              <a:t>Яхина</a:t>
            </a:r>
            <a:r>
              <a:rPr lang="ru-RU" dirty="0" smtClean="0"/>
              <a:t> на улице Третья Гора (ныне ул. Калинина, д. 16), где прошло раннее детство Р. </a:t>
            </a:r>
            <a:r>
              <a:rPr lang="ru-RU" dirty="0" err="1" smtClean="0"/>
              <a:t>Яхина</a:t>
            </a:r>
            <a:r>
              <a:rPr lang="ru-RU" dirty="0" smtClean="0"/>
              <a:t>. Фото 2001 г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68144" y="5013176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Р. </a:t>
            </a:r>
            <a:r>
              <a:rPr lang="ru-RU" dirty="0" err="1" smtClean="0"/>
              <a:t>Яхин</a:t>
            </a:r>
            <a:r>
              <a:rPr lang="ru-RU" dirty="0" smtClean="0"/>
              <a:t> с матерью. </a:t>
            </a:r>
          </a:p>
          <a:p>
            <a:r>
              <a:rPr lang="ru-RU" dirty="0" smtClean="0"/>
              <a:t>1970-е гг. </a:t>
            </a:r>
            <a:endParaRPr lang="ru-RU" dirty="0"/>
          </a:p>
        </p:txBody>
      </p:sp>
      <p:pic>
        <p:nvPicPr>
          <p:cNvPr id="8" name="Picture 4" descr="&amp;Rcy;. &amp;YAcy;&amp;khcy;&amp;icy;&amp;ncy; &amp;scy; &amp;mcy;&amp;acy;&amp;tcy;&amp;iecy;&amp;rcy;&amp;softcy;&amp;yu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844824"/>
            <a:ext cx="2730544" cy="288032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&amp;Scy;&amp;rcy;&amp;iecy;&amp;dcy;&amp;ncy;&amp;yacy;&amp;yacy; &amp;shcy;&amp;kcy;&amp;ocy;&amp;lcy;&amp;acy;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4762500" cy="3067050"/>
          </a:xfrm>
          <a:prstGeom prst="rect">
            <a:avLst/>
          </a:prstGeom>
          <a:noFill/>
        </p:spPr>
      </p:pic>
      <p:pic>
        <p:nvPicPr>
          <p:cNvPr id="8" name="Picture 4" descr="&amp;Mcy;&amp;ocy;&amp;scy;&amp;kcy;&amp;ocy;&amp;vcy;&amp;scy;&amp;kcy;&amp;acy;&amp;yacy; &amp;gcy;&amp;ocy;&amp;scy;&amp;ucy;&amp;dcy;&amp;acy;&amp;rcy;&amp;scy;&amp;tcy;&amp;vcy;&amp;iecy;&amp;ncy;&amp;ncy;&amp;acy;&amp;yacy; &amp;kcy;&amp;ocy;&amp;ncy;&amp;scy;&amp;iecy;&amp;rcy;&amp;vcy;&amp;acy;&amp;tcy;&amp;ocy;&amp;rcy;&amp;icy;&amp;yacy;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861048"/>
            <a:ext cx="4762500" cy="263842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39552" y="3861048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Здание средней школы № 2 (ул. </a:t>
            </a:r>
            <a:r>
              <a:rPr lang="ru-RU" dirty="0" err="1" smtClean="0"/>
              <a:t>Левобулачная</a:t>
            </a:r>
            <a:r>
              <a:rPr lang="ru-RU" dirty="0" smtClean="0"/>
              <a:t>, д. 48), </a:t>
            </a:r>
            <a:br>
              <a:rPr lang="ru-RU" dirty="0" smtClean="0"/>
            </a:br>
            <a:r>
              <a:rPr lang="ru-RU" dirty="0" smtClean="0"/>
              <a:t>в которой учился Р. </a:t>
            </a:r>
            <a:r>
              <a:rPr lang="ru-RU" dirty="0" err="1" smtClean="0"/>
              <a:t>Яхин</a:t>
            </a:r>
            <a:r>
              <a:rPr lang="ru-RU" dirty="0" smtClean="0"/>
              <a:t>. Фото 2001 г.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580112" y="2204864"/>
            <a:ext cx="31500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Московская государственная консерватория им. П.И. Чайковского, </a:t>
            </a:r>
            <a:br>
              <a:rPr lang="ru-RU" dirty="0" smtClean="0"/>
            </a:br>
            <a:r>
              <a:rPr lang="ru-RU" dirty="0" smtClean="0"/>
              <a:t>в которой Р. </a:t>
            </a:r>
            <a:r>
              <a:rPr lang="ru-RU" dirty="0" err="1" smtClean="0"/>
              <a:t>Яхин</a:t>
            </a:r>
            <a:r>
              <a:rPr lang="ru-RU" dirty="0" smtClean="0"/>
              <a:t> учился в 1945-1950 гг.</a:t>
            </a:r>
            <a:endParaRPr lang="ru-RU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900igr.net/datai/muzyka/Muzyka-XIX-XX/0001-002-Muzyka-nachala-khkh-veka.jpg"/>
          <p:cNvPicPr>
            <a:picLocks noChangeAspect="1" noChangeArrowheads="1"/>
          </p:cNvPicPr>
          <p:nvPr/>
        </p:nvPicPr>
        <p:blipFill>
          <a:blip r:embed="rId3" cstate="print"/>
          <a:srcRect r="32757"/>
          <a:stretch>
            <a:fillRect/>
          </a:stretch>
        </p:blipFill>
        <p:spPr bwMode="auto">
          <a:xfrm>
            <a:off x="1" y="-36165"/>
            <a:ext cx="9144000" cy="689416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36712"/>
            <a:ext cx="6552728" cy="3672408"/>
          </a:xfrm>
        </p:spPr>
        <p:txBody>
          <a:bodyPr>
            <a:normAutofit fontScale="92500" lnSpcReduction="20000"/>
          </a:bodyPr>
          <a:lstStyle/>
          <a:p>
            <a:pPr marL="0" indent="263525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Говорят, когда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Рустем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Яхин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впервые услышал музыку, он заплакал… Скорее всего, это просто красивая легенда – по крайней  мере, сам композитор такого не помнил, зато рассказывал, как в детстве часами простаивал под чужими открытыми окнами, откуда по радио доносились звуки музыки.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Рустем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Яхин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безусловно, самый романтический из татарских композиторов.  Рояль композитора сегодня храниться в Национальном музее РТ.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260648"/>
            <a:ext cx="3753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Романтик…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4" descr="&amp;rcy;&amp;ocy;&amp;yacy;&amp;lcy;&amp;softcy; &amp;Rcy;.&amp;YAcy;&amp;khcy;&amp;icy;&amp;ncy;&amp;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077072"/>
            <a:ext cx="3707904" cy="2780928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 descr="http://900igr.net/datai/muzyka/Muzyka-XIX-XX/0001-002-Muzyka-nachala-khkh-veka.jpg"/>
          <p:cNvPicPr>
            <a:picLocks noChangeAspect="1" noChangeArrowheads="1"/>
          </p:cNvPicPr>
          <p:nvPr/>
        </p:nvPicPr>
        <p:blipFill>
          <a:blip r:embed="rId3" cstate="print"/>
          <a:srcRect r="32757"/>
          <a:stretch>
            <a:fillRect/>
          </a:stretch>
        </p:blipFill>
        <p:spPr bwMode="auto">
          <a:xfrm>
            <a:off x="0" y="-36165"/>
            <a:ext cx="9144000" cy="6894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4765352" y="6000768"/>
            <a:ext cx="24878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8" name="Picture 2" descr="&amp;Rcy;&amp;ucy;&amp;scy;&amp;tcy;&amp;iecy;&amp;mcy; &amp;YAcy;&amp;khcy;&amp;icy;&amp;ncy; &amp;scy; &amp;zhcy;&amp;iecy;&amp;ncy;&amp;ocy;&amp;jcy; &amp;KHcy;&amp;acy;&amp;lcy;&amp;icy;&amp;mcy;&amp;ocy;&amp;j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3384376" cy="4418245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323528" y="4869160"/>
            <a:ext cx="3246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Рустем</a:t>
            </a:r>
            <a:r>
              <a:rPr lang="ru-RU" dirty="0" smtClean="0"/>
              <a:t> </a:t>
            </a:r>
            <a:r>
              <a:rPr lang="ru-RU" dirty="0" err="1" smtClean="0"/>
              <a:t>Яхин</a:t>
            </a:r>
            <a:r>
              <a:rPr lang="ru-RU" dirty="0" smtClean="0"/>
              <a:t> с женой </a:t>
            </a:r>
            <a:r>
              <a:rPr lang="ru-RU" dirty="0" err="1" smtClean="0"/>
              <a:t>Халимой</a:t>
            </a:r>
            <a:endParaRPr lang="ru-RU" dirty="0"/>
          </a:p>
        </p:txBody>
      </p:sp>
      <p:pic>
        <p:nvPicPr>
          <p:cNvPr id="31" name="Picture 2" descr="&amp;Dcy;&amp;ocy;&amp;mcy; &amp;ncy;&amp;acy; &amp;ucy;&amp;lcy;. &amp;Tcy;&amp;acy;&amp;tcy;&amp;acy;&amp;rcy;&amp;scy;&amp;tcy;&amp;acy;&amp;n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404664"/>
            <a:ext cx="4762500" cy="3181350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4283968" y="3789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Здание жилого дома на улице Татарстан, в котором Р. </a:t>
            </a:r>
            <a:r>
              <a:rPr lang="ru-RU" dirty="0" err="1" smtClean="0"/>
              <a:t>Яхин</a:t>
            </a:r>
            <a:r>
              <a:rPr lang="ru-RU" dirty="0" smtClean="0"/>
              <a:t> жил с 1981 г.</a:t>
            </a:r>
            <a:endParaRPr lang="ru-RU" dirty="0"/>
          </a:p>
        </p:txBody>
      </p:sp>
      <p:pic>
        <p:nvPicPr>
          <p:cNvPr id="37" name="Picture 6" descr="http://media.vorotila.net/items/3/1/f/t1@31f9004b-f01f-4c82-a637-02e208ca2de1.jpg"/>
          <p:cNvPicPr>
            <a:picLocks noChangeAspect="1" noChangeArrowheads="1"/>
          </p:cNvPicPr>
          <p:nvPr/>
        </p:nvPicPr>
        <p:blipFill>
          <a:blip r:embed="rId6" cstate="print"/>
          <a:srcRect l="13334" r="8882" b="16626"/>
          <a:stretch>
            <a:fillRect/>
          </a:stretch>
        </p:blipFill>
        <p:spPr bwMode="auto">
          <a:xfrm>
            <a:off x="3275856" y="4581128"/>
            <a:ext cx="2520280" cy="2029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pic>
        <p:nvPicPr>
          <p:cNvPr id="1026" name="Picture 2" descr="http://www.allfons.ru/pic/201206/640x480/allfons.ru-14303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27784" y="1533465"/>
            <a:ext cx="651621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      </a:t>
            </a:r>
            <a:r>
              <a:rPr lang="ru-RU" sz="2000" b="1" dirty="0" smtClean="0">
                <a:solidFill>
                  <a:srgbClr val="002060"/>
                </a:solidFill>
              </a:rPr>
              <a:t>Значительный вклад </a:t>
            </a:r>
            <a:r>
              <a:rPr lang="ru-RU" sz="2000" b="1" dirty="0" err="1" smtClean="0">
                <a:solidFill>
                  <a:srgbClr val="002060"/>
                </a:solidFill>
              </a:rPr>
              <a:t>Р.Яхина</a:t>
            </a:r>
            <a:r>
              <a:rPr lang="ru-RU" sz="2000" b="1" dirty="0" smtClean="0">
                <a:solidFill>
                  <a:srgbClr val="002060"/>
                </a:solidFill>
              </a:rPr>
              <a:t> в развитии камерно-инструментальной музыки. Его произведения подняли татарскую музыку до европейских традиций. Например «Вальс-экспромт». В нём сочетаются татарская мелодия и европейские джазовые элементы, ведь джаз пишется тоже в пентатонике (звукоряд из 5 звуков), как и татарская музыка. Послушайте. Р. </a:t>
            </a:r>
            <a:r>
              <a:rPr lang="ru-RU" sz="2000" b="1" dirty="0" err="1" smtClean="0">
                <a:solidFill>
                  <a:srgbClr val="002060"/>
                </a:solidFill>
              </a:rPr>
              <a:t>Яхин</a:t>
            </a:r>
            <a:r>
              <a:rPr lang="ru-RU" sz="2000" b="1" dirty="0" smtClean="0">
                <a:solidFill>
                  <a:srgbClr val="002060"/>
                </a:solidFill>
              </a:rPr>
              <a:t> был не только выдающимся композитором, но и ярким пианистом-исполнителем, пропагандировавшим произведения татарских, русских, зарубежных авторов. Много ездил по разным городам России и Татарстана с концертами. </a:t>
            </a:r>
            <a:r>
              <a:rPr lang="ru-RU" sz="2000" b="1" dirty="0" err="1" smtClean="0">
                <a:solidFill>
                  <a:srgbClr val="002060"/>
                </a:solidFill>
              </a:rPr>
              <a:t>Яхин</a:t>
            </a:r>
            <a:r>
              <a:rPr lang="ru-RU" sz="2000" b="1" dirty="0" smtClean="0">
                <a:solidFill>
                  <a:srgbClr val="002060"/>
                </a:solidFill>
              </a:rPr>
              <a:t> является основоположником татарского романса. Им создано более 450 романсов и песен. Его вокальные циклы на стихи </a:t>
            </a:r>
            <a:r>
              <a:rPr lang="ru-RU" sz="2000" b="1" dirty="0" err="1" smtClean="0">
                <a:solidFill>
                  <a:srgbClr val="002060"/>
                </a:solidFill>
              </a:rPr>
              <a:t>Габдуллы</a:t>
            </a:r>
            <a:r>
              <a:rPr lang="ru-RU" sz="2000" b="1" dirty="0" smtClean="0">
                <a:solidFill>
                  <a:srgbClr val="002060"/>
                </a:solidFill>
              </a:rPr>
              <a:t> Тукая и </a:t>
            </a:r>
            <a:r>
              <a:rPr lang="ru-RU" sz="2000" b="1" dirty="0" err="1" smtClean="0">
                <a:solidFill>
                  <a:srgbClr val="002060"/>
                </a:solidFill>
              </a:rPr>
              <a:t>Мусы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Джалиля</a:t>
            </a:r>
            <a:r>
              <a:rPr lang="ru-RU" sz="2000" b="1" dirty="0" smtClean="0">
                <a:solidFill>
                  <a:srgbClr val="002060"/>
                </a:solidFill>
              </a:rPr>
              <a:t> неоднократно отмечались премиями Республиканских конкурсов. Сам композитор имеет немало различных наград.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3326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Р.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Яхин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композитор, пианист </a:t>
            </a:r>
          </a:p>
        </p:txBody>
      </p:sp>
      <p:pic>
        <p:nvPicPr>
          <p:cNvPr id="9" name="Picture 4" descr="1957 &amp;gcy;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55775" cy="34259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467544" y="3573016"/>
            <a:ext cx="1717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Р. </a:t>
            </a:r>
            <a:r>
              <a:rPr lang="ru-RU" b="1" dirty="0" err="1" smtClean="0"/>
              <a:t>Яхин</a:t>
            </a:r>
            <a:r>
              <a:rPr lang="ru-RU" b="1" dirty="0" smtClean="0"/>
              <a:t> в 1957 г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950</Words>
  <Application>Microsoft Office PowerPoint</Application>
  <PresentationFormat>Экран (4:3)</PresentationFormat>
  <Paragraphs>83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Пояснительная записка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  </vt:lpstr>
      <vt:lpstr>Слайд 10</vt:lpstr>
      <vt:lpstr>Слайд 11</vt:lpstr>
      <vt:lpstr>Слайд 12</vt:lpstr>
      <vt:lpstr>Слайд 13</vt:lpstr>
      <vt:lpstr>Фотоархив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163</cp:revision>
  <dcterms:created xsi:type="dcterms:W3CDTF">2012-01-30T19:06:07Z</dcterms:created>
  <dcterms:modified xsi:type="dcterms:W3CDTF">2014-01-19T13:28:57Z</dcterms:modified>
</cp:coreProperties>
</file>