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3" r:id="rId16"/>
    <p:sldId id="271" r:id="rId17"/>
    <p:sldId id="276" r:id="rId18"/>
    <p:sldId id="274" r:id="rId19"/>
    <p:sldId id="283" r:id="rId20"/>
    <p:sldId id="280" r:id="rId21"/>
    <p:sldId id="277" r:id="rId22"/>
    <p:sldId id="278" r:id="rId23"/>
    <p:sldId id="281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5971-FEAC-4561-957F-23615B93E643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9A7F-660C-48DE-A873-C59C9EB2AB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5971-FEAC-4561-957F-23615B93E643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9A7F-660C-48DE-A873-C59C9EB2AB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5971-FEAC-4561-957F-23615B93E643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9A7F-660C-48DE-A873-C59C9EB2AB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5971-FEAC-4561-957F-23615B93E643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9A7F-660C-48DE-A873-C59C9EB2AB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5971-FEAC-4561-957F-23615B93E643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9A7F-660C-48DE-A873-C59C9EB2AB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5971-FEAC-4561-957F-23615B93E643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9A7F-660C-48DE-A873-C59C9EB2AB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5971-FEAC-4561-957F-23615B93E643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9A7F-660C-48DE-A873-C59C9EB2AB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5971-FEAC-4561-957F-23615B93E643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9A7F-660C-48DE-A873-C59C9EB2AB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5971-FEAC-4561-957F-23615B93E643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9A7F-660C-48DE-A873-C59C9EB2AB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5971-FEAC-4561-957F-23615B93E643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9A7F-660C-48DE-A873-C59C9EB2AB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5971-FEAC-4561-957F-23615B93E643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79A7F-660C-48DE-A873-C59C9EB2AB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F5971-FEAC-4561-957F-23615B93E643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79A7F-660C-48DE-A873-C59C9EB2AB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85786" y="1500174"/>
            <a:ext cx="771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002060"/>
                </a:solidFill>
              </a:rPr>
              <a:t>Здравствуйте!</a:t>
            </a:r>
            <a:endParaRPr lang="ru-RU" sz="9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100010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Контрольные вопросы:</a:t>
            </a:r>
          </a:p>
          <a:p>
            <a:r>
              <a:rPr lang="ru-RU" sz="4800" dirty="0" smtClean="0">
                <a:solidFill>
                  <a:srgbClr val="002060"/>
                </a:solidFill>
              </a:rPr>
              <a:t>1)На какие вопросы отвечает глагол?</a:t>
            </a:r>
          </a:p>
          <a:p>
            <a:r>
              <a:rPr lang="ru-RU" sz="4800" dirty="0" smtClean="0">
                <a:solidFill>
                  <a:srgbClr val="002060"/>
                </a:solidFill>
              </a:rPr>
              <a:t>2)Что обозначает глагол?</a:t>
            </a:r>
          </a:p>
          <a:p>
            <a:r>
              <a:rPr lang="ru-RU" sz="4800" dirty="0" smtClean="0">
                <a:solidFill>
                  <a:srgbClr val="002060"/>
                </a:solidFill>
              </a:rPr>
              <a:t>3)Как изменяется глагол?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500042"/>
            <a:ext cx="7044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rgbClr val="002060"/>
                </a:solidFill>
              </a:rPr>
              <a:t>Звуко</a:t>
            </a:r>
            <a:r>
              <a:rPr lang="ru-RU" sz="3200" dirty="0" smtClean="0">
                <a:solidFill>
                  <a:srgbClr val="002060"/>
                </a:solidFill>
              </a:rPr>
              <a:t>-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буквенный анализ слова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928802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РЕШАТЬ-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2928926" y="2000240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2060"/>
                </a:solidFill>
              </a:rPr>
              <a:t>[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7554" y="2000240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Р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4744" y="20002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I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7620" y="2000240"/>
            <a:ext cx="50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Э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6248" y="2000240"/>
            <a:ext cx="421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И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2000240"/>
            <a:ext cx="857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Ш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57818" y="2000240"/>
            <a:ext cx="5854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А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29322" y="2000240"/>
            <a:ext cx="737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Т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86512" y="192880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I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00826" y="2000240"/>
            <a:ext cx="357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2060"/>
                </a:solidFill>
              </a:rPr>
              <a:t>]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11429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pic>
        <p:nvPicPr>
          <p:cNvPr id="1026" name="Picture 2" descr="D:\монет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14357"/>
            <a:ext cx="7620000" cy="37147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5072074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РЕШКА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6446" y="5000636"/>
            <a:ext cx="1345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ОРЁЛ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професссо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857232"/>
            <a:ext cx="5357850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1428736"/>
            <a:ext cx="8001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МАМА            ИГРАТЬ</a:t>
            </a:r>
            <a:br>
              <a:rPr lang="ru-RU" sz="5400" dirty="0" smtClean="0">
                <a:solidFill>
                  <a:srgbClr val="002060"/>
                </a:solidFill>
              </a:rPr>
            </a:br>
            <a:r>
              <a:rPr lang="ru-RU" sz="5400" dirty="0" smtClean="0">
                <a:solidFill>
                  <a:srgbClr val="002060"/>
                </a:solidFill>
              </a:rPr>
              <a:t>БРАТ                ЛЕТЕТЬ</a:t>
            </a:r>
            <a:br>
              <a:rPr lang="ru-RU" sz="5400" dirty="0" smtClean="0">
                <a:solidFill>
                  <a:srgbClr val="002060"/>
                </a:solidFill>
              </a:rPr>
            </a:br>
            <a:r>
              <a:rPr lang="ru-RU" sz="5400" dirty="0" smtClean="0">
                <a:solidFill>
                  <a:srgbClr val="002060"/>
                </a:solidFill>
              </a:rPr>
              <a:t>ПТИЦА            ОБЕДАТЬ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714356"/>
            <a:ext cx="1090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СУЩ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72132" y="785794"/>
            <a:ext cx="689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ГЛ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професссо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857232"/>
            <a:ext cx="5357850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5" y="642918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1)Одеяло убежало</a:t>
            </a:r>
            <a:r>
              <a:rPr lang="en-US" sz="2800" dirty="0" smtClean="0">
                <a:solidFill>
                  <a:srgbClr val="002060"/>
                </a:solidFill>
              </a:rPr>
              <a:t>,</a:t>
            </a:r>
            <a:endParaRPr lang="ru-RU" sz="2800" dirty="0" smtClean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500042"/>
            <a:ext cx="468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ГЛ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1071546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Улетела простыня</a:t>
            </a:r>
            <a:r>
              <a:rPr lang="en-US" sz="2800" dirty="0" smtClean="0">
                <a:solidFill>
                  <a:srgbClr val="002060"/>
                </a:solidFill>
              </a:rPr>
              <a:t>,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82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ГЛ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1571612"/>
            <a:ext cx="35495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И подушка</a:t>
            </a:r>
            <a:r>
              <a:rPr lang="en-US" sz="2800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Как лягушка</a:t>
            </a:r>
            <a:r>
              <a:rPr lang="en-US" sz="2800" dirty="0" smtClean="0">
                <a:solidFill>
                  <a:srgbClr val="002060"/>
                </a:solidFill>
              </a:rPr>
              <a:t>,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2428868"/>
            <a:ext cx="3960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  </a:t>
            </a:r>
            <a:r>
              <a:rPr lang="ru-RU" sz="2800" dirty="0" smtClean="0">
                <a:solidFill>
                  <a:srgbClr val="002060"/>
                </a:solidFill>
              </a:rPr>
              <a:t>Ускакала от меня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7224" y="2357430"/>
            <a:ext cx="500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ГЛ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1934" y="857232"/>
            <a:ext cx="265521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2)</a:t>
            </a:r>
            <a:r>
              <a:rPr lang="ru-RU" sz="2800" dirty="0" err="1" smtClean="0">
                <a:solidFill>
                  <a:srgbClr val="002060"/>
                </a:solidFill>
              </a:rPr>
              <a:t>Свист-свистит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    </a:t>
            </a:r>
            <a:r>
              <a:rPr lang="ru-RU" sz="2800" dirty="0" err="1" smtClean="0">
                <a:solidFill>
                  <a:srgbClr val="002060"/>
                </a:solidFill>
              </a:rPr>
              <a:t>Корм-кормит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    </a:t>
            </a:r>
            <a:r>
              <a:rPr lang="ru-RU" sz="2800" dirty="0" err="1" smtClean="0">
                <a:solidFill>
                  <a:srgbClr val="002060"/>
                </a:solidFill>
              </a:rPr>
              <a:t>Обед-обеда</a:t>
            </a:r>
            <a:r>
              <a:rPr lang="ru-RU" sz="2800" dirty="0" err="1" smtClean="0">
                <a:solidFill>
                  <a:srgbClr val="002060"/>
                </a:solidFill>
              </a:rPr>
              <a:t>ет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4286256"/>
            <a:ext cx="7215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3)растаял           спит                встретит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   ушёл               пишет             скажет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14480" y="4000504"/>
            <a:ext cx="6110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П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r>
              <a:rPr lang="ru-RU" sz="2000" dirty="0" smtClean="0">
                <a:solidFill>
                  <a:srgbClr val="FF0000"/>
                </a:solidFill>
              </a:rPr>
              <a:t>В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8992" y="4071942"/>
            <a:ext cx="898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Н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r>
              <a:rPr lang="ru-RU" sz="2000" dirty="0" smtClean="0">
                <a:solidFill>
                  <a:srgbClr val="FF0000"/>
                </a:solidFill>
              </a:rPr>
              <a:t>В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57884" y="4000504"/>
            <a:ext cx="590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Б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r>
              <a:rPr lang="ru-RU" sz="2000" dirty="0" smtClean="0">
                <a:solidFill>
                  <a:srgbClr val="FF0000"/>
                </a:solidFill>
              </a:rPr>
              <a:t>В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професссо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857232"/>
            <a:ext cx="5357850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428736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В густой траве скачет кузнечик</a:t>
            </a:r>
            <a:r>
              <a:rPr lang="en-US" sz="4000" dirty="0" smtClean="0">
                <a:solidFill>
                  <a:srgbClr val="002060"/>
                </a:solidFill>
              </a:rPr>
              <a:t>.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6314" y="1285860"/>
            <a:ext cx="744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ЕД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r>
              <a:rPr lang="ru-RU" sz="2000" dirty="0" smtClean="0">
                <a:solidFill>
                  <a:srgbClr val="FF0000"/>
                </a:solidFill>
              </a:rPr>
              <a:t>Ч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1714488"/>
            <a:ext cx="1739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____________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____________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6446" y="1714488"/>
            <a:ext cx="212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________________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3357562"/>
            <a:ext cx="7236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Грачи ходят по свежей пашне</a:t>
            </a:r>
            <a:r>
              <a:rPr lang="en-US" sz="4000" dirty="0" smtClean="0">
                <a:solidFill>
                  <a:srgbClr val="002060"/>
                </a:solidFill>
              </a:rPr>
              <a:t>.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3714752"/>
            <a:ext cx="1767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__________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3108" y="3714752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___________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___________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298" y="3286124"/>
            <a:ext cx="1057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МН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r>
              <a:rPr lang="ru-RU" sz="2000" dirty="0" smtClean="0">
                <a:solidFill>
                  <a:srgbClr val="FF0000"/>
                </a:solidFill>
              </a:rPr>
              <a:t>Ч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професссо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857232"/>
            <a:ext cx="5357850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9" y="1428736"/>
            <a:ext cx="84296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Мозговая гимнастика стимулирует мозговые процессы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49316" y="285728"/>
            <a:ext cx="204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Проверочный тест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857232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1</a:t>
            </a:r>
            <a:r>
              <a:rPr lang="ru-RU" sz="2400" dirty="0" smtClean="0">
                <a:solidFill>
                  <a:srgbClr val="002060"/>
                </a:solidFill>
              </a:rPr>
              <a:t>)Что обозначает глагол?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а)предмет   б)признак предмета  в)действие предмета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4876" y="1357298"/>
            <a:ext cx="629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__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643183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2)На какие вопросы отвечает глагол?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а)Что делать? Что  сделать?  б)</a:t>
            </a:r>
            <a:r>
              <a:rPr lang="ru-RU" sz="2400" dirty="0" err="1" smtClean="0">
                <a:solidFill>
                  <a:srgbClr val="002060"/>
                </a:solidFill>
              </a:rPr>
              <a:t>Кто?Что</a:t>
            </a:r>
            <a:r>
              <a:rPr lang="ru-RU" sz="2400" dirty="0" smtClean="0">
                <a:solidFill>
                  <a:srgbClr val="002060"/>
                </a:solidFill>
              </a:rPr>
              <a:t>?  в)</a:t>
            </a:r>
            <a:r>
              <a:rPr lang="ru-RU" sz="2400" dirty="0" err="1" smtClean="0">
                <a:solidFill>
                  <a:srgbClr val="002060"/>
                </a:solidFill>
              </a:rPr>
              <a:t>Какой?Какая?Какое?Какие</a:t>
            </a:r>
            <a:r>
              <a:rPr lang="ru-RU" sz="2400" dirty="0" smtClean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720" y="3143248"/>
            <a:ext cx="701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__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4357694"/>
            <a:ext cx="72152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3)</a:t>
            </a:r>
            <a:r>
              <a:rPr lang="ru-RU" sz="2400" dirty="0" smtClean="0">
                <a:solidFill>
                  <a:srgbClr val="002060"/>
                </a:solidFill>
              </a:rPr>
              <a:t>Укажи строчку</a:t>
            </a:r>
            <a:r>
              <a:rPr lang="en-US" sz="2400" dirty="0" smtClean="0">
                <a:solidFill>
                  <a:srgbClr val="002060"/>
                </a:solidFill>
              </a:rPr>
              <a:t>,</a:t>
            </a:r>
            <a:r>
              <a:rPr lang="ru-RU" sz="2400" dirty="0" smtClean="0">
                <a:solidFill>
                  <a:srgbClr val="002060"/>
                </a:solidFill>
              </a:rPr>
              <a:t>в которой записаны глаголы: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                                а)быстрая</a:t>
            </a:r>
            <a:r>
              <a:rPr lang="en-US" sz="2400" dirty="0" smtClean="0">
                <a:solidFill>
                  <a:srgbClr val="002060"/>
                </a:solidFill>
              </a:rPr>
              <a:t>,</a:t>
            </a:r>
            <a:r>
              <a:rPr lang="ru-RU" sz="2400" dirty="0" smtClean="0">
                <a:solidFill>
                  <a:srgbClr val="002060"/>
                </a:solidFill>
              </a:rPr>
              <a:t>плескать</a:t>
            </a:r>
            <a:r>
              <a:rPr lang="en-US" sz="2400" dirty="0" smtClean="0">
                <a:solidFill>
                  <a:srgbClr val="002060"/>
                </a:solidFill>
              </a:rPr>
              <a:t>,</a:t>
            </a:r>
            <a:r>
              <a:rPr lang="ru-RU" sz="2400" dirty="0" smtClean="0">
                <a:solidFill>
                  <a:srgbClr val="002060"/>
                </a:solidFill>
              </a:rPr>
              <a:t>откроет</a:t>
            </a:r>
            <a:r>
              <a:rPr lang="en-US" sz="24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                                б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  <a:r>
              <a:rPr lang="ru-RU" sz="2400" dirty="0" err="1" smtClean="0">
                <a:solidFill>
                  <a:srgbClr val="002060"/>
                </a:solidFill>
              </a:rPr>
              <a:t>читет</a:t>
            </a:r>
            <a:r>
              <a:rPr lang="en-US" sz="2400" dirty="0" smtClean="0">
                <a:solidFill>
                  <a:srgbClr val="002060"/>
                </a:solidFill>
              </a:rPr>
              <a:t>,</a:t>
            </a:r>
            <a:r>
              <a:rPr lang="ru-RU" sz="2400" dirty="0" smtClean="0">
                <a:solidFill>
                  <a:srgbClr val="002060"/>
                </a:solidFill>
              </a:rPr>
              <a:t>писал</a:t>
            </a:r>
            <a:r>
              <a:rPr lang="en-US" sz="2400" dirty="0" smtClean="0">
                <a:solidFill>
                  <a:srgbClr val="002060"/>
                </a:solidFill>
              </a:rPr>
              <a:t>,</a:t>
            </a:r>
            <a:r>
              <a:rPr lang="ru-RU" sz="2400" dirty="0" smtClean="0">
                <a:solidFill>
                  <a:srgbClr val="002060"/>
                </a:solidFill>
              </a:rPr>
              <a:t>сумеет</a:t>
            </a:r>
            <a:r>
              <a:rPr lang="en-US" sz="24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                                в)закрыл</a:t>
            </a:r>
            <a:r>
              <a:rPr lang="en-US" sz="2400" dirty="0" smtClean="0">
                <a:solidFill>
                  <a:srgbClr val="002060"/>
                </a:solidFill>
              </a:rPr>
              <a:t>,</a:t>
            </a:r>
            <a:r>
              <a:rPr lang="ru-RU" sz="2400" dirty="0" smtClean="0">
                <a:solidFill>
                  <a:srgbClr val="002060"/>
                </a:solidFill>
              </a:rPr>
              <a:t>зимний</a:t>
            </a:r>
            <a:r>
              <a:rPr lang="en-US" sz="2400" dirty="0" smtClean="0">
                <a:solidFill>
                  <a:srgbClr val="002060"/>
                </a:solidFill>
              </a:rPr>
              <a:t>,</a:t>
            </a:r>
            <a:r>
              <a:rPr lang="ru-RU" sz="2400" dirty="0" smtClean="0">
                <a:solidFill>
                  <a:srgbClr val="002060"/>
                </a:solidFill>
              </a:rPr>
              <a:t>ветер</a:t>
            </a:r>
            <a:r>
              <a:rPr lang="en-US" sz="2400" dirty="0" smtClean="0">
                <a:solidFill>
                  <a:srgbClr val="002060"/>
                </a:solidFill>
              </a:rPr>
              <a:t>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3174" y="521495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__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1000108"/>
            <a:ext cx="64532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Посадила бабка в печь</a:t>
            </a:r>
            <a:r>
              <a:rPr lang="en-US" sz="4800" dirty="0" smtClean="0">
                <a:solidFill>
                  <a:srgbClr val="002060"/>
                </a:solidFill>
              </a:rPr>
              <a:t>,</a:t>
            </a:r>
          </a:p>
          <a:p>
            <a:endParaRPr lang="en-US" sz="4800" dirty="0" smtClean="0">
              <a:solidFill>
                <a:srgbClr val="002060"/>
              </a:solidFill>
            </a:endParaRPr>
          </a:p>
          <a:p>
            <a:r>
              <a:rPr lang="ru-RU" sz="4800" dirty="0" smtClean="0">
                <a:solidFill>
                  <a:srgbClr val="002060"/>
                </a:solidFill>
              </a:rPr>
              <a:t>Пироги с капустой печь</a:t>
            </a:r>
            <a:r>
              <a:rPr lang="en-US" sz="4800" dirty="0" smtClean="0">
                <a:solidFill>
                  <a:srgbClr val="002060"/>
                </a:solidFill>
              </a:rPr>
              <a:t>.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00826" y="857232"/>
            <a:ext cx="74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СУЩ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2357430"/>
            <a:ext cx="628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ГЛ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428736"/>
            <a:ext cx="56435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Контрольные вопросы: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1)На какие вопросы отвечает глагол?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2)Что обозначает глагол?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3)Как изменяется глагол?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7554" y="500042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Итог урока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1571612"/>
            <a:ext cx="521078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-</a:t>
            </a:r>
            <a:r>
              <a:rPr lang="ru-RU" sz="3200" dirty="0" smtClean="0">
                <a:solidFill>
                  <a:srgbClr val="002060"/>
                </a:solidFill>
              </a:rPr>
              <a:t>Каким был наш урок?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-Каким был я на уроке?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-Чему ты научился на уроке?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-Кому ты помог на уроке?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-Кому ты благодарен?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43116"/>
            <a:ext cx="111147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 СПАСИБО ЗА РАБОТУ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Русский язык-это клад</a:t>
            </a:r>
            <a:r>
              <a:rPr lang="en-US" sz="4000" dirty="0" smtClean="0">
                <a:solidFill>
                  <a:srgbClr val="002060"/>
                </a:solidFill>
              </a:rPr>
              <a:t>,</a:t>
            </a:r>
            <a:r>
              <a:rPr lang="ru-RU" sz="4000" dirty="0" smtClean="0">
                <a:solidFill>
                  <a:srgbClr val="002060"/>
                </a:solidFill>
              </a:rPr>
              <a:t>это достояние</a:t>
            </a:r>
            <a:r>
              <a:rPr lang="en-US" sz="4000" dirty="0" smtClean="0">
                <a:solidFill>
                  <a:srgbClr val="002060"/>
                </a:solidFill>
              </a:rPr>
              <a:t>,</a:t>
            </a:r>
            <a:r>
              <a:rPr lang="ru-RU" sz="4000" dirty="0" smtClean="0">
                <a:solidFill>
                  <a:srgbClr val="002060"/>
                </a:solidFill>
              </a:rPr>
              <a:t>переданное нам нашими предшественниками</a:t>
            </a:r>
            <a:r>
              <a:rPr lang="en-US" sz="4000" dirty="0" smtClean="0">
                <a:solidFill>
                  <a:srgbClr val="002060"/>
                </a:solidFill>
              </a:rPr>
              <a:t>.</a:t>
            </a:r>
            <a:r>
              <a:rPr lang="ru-RU" sz="4000" dirty="0" smtClean="0">
                <a:solidFill>
                  <a:srgbClr val="002060"/>
                </a:solidFill>
              </a:rPr>
              <a:t>Обращайтесь почтительно с этим могущественным орудием</a:t>
            </a:r>
            <a:r>
              <a:rPr lang="en-US" sz="40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                             Иван Сергеевич Тургенев 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D:\Тургенев И 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786190"/>
            <a:ext cx="2643206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професссо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28604"/>
            <a:ext cx="6215106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1785926"/>
            <a:ext cx="1142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>
                <a:solidFill>
                  <a:srgbClr val="002060"/>
                </a:solidFill>
              </a:rPr>
              <a:t>Щ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4414" y="1857365"/>
            <a:ext cx="7858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002060"/>
                </a:solidFill>
              </a:rPr>
              <a:t>Р</a:t>
            </a:r>
            <a:endParaRPr lang="ru-RU" sz="8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5" y="1857365"/>
            <a:ext cx="7858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>
                <a:solidFill>
                  <a:srgbClr val="002060"/>
                </a:solidFill>
              </a:rPr>
              <a:t>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3174" y="1857364"/>
            <a:ext cx="7858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>
                <a:solidFill>
                  <a:srgbClr val="002060"/>
                </a:solidFill>
              </a:rPr>
              <a:t>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7554" y="1857365"/>
            <a:ext cx="6429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002060"/>
                </a:solidFill>
              </a:rPr>
              <a:t>З</a:t>
            </a:r>
            <a:endParaRPr lang="ru-RU" sz="80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934" y="1857364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002060"/>
                </a:solidFill>
              </a:rPr>
              <a:t>Ш</a:t>
            </a:r>
            <a:endParaRPr lang="ru-RU" sz="80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3505" y="1857364"/>
            <a:ext cx="7858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002060"/>
                </a:solidFill>
              </a:rPr>
              <a:t>А</a:t>
            </a:r>
            <a:endParaRPr lang="ru-RU" sz="80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57885" y="1857364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002060"/>
                </a:solidFill>
              </a:rPr>
              <a:t>Ы</a:t>
            </a:r>
            <a:endParaRPr lang="ru-RU" sz="80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15140" y="1857364"/>
            <a:ext cx="10868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>
                <a:solidFill>
                  <a:srgbClr val="002060"/>
                </a:solidFill>
              </a:rPr>
              <a:t>Ь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72396" y="1857364"/>
            <a:ext cx="6848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002060"/>
                </a:solidFill>
              </a:rPr>
              <a:t>Т</a:t>
            </a:r>
            <a:endParaRPr lang="ru-RU" sz="8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84" y="714356"/>
            <a:ext cx="36824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002060"/>
                </a:solidFill>
              </a:rPr>
              <a:t>РЕШАТЬ</a:t>
            </a:r>
            <a:endParaRPr lang="ru-RU" sz="8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2071679"/>
            <a:ext cx="65008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002060"/>
                </a:solidFill>
              </a:rPr>
              <a:t>ЧТО ДЕЛАТЬ?</a:t>
            </a:r>
            <a:endParaRPr lang="ru-RU" sz="80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9" y="3786190"/>
            <a:ext cx="67866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002060"/>
                </a:solidFill>
              </a:rPr>
              <a:t>ЧТО СДЕЛАТЬ?</a:t>
            </a:r>
            <a:endParaRPr lang="ru-RU" sz="8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785794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Тема: Глагол</a:t>
            </a:r>
            <a:r>
              <a:rPr lang="en-US" sz="6000" dirty="0" smtClean="0">
                <a:solidFill>
                  <a:srgbClr val="002060"/>
                </a:solidFill>
              </a:rPr>
              <a:t>.</a:t>
            </a:r>
            <a:r>
              <a:rPr lang="ru-RU" sz="6000" dirty="0" smtClean="0">
                <a:solidFill>
                  <a:srgbClr val="002060"/>
                </a:solidFill>
              </a:rPr>
              <a:t>Закрепление изученного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357166"/>
            <a:ext cx="81439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                    </a:t>
            </a:r>
            <a:r>
              <a:rPr lang="ru-RU" sz="4800" dirty="0" smtClean="0">
                <a:solidFill>
                  <a:srgbClr val="002060"/>
                </a:solidFill>
              </a:rPr>
              <a:t>Цели урока</a:t>
            </a:r>
            <a:endParaRPr lang="en-US" sz="4800" dirty="0" smtClean="0">
              <a:solidFill>
                <a:srgbClr val="002060"/>
              </a:solidFill>
            </a:endParaRPr>
          </a:p>
          <a:p>
            <a:endParaRPr lang="ru-RU" sz="4800" dirty="0" smtClean="0">
              <a:solidFill>
                <a:srgbClr val="002060"/>
              </a:solidFill>
            </a:endParaRPr>
          </a:p>
          <a:p>
            <a:r>
              <a:rPr lang="ru-RU" sz="4800" dirty="0" smtClean="0">
                <a:solidFill>
                  <a:srgbClr val="002060"/>
                </a:solidFill>
              </a:rPr>
              <a:t>Формирование знаний</a:t>
            </a:r>
            <a:r>
              <a:rPr lang="en-US" sz="4800" dirty="0" smtClean="0">
                <a:solidFill>
                  <a:srgbClr val="002060"/>
                </a:solidFill>
              </a:rPr>
              <a:t>…</a:t>
            </a:r>
          </a:p>
          <a:p>
            <a:endParaRPr lang="en-US" sz="4800" dirty="0">
              <a:solidFill>
                <a:srgbClr val="002060"/>
              </a:solidFill>
            </a:endParaRPr>
          </a:p>
          <a:p>
            <a:r>
              <a:rPr lang="ru-RU" sz="4800" dirty="0" smtClean="0">
                <a:solidFill>
                  <a:srgbClr val="002060"/>
                </a:solidFill>
              </a:rPr>
              <a:t>Развитие умений</a:t>
            </a:r>
            <a:r>
              <a:rPr lang="en-US" sz="4800" dirty="0" smtClean="0">
                <a:solidFill>
                  <a:srgbClr val="002060"/>
                </a:solidFill>
              </a:rPr>
              <a:t>…</a:t>
            </a:r>
          </a:p>
          <a:p>
            <a:endParaRPr lang="en-US" sz="4800" dirty="0">
              <a:solidFill>
                <a:srgbClr val="002060"/>
              </a:solidFill>
            </a:endParaRPr>
          </a:p>
          <a:p>
            <a:r>
              <a:rPr lang="ru-RU" sz="4800" dirty="0" smtClean="0">
                <a:solidFill>
                  <a:srgbClr val="002060"/>
                </a:solidFill>
              </a:rPr>
              <a:t>Воспитание навыков</a:t>
            </a:r>
            <a:r>
              <a:rPr lang="en-US" sz="4800" dirty="0" smtClean="0">
                <a:solidFill>
                  <a:srgbClr val="002060"/>
                </a:solidFill>
              </a:rPr>
              <a:t>…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214422"/>
            <a:ext cx="82153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Главная задача урока : Распознавать</a:t>
            </a:r>
            <a:r>
              <a:rPr lang="en-US" sz="4800" dirty="0" smtClean="0">
                <a:solidFill>
                  <a:srgbClr val="002060"/>
                </a:solidFill>
              </a:rPr>
              <a:t>,</a:t>
            </a:r>
            <a:r>
              <a:rPr lang="ru-RU" sz="4800" dirty="0" smtClean="0">
                <a:solidFill>
                  <a:srgbClr val="002060"/>
                </a:solidFill>
              </a:rPr>
              <a:t>слышать</a:t>
            </a:r>
            <a:r>
              <a:rPr lang="en-US" sz="4800" dirty="0" smtClean="0">
                <a:solidFill>
                  <a:srgbClr val="002060"/>
                </a:solidFill>
              </a:rPr>
              <a:t>,</a:t>
            </a:r>
            <a:r>
              <a:rPr lang="ru-RU" sz="4800" dirty="0" smtClean="0">
                <a:solidFill>
                  <a:srgbClr val="002060"/>
                </a:solidFill>
              </a:rPr>
              <a:t>видеть и грамотно писать глаголы</a:t>
            </a:r>
            <a:r>
              <a:rPr lang="en-US" sz="4800" dirty="0" smtClean="0">
                <a:solidFill>
                  <a:srgbClr val="002060"/>
                </a:solidFill>
              </a:rPr>
              <a:t>.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325</Words>
  <Application>Microsoft Office PowerPoint</Application>
  <PresentationFormat>Экран (4:3)</PresentationFormat>
  <Paragraphs>101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2011-02-27T12:08:52Z</dcterms:created>
  <dcterms:modified xsi:type="dcterms:W3CDTF">2011-02-28T14:33:00Z</dcterms:modified>
</cp:coreProperties>
</file>