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56" r:id="rId4"/>
  </p:sldMasterIdLst>
  <p:notesMasterIdLst>
    <p:notesMasterId r:id="rId43"/>
  </p:notesMasterIdLst>
  <p:handoutMasterIdLst>
    <p:handoutMasterId r:id="rId44"/>
  </p:handoutMasterIdLst>
  <p:sldIdLst>
    <p:sldId id="256" r:id="rId5"/>
    <p:sldId id="300" r:id="rId6"/>
    <p:sldId id="301" r:id="rId7"/>
    <p:sldId id="305" r:id="rId8"/>
    <p:sldId id="307" r:id="rId9"/>
    <p:sldId id="281" r:id="rId10"/>
    <p:sldId id="258" r:id="rId11"/>
    <p:sldId id="282" r:id="rId12"/>
    <p:sldId id="259" r:id="rId13"/>
    <p:sldId id="286" r:id="rId14"/>
    <p:sldId id="260" r:id="rId15"/>
    <p:sldId id="283" r:id="rId16"/>
    <p:sldId id="261" r:id="rId17"/>
    <p:sldId id="287" r:id="rId18"/>
    <p:sldId id="262" r:id="rId19"/>
    <p:sldId id="284" r:id="rId20"/>
    <p:sldId id="263" r:id="rId21"/>
    <p:sldId id="288" r:id="rId22"/>
    <p:sldId id="264" r:id="rId23"/>
    <p:sldId id="285" r:id="rId24"/>
    <p:sldId id="265" r:id="rId25"/>
    <p:sldId id="289" r:id="rId26"/>
    <p:sldId id="266" r:id="rId27"/>
    <p:sldId id="290" r:id="rId28"/>
    <p:sldId id="267" r:id="rId29"/>
    <p:sldId id="291" r:id="rId30"/>
    <p:sldId id="268" r:id="rId31"/>
    <p:sldId id="292" r:id="rId32"/>
    <p:sldId id="269" r:id="rId33"/>
    <p:sldId id="293" r:id="rId34"/>
    <p:sldId id="270" r:id="rId35"/>
    <p:sldId id="308" r:id="rId36"/>
    <p:sldId id="309" r:id="rId37"/>
    <p:sldId id="310" r:id="rId38"/>
    <p:sldId id="303" r:id="rId39"/>
    <p:sldId id="313" r:id="rId40"/>
    <p:sldId id="312" r:id="rId41"/>
    <p:sldId id="314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4FF"/>
    <a:srgbClr val="EB5BD6"/>
    <a:srgbClr val="4DBDD3"/>
    <a:srgbClr val="FFAFAF"/>
    <a:srgbClr val="53EFF3"/>
    <a:srgbClr val="70DA4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2E36-78A3-4B60-B984-965D0D594C0C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B46C1-F043-4BB5-B2F7-DF3B088E9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F75F7-FA3D-4780-8B85-04D123EF0AB5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2DF04-62CC-47C3-BA8A-60E1C9CBFC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2DF04-62CC-47C3-BA8A-60E1C9CBFC1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E56CC9-9BB6-43F4-A9A2-FDED5CAAA2E8}" type="datetimeFigureOut">
              <a:rPr lang="ru-RU" smtClean="0"/>
              <a:pPr/>
              <a:t>14.02.2013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8171E55-A683-455B-BDC5-F8E747746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71942"/>
            <a:ext cx="8183880" cy="2428892"/>
          </a:xfrm>
        </p:spPr>
        <p:txBody>
          <a:bodyPr/>
          <a:lstStyle/>
          <a:p>
            <a:r>
              <a:rPr lang="ru-RU" dirty="0" smtClean="0"/>
              <a:t>ТАТАРСТАН </a:t>
            </a:r>
            <a:r>
              <a:rPr lang="tt-RU" dirty="0" smtClean="0"/>
              <a:t> ШӘҺӘРЛӘРЕ</a:t>
            </a:r>
            <a:endParaRPr lang="ru-RU" dirty="0"/>
          </a:p>
        </p:txBody>
      </p:sp>
      <p:pic>
        <p:nvPicPr>
          <p:cNvPr id="1026" name="Picture 2" descr="E:\города\болга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3096344" cy="2332579"/>
          </a:xfrm>
          <a:prstGeom prst="rect">
            <a:avLst/>
          </a:prstGeom>
          <a:noFill/>
        </p:spPr>
      </p:pic>
      <p:pic>
        <p:nvPicPr>
          <p:cNvPr id="1027" name="Picture 3" descr="E:\города\Бугульм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2216" y="728343"/>
            <a:ext cx="4608512" cy="3120008"/>
          </a:xfrm>
          <a:prstGeom prst="rect">
            <a:avLst/>
          </a:prstGeom>
          <a:noFill/>
        </p:spPr>
      </p:pic>
      <p:pic>
        <p:nvPicPr>
          <p:cNvPr id="10242" name="Picture 2" descr="C:\Users\Айгуль\Desktop\Новая папка\Бугульм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85728"/>
            <a:ext cx="4737095" cy="3429024"/>
          </a:xfrm>
          <a:prstGeom prst="rect">
            <a:avLst/>
          </a:prstGeom>
          <a:noFill/>
        </p:spPr>
      </p:pic>
      <p:pic>
        <p:nvPicPr>
          <p:cNvPr id="10243" name="Picture 3" descr="C:\Users\Айгуль\Desktop\Новая папка\Болгар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571877"/>
            <a:ext cx="3571900" cy="2071702"/>
          </a:xfrm>
          <a:prstGeom prst="rect">
            <a:avLst/>
          </a:prstGeom>
          <a:noFill/>
        </p:spPr>
      </p:pic>
      <p:pic>
        <p:nvPicPr>
          <p:cNvPr id="10244" name="Picture 4" descr="C:\Users\Айгуль\Desktop\Новая папка\Зай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8596" y="357166"/>
            <a:ext cx="3571899" cy="2500330"/>
          </a:xfrm>
          <a:prstGeom prst="rect">
            <a:avLst/>
          </a:prstGeom>
          <a:noFill/>
        </p:spPr>
      </p:pic>
      <p:pic>
        <p:nvPicPr>
          <p:cNvPr id="10245" name="Picture 5" descr="C:\Users\Айгуль\Desktop\Новая папка\almetevs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071811"/>
            <a:ext cx="366712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581128"/>
            <a:ext cx="8643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>
                <a:solidFill>
                  <a:srgbClr val="C00000"/>
                </a:solidFill>
              </a:rPr>
              <a:t>Б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3717032"/>
            <a:ext cx="1034257" cy="1336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8000" b="1" dirty="0" smtClean="0"/>
              <a:t>О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412776"/>
            <a:ext cx="944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Л</a:t>
            </a:r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76256" y="4653136"/>
            <a:ext cx="7649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Г</a:t>
            </a:r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628800"/>
            <a:ext cx="8707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А</a:t>
            </a:r>
            <a:endParaRPr lang="ru-RU" sz="8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1484784"/>
            <a:ext cx="8435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Р</a:t>
            </a:r>
            <a:endParaRPr lang="ru-RU" sz="8000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йгуль\Desktop\Новая папка\Болгар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876" b="9876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tt-RU" sz="4800" b="1" dirty="0" smtClean="0">
                <a:solidFill>
                  <a:srgbClr val="1DC4FF"/>
                </a:solidFill>
              </a:rPr>
              <a:t>БОЛГАР</a:t>
            </a:r>
            <a:endParaRPr lang="ru-RU" sz="4800" b="1" dirty="0">
              <a:solidFill>
                <a:srgbClr val="1DC4FF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1DC4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3717032"/>
            <a:ext cx="8707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>
                <a:solidFill>
                  <a:srgbClr val="C00000"/>
                </a:solidFill>
              </a:rPr>
              <a:t>А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6216" y="1268760"/>
            <a:ext cx="8707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А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2736"/>
            <a:ext cx="8707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А</a:t>
            </a:r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196752"/>
            <a:ext cx="944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Л</a:t>
            </a:r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4581128"/>
            <a:ext cx="8643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Б</a:t>
            </a:r>
            <a:endParaRPr lang="ru-RU" sz="8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3068960"/>
            <a:ext cx="8707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У</a:t>
            </a:r>
            <a:endParaRPr lang="ru-RU" sz="8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365104"/>
            <a:ext cx="7649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Г</a:t>
            </a:r>
            <a:endParaRPr lang="ru-RU" sz="80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Айгуль\Downloads\Алабуг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815" b="48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tt-RU" sz="4800" b="1" dirty="0" smtClean="0">
                <a:solidFill>
                  <a:srgbClr val="FF0000"/>
                </a:solidFill>
              </a:rPr>
              <a:t>АЛАБУГА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99992" y="4509120"/>
            <a:ext cx="821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8000" b="1" dirty="0" smtClean="0">
                <a:solidFill>
                  <a:srgbClr val="C00000"/>
                </a:solidFill>
              </a:rPr>
              <a:t>Т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653136"/>
            <a:ext cx="8643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Б</a:t>
            </a:r>
            <a:endParaRPr lang="ru-RU" sz="8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40352" y="836712"/>
            <a:ext cx="9252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Ү</a:t>
            </a:r>
            <a:endParaRPr lang="ru-RU" sz="8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628800"/>
            <a:ext cx="9428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Ә</a:t>
            </a:r>
            <a:endParaRPr lang="ru-RU" sz="8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80312" y="5085184"/>
            <a:ext cx="10342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Н</a:t>
            </a:r>
            <a:endParaRPr lang="ru-RU" sz="8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764704"/>
            <a:ext cx="9348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К</a:t>
            </a:r>
            <a:endParaRPr lang="ru-RU" sz="8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2708920"/>
            <a:ext cx="8707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А</a:t>
            </a:r>
            <a:endParaRPr lang="ru-RU" sz="8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2852936"/>
            <a:ext cx="11432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М</a:t>
            </a:r>
            <a:endParaRPr lang="ru-RU" sz="8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1484784"/>
            <a:ext cx="8707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А</a:t>
            </a:r>
            <a:endParaRPr lang="ru-RU" sz="8000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йгуль\Desktop\Новая папка\Нижнекамск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031" r="2031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tt-RU" sz="4800" b="1" dirty="0" smtClean="0">
                <a:solidFill>
                  <a:srgbClr val="FF0000"/>
                </a:solidFill>
              </a:rPr>
              <a:t>Түбән Кама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6296" y="1844824"/>
            <a:ext cx="9605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8000" b="1" dirty="0" smtClean="0">
                <a:solidFill>
                  <a:srgbClr val="C00000"/>
                </a:solidFill>
              </a:rPr>
              <a:t>Б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869160"/>
            <a:ext cx="9829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Ө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836712"/>
            <a:ext cx="7649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Г</a:t>
            </a:r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64288" y="5013176"/>
            <a:ext cx="8018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Е</a:t>
            </a:r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2708920"/>
            <a:ext cx="944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Л</a:t>
            </a:r>
            <a:endParaRPr lang="ru-RU" sz="8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3356992"/>
            <a:ext cx="11432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М</a:t>
            </a:r>
            <a:endParaRPr lang="ru-RU" sz="8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196752"/>
            <a:ext cx="9428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Ә</a:t>
            </a:r>
            <a:endParaRPr lang="ru-RU" sz="8000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йгуль\Desktop\Новая папка\Бугульм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852" b="48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tt-RU" sz="4800" b="1" dirty="0" smtClean="0">
                <a:solidFill>
                  <a:srgbClr val="FF0000"/>
                </a:solidFill>
              </a:rPr>
              <a:t>Бөгелмә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4288" y="1700808"/>
            <a:ext cx="9300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>
                <a:solidFill>
                  <a:srgbClr val="C00000"/>
                </a:solidFill>
              </a:rPr>
              <a:t>Ч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484784"/>
            <a:ext cx="10406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И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4437112"/>
            <a:ext cx="8611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С</a:t>
            </a:r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4005064"/>
            <a:ext cx="8210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Т</a:t>
            </a:r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980728"/>
            <a:ext cx="870751" cy="132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t-RU" sz="8000" b="1" dirty="0" smtClean="0">
                <a:solidFill>
                  <a:prstClr val="black"/>
                </a:solidFill>
              </a:rPr>
              <a:t>А</a:t>
            </a: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2708920"/>
            <a:ext cx="10406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8000" b="1" dirty="0" smtClean="0">
                <a:solidFill>
                  <a:prstClr val="black"/>
                </a:solidFill>
              </a:rPr>
              <a:t>Й</a:t>
            </a:r>
            <a:endParaRPr lang="ru-RU" sz="8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Айгуль\Downloads\Чистай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815" b="48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tt-RU" sz="4400" b="1" dirty="0" smtClean="0">
                <a:solidFill>
                  <a:srgbClr val="FF0000"/>
                </a:solidFill>
              </a:rPr>
              <a:t>Чистай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332656"/>
            <a:ext cx="8153400" cy="6120680"/>
          </a:xfrm>
        </p:spPr>
        <p:txBody>
          <a:bodyPr/>
          <a:lstStyle/>
          <a:p>
            <a:r>
              <a:rPr lang="ru-RU" sz="3200" dirty="0" smtClean="0">
                <a:solidFill>
                  <a:srgbClr val="1DC4FF"/>
                </a:solidFill>
              </a:rPr>
              <a:t>Альметьевск - </a:t>
            </a:r>
            <a:r>
              <a:rPr lang="tt-RU" sz="3200" dirty="0" smtClean="0">
                <a:solidFill>
                  <a:srgbClr val="1DC4FF"/>
                </a:solidFill>
              </a:rPr>
              <a:t>Әлмәт</a:t>
            </a:r>
            <a:endParaRPr lang="ru-RU" sz="3200" dirty="0" smtClean="0">
              <a:solidFill>
                <a:srgbClr val="1DC4FF"/>
              </a:solidFill>
            </a:endParaRPr>
          </a:p>
          <a:p>
            <a:r>
              <a:rPr lang="ru-RU" sz="3200" dirty="0" smtClean="0">
                <a:solidFill>
                  <a:srgbClr val="1DC4FF"/>
                </a:solidFill>
              </a:rPr>
              <a:t>Чистополь - </a:t>
            </a:r>
            <a:r>
              <a:rPr lang="ru-RU" sz="3200" dirty="0" err="1" smtClean="0">
                <a:solidFill>
                  <a:srgbClr val="1DC4FF"/>
                </a:solidFill>
              </a:rPr>
              <a:t>Чистай</a:t>
            </a:r>
            <a:endParaRPr lang="ru-RU" sz="3200" dirty="0" smtClean="0">
              <a:solidFill>
                <a:srgbClr val="1DC4FF"/>
              </a:solidFill>
            </a:endParaRPr>
          </a:p>
          <a:p>
            <a:r>
              <a:rPr lang="ru-RU" sz="3200" dirty="0" smtClean="0">
                <a:solidFill>
                  <a:srgbClr val="1DC4FF"/>
                </a:solidFill>
              </a:rPr>
              <a:t>Елабуга - </a:t>
            </a:r>
            <a:r>
              <a:rPr lang="ru-RU" sz="3200" dirty="0" err="1" smtClean="0">
                <a:solidFill>
                  <a:srgbClr val="1DC4FF"/>
                </a:solidFill>
              </a:rPr>
              <a:t>Алабуга</a:t>
            </a:r>
            <a:endParaRPr lang="ru-RU" sz="3200" dirty="0" smtClean="0">
              <a:solidFill>
                <a:srgbClr val="1DC4FF"/>
              </a:solidFill>
            </a:endParaRPr>
          </a:p>
          <a:p>
            <a:r>
              <a:rPr lang="ru-RU" sz="3200" dirty="0" smtClean="0">
                <a:solidFill>
                  <a:srgbClr val="1DC4FF"/>
                </a:solidFill>
              </a:rPr>
              <a:t>Заинск - </a:t>
            </a:r>
            <a:r>
              <a:rPr lang="ru-RU" sz="3200" dirty="0" err="1" smtClean="0">
                <a:solidFill>
                  <a:srgbClr val="1DC4FF"/>
                </a:solidFill>
              </a:rPr>
              <a:t>Зәй</a:t>
            </a:r>
            <a:endParaRPr lang="ru-RU" sz="3200" dirty="0" smtClean="0">
              <a:solidFill>
                <a:srgbClr val="1DC4FF"/>
              </a:solidFill>
            </a:endParaRPr>
          </a:p>
          <a:p>
            <a:r>
              <a:rPr lang="ru-RU" sz="3200" dirty="0" smtClean="0">
                <a:solidFill>
                  <a:srgbClr val="1DC4FF"/>
                </a:solidFill>
              </a:rPr>
              <a:t>Мензелинск - </a:t>
            </a:r>
            <a:r>
              <a:rPr lang="ru-RU" sz="3200" dirty="0" err="1" smtClean="0">
                <a:solidFill>
                  <a:srgbClr val="1DC4FF"/>
                </a:solidFill>
              </a:rPr>
              <a:t>Минзәлә</a:t>
            </a:r>
            <a:endParaRPr lang="ru-RU" sz="3200" dirty="0" smtClean="0">
              <a:solidFill>
                <a:srgbClr val="1DC4FF"/>
              </a:solidFill>
            </a:endParaRPr>
          </a:p>
          <a:p>
            <a:r>
              <a:rPr lang="ru-RU" sz="3200" dirty="0" smtClean="0">
                <a:solidFill>
                  <a:srgbClr val="1DC4FF"/>
                </a:solidFill>
              </a:rPr>
              <a:t>Буинск - </a:t>
            </a:r>
            <a:r>
              <a:rPr lang="ru-RU" sz="3200" dirty="0" err="1" smtClean="0">
                <a:solidFill>
                  <a:srgbClr val="1DC4FF"/>
                </a:solidFill>
              </a:rPr>
              <a:t>Буа</a:t>
            </a:r>
            <a:endParaRPr lang="ru-RU" sz="3200" dirty="0" smtClean="0">
              <a:solidFill>
                <a:srgbClr val="1DC4FF"/>
              </a:solidFill>
            </a:endParaRPr>
          </a:p>
          <a:p>
            <a:r>
              <a:rPr lang="ru-RU" sz="3200" dirty="0" smtClean="0">
                <a:solidFill>
                  <a:srgbClr val="1DC4FF"/>
                </a:solidFill>
              </a:rPr>
              <a:t>Бавлы - Баулы</a:t>
            </a:r>
          </a:p>
          <a:p>
            <a:r>
              <a:rPr lang="ru-RU" sz="3200" dirty="0" smtClean="0">
                <a:solidFill>
                  <a:srgbClr val="1DC4FF"/>
                </a:solidFill>
              </a:rPr>
              <a:t>Нижнекамск - </a:t>
            </a:r>
            <a:r>
              <a:rPr lang="ru-RU" sz="3200" dirty="0" err="1" smtClean="0">
                <a:solidFill>
                  <a:srgbClr val="1DC4FF"/>
                </a:solidFill>
              </a:rPr>
              <a:t>Түбән </a:t>
            </a:r>
            <a:r>
              <a:rPr lang="ru-RU" sz="3200" dirty="0" smtClean="0">
                <a:solidFill>
                  <a:srgbClr val="1DC4FF"/>
                </a:solidFill>
              </a:rPr>
              <a:t>Кама</a:t>
            </a:r>
          </a:p>
          <a:p>
            <a:r>
              <a:rPr lang="ru-RU" sz="3200" dirty="0" smtClean="0">
                <a:solidFill>
                  <a:srgbClr val="1DC4FF"/>
                </a:solidFill>
              </a:rPr>
              <a:t>Агрыз - </a:t>
            </a:r>
            <a:r>
              <a:rPr lang="ru-RU" sz="3200" dirty="0" err="1" smtClean="0">
                <a:solidFill>
                  <a:srgbClr val="1DC4FF"/>
                </a:solidFill>
              </a:rPr>
              <a:t>Әгерҗе</a:t>
            </a:r>
            <a:endParaRPr lang="ru-RU" sz="3200" dirty="0" smtClean="0">
              <a:solidFill>
                <a:srgbClr val="1DC4FF"/>
              </a:solidFill>
            </a:endParaRPr>
          </a:p>
          <a:p>
            <a:r>
              <a:rPr lang="ru-RU" sz="3200" dirty="0" smtClean="0">
                <a:solidFill>
                  <a:srgbClr val="1DC4FF"/>
                </a:solidFill>
              </a:rPr>
              <a:t>Бугульма - </a:t>
            </a:r>
            <a:r>
              <a:rPr lang="ru-RU" sz="3200" dirty="0" err="1" smtClean="0">
                <a:solidFill>
                  <a:srgbClr val="1DC4FF"/>
                </a:solidFill>
              </a:rPr>
              <a:t>Бөгелмә</a:t>
            </a:r>
            <a:endParaRPr lang="ru-RU" sz="3200" dirty="0" smtClean="0">
              <a:solidFill>
                <a:srgbClr val="1DC4FF"/>
              </a:solidFill>
            </a:endParaRPr>
          </a:p>
          <a:p>
            <a:r>
              <a:rPr lang="tt-RU" sz="3200" dirty="0" smtClean="0">
                <a:solidFill>
                  <a:srgbClr val="1DC4FF"/>
                </a:solidFill>
              </a:rPr>
              <a:t>Набере</a:t>
            </a:r>
            <a:r>
              <a:rPr lang="ru-RU" sz="3200" dirty="0" err="1" smtClean="0">
                <a:solidFill>
                  <a:srgbClr val="1DC4FF"/>
                </a:solidFill>
              </a:rPr>
              <a:t>жные</a:t>
            </a:r>
            <a:r>
              <a:rPr lang="ru-RU" sz="3200" dirty="0" smtClean="0">
                <a:solidFill>
                  <a:srgbClr val="1DC4FF"/>
                </a:solidFill>
              </a:rPr>
              <a:t> Челны - Яр </a:t>
            </a:r>
            <a:r>
              <a:rPr lang="ru-RU" sz="3200" dirty="0" err="1" smtClean="0">
                <a:solidFill>
                  <a:srgbClr val="1DC4FF"/>
                </a:solidFill>
              </a:rPr>
              <a:t>Чаллы</a:t>
            </a:r>
            <a:endParaRPr lang="ru-RU" sz="3200" dirty="0" smtClean="0">
              <a:solidFill>
                <a:srgbClr val="1DC4FF"/>
              </a:solidFill>
            </a:endParaRPr>
          </a:p>
          <a:p>
            <a:endParaRPr lang="ru-RU" dirty="0">
              <a:solidFill>
                <a:srgbClr val="1DC4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836712"/>
            <a:ext cx="11432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>
                <a:solidFill>
                  <a:srgbClr val="C00000"/>
                </a:solidFill>
              </a:rPr>
              <a:t>М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32240" y="4725144"/>
            <a:ext cx="10406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И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437112"/>
            <a:ext cx="10342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Н</a:t>
            </a:r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0" y="1772816"/>
            <a:ext cx="8114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З</a:t>
            </a:r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5229200"/>
            <a:ext cx="9428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Ә</a:t>
            </a:r>
            <a:endParaRPr lang="ru-RU" sz="8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772816"/>
            <a:ext cx="9428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Ә</a:t>
            </a:r>
            <a:endParaRPr lang="ru-RU" sz="8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02723" y="3244334"/>
            <a:ext cx="944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Л</a:t>
            </a:r>
            <a:endParaRPr lang="ru-RU" sz="8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йгуль\Desktop\Новая папка\мензелинск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5262" b="5262"/>
          <a:stretch>
            <a:fillRect/>
          </a:stretch>
        </p:blipFill>
        <p:spPr bwMode="auto">
          <a:xfrm>
            <a:off x="14082" y="0"/>
            <a:ext cx="9129917" cy="6858000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МИНЗ</a:t>
            </a:r>
            <a:r>
              <a:rPr lang="tt-RU" sz="4000" b="1" dirty="0" smtClean="0">
                <a:solidFill>
                  <a:srgbClr val="FF0000"/>
                </a:solidFill>
              </a:rPr>
              <a:t>ӘЛӘ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3524" y="3244334"/>
            <a:ext cx="8114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>
                <a:solidFill>
                  <a:srgbClr val="C00000"/>
                </a:solidFill>
              </a:rPr>
              <a:t>З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14342" y="1055956"/>
            <a:ext cx="9428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8000" b="1" dirty="0" smtClean="0"/>
              <a:t>Ә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12079" y="1562368"/>
            <a:ext cx="10406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8000" b="1" dirty="0" smtClean="0"/>
              <a:t>Й</a:t>
            </a:r>
            <a:endParaRPr lang="ru-RU" sz="80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йгуль\Desktop\Новая папка\Зай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815" b="4815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tt-RU" sz="4400" b="1" dirty="0" smtClean="0">
                <a:solidFill>
                  <a:srgbClr val="FF0000"/>
                </a:solidFill>
              </a:rPr>
              <a:t>ЗӘЙ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4005064"/>
            <a:ext cx="8643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>
                <a:solidFill>
                  <a:srgbClr val="C00000"/>
                </a:solidFill>
              </a:rPr>
              <a:t>Б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2574" y="957531"/>
            <a:ext cx="944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8000" b="1" dirty="0" smtClean="0">
                <a:solidFill>
                  <a:prstClr val="black"/>
                </a:solidFill>
              </a:rPr>
              <a:t>Л</a:t>
            </a: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365104"/>
            <a:ext cx="8707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8000" b="1" dirty="0" smtClean="0">
                <a:solidFill>
                  <a:prstClr val="black"/>
                </a:solidFill>
              </a:rPr>
              <a:t>У</a:t>
            </a: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1340768"/>
            <a:ext cx="8707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8000" b="1" dirty="0" smtClean="0">
                <a:solidFill>
                  <a:prstClr val="black"/>
                </a:solidFill>
              </a:rPr>
              <a:t>А</a:t>
            </a: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17974" y="4656406"/>
            <a:ext cx="11785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8000" b="1" dirty="0" smtClean="0">
                <a:solidFill>
                  <a:prstClr val="black"/>
                </a:solidFill>
              </a:rPr>
              <a:t>Ы</a:t>
            </a:r>
            <a:endParaRPr lang="ru-RU" sz="8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йгуль\Desktop\Новая папка\Бавлы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786" b="4786"/>
          <a:stretch>
            <a:fillRect/>
          </a:stretch>
        </p:blipFill>
        <p:spPr bwMode="auto">
          <a:xfrm>
            <a:off x="14082" y="0"/>
            <a:ext cx="9129918" cy="6858000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tt-RU" sz="4800" b="1" dirty="0" smtClean="0">
                <a:solidFill>
                  <a:srgbClr val="FF0000"/>
                </a:solidFill>
              </a:rPr>
              <a:t>БАУЛЫ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3524" y="3244334"/>
            <a:ext cx="8018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Е</a:t>
            </a:r>
            <a:endParaRPr lang="ru-RU" sz="8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55806" y="943243"/>
            <a:ext cx="9428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8000" b="1" dirty="0" smtClean="0">
                <a:solidFill>
                  <a:srgbClr val="C00000"/>
                </a:solidFill>
              </a:rPr>
              <a:t>Ә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18469" y="998806"/>
            <a:ext cx="7649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8000" b="1" dirty="0" smtClean="0">
                <a:solidFill>
                  <a:prstClr val="black"/>
                </a:solidFill>
              </a:rPr>
              <a:t>Г</a:t>
            </a: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293096"/>
            <a:ext cx="8018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8000" b="1" dirty="0" smtClean="0">
                <a:solidFill>
                  <a:prstClr val="black"/>
                </a:solidFill>
              </a:rPr>
              <a:t>Е</a:t>
            </a: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340768"/>
            <a:ext cx="8435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8000" b="1" dirty="0" smtClean="0">
                <a:solidFill>
                  <a:prstClr val="black"/>
                </a:solidFill>
              </a:rPr>
              <a:t>Р</a:t>
            </a: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3789040"/>
            <a:ext cx="11993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8000" b="1" dirty="0" smtClean="0">
                <a:solidFill>
                  <a:prstClr val="black"/>
                </a:solidFill>
              </a:rPr>
              <a:t>Җ</a:t>
            </a:r>
            <a:endParaRPr lang="ru-RU" sz="8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йгуль\Downloads\Агры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3200" b="1" dirty="0" smtClean="0"/>
              <a:t>ӘГЕРҖЕ</a:t>
            </a:r>
            <a:endParaRPr lang="ru-RU" sz="3200" b="1" dirty="0"/>
          </a:p>
        </p:txBody>
      </p:sp>
      <p:pic>
        <p:nvPicPr>
          <p:cNvPr id="5" name="Рисунок 4" descr="агрыз.jpe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0013" b="1001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1267" name="Picture 3" descr="C:\Users\Айгуль\Downloads\Агры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2708920"/>
            <a:ext cx="11785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Ы</a:t>
            </a:r>
            <a:endParaRPr lang="ru-RU" sz="8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21957" y="2897456"/>
            <a:ext cx="944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8000" b="1" dirty="0" smtClean="0">
                <a:solidFill>
                  <a:prstClr val="black"/>
                </a:solidFill>
              </a:rPr>
              <a:t>Л</a:t>
            </a: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0"/>
            <a:ext cx="9300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8000" b="1" dirty="0" smtClean="0">
                <a:solidFill>
                  <a:prstClr val="black"/>
                </a:solidFill>
              </a:rPr>
              <a:t>Ч</a:t>
            </a: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2280" y="764704"/>
            <a:ext cx="8435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8000" b="1" dirty="0" smtClean="0">
                <a:solidFill>
                  <a:prstClr val="black"/>
                </a:solidFill>
              </a:rPr>
              <a:t>Р</a:t>
            </a: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980728"/>
            <a:ext cx="8707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8000" b="1" dirty="0" smtClean="0">
                <a:solidFill>
                  <a:prstClr val="black"/>
                </a:solidFill>
              </a:rPr>
              <a:t>А</a:t>
            </a: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4509120"/>
            <a:ext cx="944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8000" b="1" dirty="0" smtClean="0">
                <a:solidFill>
                  <a:prstClr val="black"/>
                </a:solidFill>
              </a:rPr>
              <a:t>Л</a:t>
            </a: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79107" y="4754831"/>
            <a:ext cx="9028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8000" b="1" dirty="0" smtClean="0">
                <a:solidFill>
                  <a:srgbClr val="C00000"/>
                </a:solidFill>
              </a:rPr>
              <a:t>Я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йгуль\Desktop\Новая папка\Челны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356" b="4356"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tt-RU" sz="4000" b="1" dirty="0" smtClean="0">
                <a:solidFill>
                  <a:srgbClr val="FF0000"/>
                </a:solidFill>
              </a:rPr>
              <a:t>Яр Чаллы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DC4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AFAF"/>
                </a:solidFill>
              </a:rPr>
              <a:t>Как скажете о </a:t>
            </a:r>
            <a:r>
              <a:rPr lang="ru-RU" dirty="0" err="1" smtClean="0">
                <a:solidFill>
                  <a:srgbClr val="FFAFAF"/>
                </a:solidFill>
              </a:rPr>
              <a:t>том,что</a:t>
            </a:r>
            <a:r>
              <a:rPr lang="ru-RU" dirty="0" smtClean="0">
                <a:solidFill>
                  <a:srgbClr val="FFAFAF"/>
                </a:solidFill>
              </a:rPr>
              <a:t>:</a:t>
            </a:r>
            <a:endParaRPr lang="ru-RU" dirty="0">
              <a:solidFill>
                <a:srgbClr val="FFAFA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4000" dirty="0" smtClean="0">
                <a:solidFill>
                  <a:srgbClr val="00B050"/>
                </a:solidFill>
              </a:rPr>
              <a:t>Ты живешь в Альметьевске;</a:t>
            </a:r>
          </a:p>
          <a:p>
            <a:pPr>
              <a:buFontTx/>
              <a:buChar char="-"/>
            </a:pPr>
            <a:r>
              <a:rPr lang="ru-RU" sz="4000" dirty="0" smtClean="0">
                <a:solidFill>
                  <a:srgbClr val="00B050"/>
                </a:solidFill>
              </a:rPr>
              <a:t>твой друг живет в Бугульме;</a:t>
            </a:r>
          </a:p>
          <a:p>
            <a:pPr>
              <a:buFontTx/>
              <a:buChar char="-"/>
            </a:pPr>
            <a:r>
              <a:rPr lang="ru-RU" sz="4000" dirty="0" smtClean="0">
                <a:solidFill>
                  <a:srgbClr val="00B050"/>
                </a:solidFill>
              </a:rPr>
              <a:t>мама поедет в Бавлы;</a:t>
            </a:r>
          </a:p>
          <a:p>
            <a:pPr>
              <a:buFontTx/>
              <a:buChar char="-"/>
            </a:pPr>
            <a:r>
              <a:rPr lang="ru-RU" sz="4000" dirty="0" smtClean="0">
                <a:solidFill>
                  <a:srgbClr val="00B050"/>
                </a:solidFill>
              </a:rPr>
              <a:t>бабушка приедет из Заинска;</a:t>
            </a:r>
          </a:p>
          <a:p>
            <a:pPr>
              <a:buFontTx/>
              <a:buChar char="-"/>
            </a:pPr>
            <a:r>
              <a:rPr lang="ru-RU" sz="4000" dirty="0" smtClean="0">
                <a:solidFill>
                  <a:srgbClr val="00B050"/>
                </a:solidFill>
              </a:rPr>
              <a:t>Набережные Челны – красивый город.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3524" y="3244334"/>
            <a:ext cx="8707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А</a:t>
            </a:r>
            <a:endParaRPr lang="ru-RU" sz="8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31643" y="4108718"/>
            <a:ext cx="8707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8000" b="1" dirty="0" smtClean="0">
                <a:solidFill>
                  <a:prstClr val="black"/>
                </a:solidFill>
              </a:rPr>
              <a:t>У</a:t>
            </a: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18043" y="1111518"/>
            <a:ext cx="8643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t-RU" sz="8000" b="1" dirty="0" smtClean="0">
                <a:solidFill>
                  <a:srgbClr val="C00000"/>
                </a:solidFill>
              </a:rPr>
              <a:t>Б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3200" b="1" dirty="0" smtClean="0"/>
              <a:t>БУА</a:t>
            </a:r>
            <a:endParaRPr lang="ru-RU" sz="3200" b="1" dirty="0"/>
          </a:p>
        </p:txBody>
      </p:sp>
      <p:pic>
        <p:nvPicPr>
          <p:cNvPr id="5" name="Рисунок 4" descr="буинск.jpe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7307" b="27307"/>
          <a:stretch>
            <a:fillRect/>
          </a:stretch>
        </p:blipFill>
        <p:spPr>
          <a:xfrm>
            <a:off x="642910" y="714356"/>
            <a:ext cx="7583424" cy="4568952"/>
          </a:xfrm>
        </p:spPr>
      </p:pic>
      <p:pic>
        <p:nvPicPr>
          <p:cNvPr id="1026" name="Picture 2" descr="C:\Users\Айгуль\Desktop\Новая папка\Бу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FA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>
                <a:solidFill>
                  <a:srgbClr val="1DC4FF"/>
                </a:solidFill>
              </a:rPr>
              <a:t>План</a:t>
            </a:r>
            <a:r>
              <a:rPr lang="tt-RU" dirty="0" smtClean="0"/>
              <a:t>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t-RU" sz="4400" dirty="0" smtClean="0">
                <a:solidFill>
                  <a:srgbClr val="0070C0"/>
                </a:solidFill>
              </a:rPr>
              <a:t>1.Татарстанда шәһәрләр күп.</a:t>
            </a:r>
          </a:p>
          <a:p>
            <a:r>
              <a:rPr lang="tt-RU" sz="4400" dirty="0" smtClean="0">
                <a:solidFill>
                  <a:srgbClr val="0070C0"/>
                </a:solidFill>
              </a:rPr>
              <a:t>2. Әлмәт, Яр Чаллы, Алабуга шәһәрләре.</a:t>
            </a:r>
          </a:p>
          <a:p>
            <a:r>
              <a:rPr lang="tt-RU" sz="4400" dirty="0" smtClean="0">
                <a:solidFill>
                  <a:srgbClr val="0070C0"/>
                </a:solidFill>
              </a:rPr>
              <a:t>3.Дуслар еш очрашалар.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B5B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>
                <a:solidFill>
                  <a:srgbClr val="FF0000"/>
                </a:solidFill>
              </a:rPr>
              <a:t>Бәяләү.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t-RU" sz="3600" dirty="0" smtClean="0">
                <a:solidFill>
                  <a:srgbClr val="00B050"/>
                </a:solidFill>
              </a:rPr>
              <a:t>Сәнгат</a:t>
            </a:r>
            <a:r>
              <a:rPr lang="ru-RU" sz="3600" dirty="0" err="1" smtClean="0">
                <a:solidFill>
                  <a:srgbClr val="00B050"/>
                </a:solidFill>
              </a:rPr>
              <a:t>ьле</a:t>
            </a:r>
            <a:r>
              <a:rPr lang="ru-RU" sz="3600" dirty="0" smtClean="0">
                <a:solidFill>
                  <a:srgbClr val="00B050"/>
                </a:solidFill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</a:rPr>
              <a:t>итеп</a:t>
            </a:r>
            <a:r>
              <a:rPr lang="ru-RU" sz="3600" dirty="0" smtClean="0">
                <a:solidFill>
                  <a:srgbClr val="00B050"/>
                </a:solidFill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</a:rPr>
              <a:t>сөйли.</a:t>
            </a:r>
            <a:endParaRPr lang="ru-RU" sz="3600" dirty="0" smtClean="0">
              <a:solidFill>
                <a:srgbClr val="00B050"/>
              </a:solidFill>
            </a:endParaRPr>
          </a:p>
          <a:p>
            <a:r>
              <a:rPr lang="tt-RU" sz="3600" dirty="0" smtClean="0">
                <a:solidFill>
                  <a:srgbClr val="00B050"/>
                </a:solidFill>
              </a:rPr>
              <a:t>Сүзләрне дөрес әйтә.</a:t>
            </a:r>
          </a:p>
          <a:p>
            <a:r>
              <a:rPr lang="tt-RU" sz="3600" dirty="0" smtClean="0">
                <a:solidFill>
                  <a:srgbClr val="00B050"/>
                </a:solidFill>
              </a:rPr>
              <a:t>Хата ясамый.</a:t>
            </a:r>
          </a:p>
          <a:p>
            <a:r>
              <a:rPr lang="tt-RU" sz="3600" dirty="0" smtClean="0">
                <a:solidFill>
                  <a:srgbClr val="00B050"/>
                </a:solidFill>
              </a:rPr>
              <a:t>Яхшы сөйли.</a:t>
            </a:r>
            <a:endParaRPr lang="ru-RU" sz="3600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tt-RU" sz="3600" b="1" dirty="0" smtClean="0">
                <a:solidFill>
                  <a:srgbClr val="00B050"/>
                </a:solidFill>
              </a:rPr>
              <a:t>Сәнгат</a:t>
            </a:r>
            <a:r>
              <a:rPr lang="ru-RU" sz="3600" b="1" dirty="0" err="1" smtClean="0">
                <a:solidFill>
                  <a:srgbClr val="00B050"/>
                </a:solidFill>
              </a:rPr>
              <a:t>ьле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итеп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сөйләми.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tt-RU" sz="3600" b="1" dirty="0" smtClean="0">
                <a:solidFill>
                  <a:srgbClr val="00B050"/>
                </a:solidFill>
              </a:rPr>
              <a:t>Сүзләрне дөрес әйтми.</a:t>
            </a:r>
          </a:p>
          <a:p>
            <a:r>
              <a:rPr lang="tt-RU" sz="3600" b="1" dirty="0" smtClean="0">
                <a:solidFill>
                  <a:srgbClr val="00B050"/>
                </a:solidFill>
              </a:rPr>
              <a:t>Хата ясый.</a:t>
            </a:r>
          </a:p>
          <a:p>
            <a:r>
              <a:rPr lang="tt-RU" sz="3600" b="1" dirty="0" smtClean="0">
                <a:solidFill>
                  <a:srgbClr val="00B050"/>
                </a:solidFill>
              </a:rPr>
              <a:t>Яхшы сөйләми.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3EFF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 скажете о том, что: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EB5BD6"/>
                </a:solidFill>
              </a:rPr>
              <a:t>твой друг живет в городе Бавлы;</a:t>
            </a:r>
          </a:p>
          <a:p>
            <a:r>
              <a:rPr lang="ru-RU" sz="4000" dirty="0" smtClean="0">
                <a:solidFill>
                  <a:srgbClr val="EB5BD6"/>
                </a:solidFill>
              </a:rPr>
              <a:t> твой брат учится в городе Казань;</a:t>
            </a:r>
          </a:p>
          <a:p>
            <a:r>
              <a:rPr lang="ru-RU" sz="4000" dirty="0" smtClean="0">
                <a:solidFill>
                  <a:srgbClr val="EB5BD6"/>
                </a:solidFill>
              </a:rPr>
              <a:t>город Казань расположен на берегу реки Волга.</a:t>
            </a:r>
            <a:endParaRPr lang="ru-RU" sz="4000" dirty="0">
              <a:solidFill>
                <a:srgbClr val="EB5BD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3EFF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9558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{93296810-A885-4BE3-A3E7-6D5BEEA58F35}</a:tableStyleId>
              </a:tblPr>
              <a:tblGrid>
                <a:gridCol w="2409812"/>
                <a:gridCol w="2857520"/>
                <a:gridCol w="34194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t-RU" sz="4000" b="1" dirty="0" smtClean="0">
                          <a:solidFill>
                            <a:schemeClr val="tx1"/>
                          </a:solidFill>
                        </a:rPr>
                        <a:t>КАЯ?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4000" dirty="0" smtClean="0">
                          <a:solidFill>
                            <a:schemeClr val="tx1"/>
                          </a:solidFill>
                        </a:rPr>
                        <a:t>КАЙДА?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4000" dirty="0" smtClean="0">
                          <a:solidFill>
                            <a:schemeClr val="tx1"/>
                          </a:solidFill>
                        </a:rPr>
                        <a:t>КАЙДАН?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51696"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-ГА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-ДА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-ДАН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-ГӘ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-ДӘ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-ДӘН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-КА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-ТА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-ТАН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-КӘ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-ТӘ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-ТӘН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-НАН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-НӘН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5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йгуль\Downloads\Нижнекам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>
                <a:solidFill>
                  <a:srgbClr val="FFFF00"/>
                </a:solidFill>
              </a:rPr>
              <a:t>Шәһәр исемнәре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359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sz="4400" dirty="0" smtClean="0">
                <a:solidFill>
                  <a:srgbClr val="FFFF00"/>
                </a:solidFill>
              </a:rPr>
              <a:t>Әлмәт</a:t>
            </a:r>
          </a:p>
          <a:p>
            <a:pPr>
              <a:buNone/>
            </a:pPr>
            <a:r>
              <a:rPr lang="tt-RU" sz="4400" dirty="0" smtClean="0">
                <a:solidFill>
                  <a:srgbClr val="FFFF00"/>
                </a:solidFill>
              </a:rPr>
              <a:t>Яр Чаллы</a:t>
            </a:r>
          </a:p>
          <a:p>
            <a:pPr>
              <a:buNone/>
            </a:pPr>
            <a:r>
              <a:rPr lang="tt-RU" sz="4400" dirty="0" smtClean="0">
                <a:solidFill>
                  <a:srgbClr val="FFFF00"/>
                </a:solidFill>
              </a:rPr>
              <a:t>Казан</a:t>
            </a:r>
          </a:p>
          <a:p>
            <a:pPr>
              <a:buNone/>
            </a:pPr>
            <a:r>
              <a:rPr lang="tt-RU" sz="4400" dirty="0" smtClean="0">
                <a:solidFill>
                  <a:srgbClr val="FFFF00"/>
                </a:solidFill>
              </a:rPr>
              <a:t>Чистай</a:t>
            </a:r>
          </a:p>
          <a:p>
            <a:pPr>
              <a:buNone/>
            </a:pPr>
            <a:r>
              <a:rPr lang="tt-RU" sz="4400" dirty="0" smtClean="0">
                <a:solidFill>
                  <a:srgbClr val="FFFF00"/>
                </a:solidFill>
              </a:rPr>
              <a:t>Буа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3EFF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5014312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{93296810-A885-4BE3-A3E7-6D5BEEA58F35}</a:tableStyleId>
              </a:tblPr>
              <a:tblGrid>
                <a:gridCol w="2409812"/>
                <a:gridCol w="2857520"/>
                <a:gridCol w="34194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t-RU" sz="4000" b="1" dirty="0" smtClean="0">
                          <a:solidFill>
                            <a:schemeClr val="tx1"/>
                          </a:solidFill>
                        </a:rPr>
                        <a:t>КАЯ?</a:t>
                      </a:r>
                      <a:endParaRPr lang="ru-RU" sz="4000" b="1" dirty="0">
                        <a:solidFill>
                          <a:schemeClr val="tx1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4000" dirty="0" smtClean="0">
                          <a:solidFill>
                            <a:schemeClr val="tx1"/>
                          </a:solidFill>
                        </a:rPr>
                        <a:t>КАЙДА?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4000" dirty="0" smtClean="0">
                          <a:solidFill>
                            <a:schemeClr val="tx1"/>
                          </a:solidFill>
                        </a:rPr>
                        <a:t>КАЙДАН?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51696"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Әлмәткә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Әлмәтттә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Әлмәттән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Казанга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Казанда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Казаннан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Яр</a:t>
                      </a:r>
                      <a:r>
                        <a:rPr lang="tt-RU" sz="3200" b="1" baseline="0" dirty="0" smtClean="0">
                          <a:solidFill>
                            <a:srgbClr val="C00000"/>
                          </a:solidFill>
                        </a:rPr>
                        <a:t> Чаллыга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Яр</a:t>
                      </a:r>
                      <a:r>
                        <a:rPr lang="tt-RU" sz="3200" b="1" baseline="0" dirty="0" smtClean="0">
                          <a:solidFill>
                            <a:srgbClr val="C00000"/>
                          </a:solidFill>
                        </a:rPr>
                        <a:t> Чаллыда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Яр</a:t>
                      </a:r>
                      <a:r>
                        <a:rPr lang="tt-RU" sz="3200" b="1" baseline="0" dirty="0" smtClean="0">
                          <a:solidFill>
                            <a:srgbClr val="C00000"/>
                          </a:solidFill>
                        </a:rPr>
                        <a:t> Чаллыдан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Бөгелмәгә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Бөгелмәдә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Бөгелмәдән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Чистайга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Чистайда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Чистайдан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Буага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Буада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sz="3200" b="1" dirty="0" smtClean="0">
                          <a:solidFill>
                            <a:srgbClr val="C00000"/>
                          </a:solidFill>
                        </a:rPr>
                        <a:t>Буадан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 marL="96520" marR="965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</a:t>
            </a:r>
            <a:r>
              <a:rPr lang="tt-RU" dirty="0" smtClean="0">
                <a:solidFill>
                  <a:srgbClr val="FF0000"/>
                </a:solidFill>
              </a:rPr>
              <a:t>әяләү: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t-RU" sz="4800" b="1" dirty="0" smtClean="0">
                <a:solidFill>
                  <a:srgbClr val="EB5BD6"/>
                </a:solidFill>
              </a:rPr>
              <a:t> хатасы юк – “5”</a:t>
            </a:r>
          </a:p>
          <a:p>
            <a:r>
              <a:rPr lang="tt-RU" sz="4800" b="1" dirty="0" smtClean="0">
                <a:solidFill>
                  <a:srgbClr val="EB5BD6"/>
                </a:solidFill>
              </a:rPr>
              <a:t> 1-2 хата – “4”</a:t>
            </a:r>
          </a:p>
          <a:p>
            <a:r>
              <a:rPr lang="tt-RU" sz="4800" b="1" dirty="0" smtClean="0">
                <a:solidFill>
                  <a:srgbClr val="EB5BD6"/>
                </a:solidFill>
              </a:rPr>
              <a:t>3-4 хата – “3”</a:t>
            </a:r>
          </a:p>
          <a:p>
            <a:r>
              <a:rPr lang="tt-RU" sz="4800" b="1" dirty="0" smtClean="0">
                <a:solidFill>
                  <a:srgbClr val="EB5BD6"/>
                </a:solidFill>
              </a:rPr>
              <a:t>4- аннан күбрәк – “2”</a:t>
            </a:r>
          </a:p>
          <a:p>
            <a:endParaRPr lang="ru-RU" sz="3200" b="1" dirty="0">
              <a:solidFill>
                <a:srgbClr val="EB5BD6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DA4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Найдите в тексте эти предложения: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EB5BD6"/>
                </a:solidFill>
              </a:rPr>
              <a:t>-Елабуга-город студентов;</a:t>
            </a:r>
          </a:p>
          <a:p>
            <a:r>
              <a:rPr lang="ru-RU" sz="3600" dirty="0" smtClean="0">
                <a:solidFill>
                  <a:srgbClr val="EB5BD6"/>
                </a:solidFill>
              </a:rPr>
              <a:t>-Мы часто встречаемся;</a:t>
            </a:r>
          </a:p>
          <a:p>
            <a:r>
              <a:rPr lang="ru-RU" sz="3600" dirty="0" smtClean="0">
                <a:solidFill>
                  <a:srgbClr val="EB5BD6"/>
                </a:solidFill>
              </a:rPr>
              <a:t>-Бугульма не далеко от Альметьевска;</a:t>
            </a:r>
          </a:p>
          <a:p>
            <a:r>
              <a:rPr lang="ru-RU" sz="3600" dirty="0" smtClean="0">
                <a:solidFill>
                  <a:srgbClr val="EB5BD6"/>
                </a:solidFill>
              </a:rPr>
              <a:t>-Казань – столица Татарстана;</a:t>
            </a:r>
          </a:p>
          <a:p>
            <a:r>
              <a:rPr lang="ru-RU" sz="3600" dirty="0" smtClean="0">
                <a:solidFill>
                  <a:srgbClr val="EB5BD6"/>
                </a:solidFill>
              </a:rPr>
              <a:t>-мы летом поедем в Чистополь;</a:t>
            </a:r>
          </a:p>
          <a:p>
            <a:r>
              <a:rPr lang="ru-RU" sz="3600" dirty="0" smtClean="0">
                <a:solidFill>
                  <a:srgbClr val="EB5BD6"/>
                </a:solidFill>
              </a:rPr>
              <a:t>-я живу в Заинске.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0"/>
            <a:ext cx="8183880" cy="1051560"/>
          </a:xfrm>
        </p:spPr>
        <p:txBody>
          <a:bodyPr/>
          <a:lstStyle/>
          <a:p>
            <a:pPr algn="ctr"/>
            <a:r>
              <a:rPr lang="tt-RU" dirty="0" smtClean="0"/>
              <a:t>Бәя бирү.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1357298"/>
            <a:ext cx="3931920" cy="4389120"/>
          </a:xfrm>
        </p:spPr>
        <p:txBody>
          <a:bodyPr/>
          <a:lstStyle/>
          <a:p>
            <a:r>
              <a:rPr lang="tt-RU" dirty="0" smtClean="0"/>
              <a:t>Сәнгат</a:t>
            </a:r>
            <a:r>
              <a:rPr lang="ru-RU" dirty="0" err="1" smtClean="0"/>
              <a:t>ьле</a:t>
            </a:r>
            <a:r>
              <a:rPr lang="ru-RU" dirty="0" smtClean="0"/>
              <a:t> </a:t>
            </a:r>
            <a:r>
              <a:rPr lang="ru-RU" dirty="0" err="1" smtClean="0"/>
              <a:t>итеп</a:t>
            </a:r>
            <a:r>
              <a:rPr lang="ru-RU" dirty="0" smtClean="0"/>
              <a:t> </a:t>
            </a:r>
            <a:r>
              <a:rPr lang="ru-RU" dirty="0" err="1" smtClean="0"/>
              <a:t>укый</a:t>
            </a:r>
            <a:r>
              <a:rPr lang="ru-RU" dirty="0" smtClean="0"/>
              <a:t>.</a:t>
            </a:r>
          </a:p>
          <a:p>
            <a:r>
              <a:rPr lang="tt-RU" dirty="0" smtClean="0"/>
              <a:t>Сүзләрне дөрес укый.</a:t>
            </a:r>
          </a:p>
          <a:p>
            <a:r>
              <a:rPr lang="tt-RU" dirty="0" smtClean="0"/>
              <a:t>Хата ясамый.</a:t>
            </a:r>
          </a:p>
          <a:p>
            <a:r>
              <a:rPr lang="tt-RU" dirty="0" smtClean="0"/>
              <a:t>Яхшы укый.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6314" y="1357298"/>
            <a:ext cx="3931920" cy="4389120"/>
          </a:xfrm>
        </p:spPr>
        <p:txBody>
          <a:bodyPr/>
          <a:lstStyle/>
          <a:p>
            <a:r>
              <a:rPr lang="tt-RU" dirty="0" smtClean="0"/>
              <a:t>Сәнгат</a:t>
            </a:r>
            <a:r>
              <a:rPr lang="ru-RU" dirty="0" err="1" smtClean="0"/>
              <a:t>ьле</a:t>
            </a:r>
            <a:r>
              <a:rPr lang="ru-RU" dirty="0" smtClean="0"/>
              <a:t> </a:t>
            </a:r>
            <a:r>
              <a:rPr lang="ru-RU" dirty="0" err="1" smtClean="0"/>
              <a:t>итеп</a:t>
            </a:r>
            <a:r>
              <a:rPr lang="ru-RU" dirty="0" smtClean="0"/>
              <a:t> </a:t>
            </a:r>
            <a:r>
              <a:rPr lang="ru-RU" dirty="0" err="1" smtClean="0"/>
              <a:t>укымый</a:t>
            </a:r>
            <a:r>
              <a:rPr lang="ru-RU" dirty="0" smtClean="0"/>
              <a:t>.</a:t>
            </a:r>
          </a:p>
          <a:p>
            <a:r>
              <a:rPr lang="tt-RU" dirty="0" smtClean="0"/>
              <a:t>Сүзләрне дөрес укымый.</a:t>
            </a:r>
          </a:p>
          <a:p>
            <a:r>
              <a:rPr lang="tt-RU" dirty="0" smtClean="0"/>
              <a:t>Хата ясый.</a:t>
            </a:r>
          </a:p>
          <a:p>
            <a:r>
              <a:rPr lang="tt-RU" dirty="0" smtClean="0"/>
              <a:t>Яхшы укымый.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3568" y="825188"/>
            <a:ext cx="17281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Ә</a:t>
            </a: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3429000"/>
            <a:ext cx="1677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7200" b="1" dirty="0" smtClean="0"/>
              <a:t>Л</a:t>
            </a:r>
            <a:endParaRPr lang="ru-RU" sz="7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1484784"/>
            <a:ext cx="9909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7200" b="1" dirty="0" smtClean="0"/>
              <a:t>М</a:t>
            </a:r>
            <a:endParaRPr lang="ru-RU" sz="7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1196752"/>
            <a:ext cx="7922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7200" b="1" dirty="0" smtClean="0"/>
              <a:t>Ә</a:t>
            </a:r>
            <a:endParaRPr lang="ru-RU" sz="7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4941168"/>
            <a:ext cx="6415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7200" b="1" dirty="0" smtClean="0"/>
              <a:t>Т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йгуль\Desktop\Новая папка\almetevs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786" b="4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tt-RU" sz="4800" b="1" dirty="0" smtClean="0">
                <a:solidFill>
                  <a:srgbClr val="EB5BD6"/>
                </a:solidFill>
              </a:rPr>
              <a:t>ӘЛМӘТ</a:t>
            </a:r>
            <a:endParaRPr lang="ru-RU" sz="4800" b="1" dirty="0">
              <a:solidFill>
                <a:srgbClr val="EB5BD6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5085184"/>
            <a:ext cx="9348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>
                <a:solidFill>
                  <a:srgbClr val="C00000"/>
                </a:solidFill>
              </a:rPr>
              <a:t>К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0312" y="3140968"/>
            <a:ext cx="8707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А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268760"/>
            <a:ext cx="8707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А</a:t>
            </a:r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412776"/>
            <a:ext cx="10342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Н</a:t>
            </a:r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3501008"/>
            <a:ext cx="8114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8000" b="1" dirty="0" smtClean="0"/>
              <a:t>З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Айгуль\Downloads\казан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02" b="1802"/>
          <a:stretch>
            <a:fillRect/>
          </a:stretch>
        </p:blipFill>
        <p:spPr bwMode="auto">
          <a:xfrm>
            <a:off x="14082" y="0"/>
            <a:ext cx="9129918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tt-RU" sz="4800" b="1" dirty="0" smtClean="0">
                <a:solidFill>
                  <a:srgbClr val="EB5BD6"/>
                </a:solidFill>
              </a:rPr>
              <a:t>КАЗАН</a:t>
            </a:r>
            <a:endParaRPr lang="ru-RU" sz="4800" b="1" dirty="0">
              <a:solidFill>
                <a:srgbClr val="EB5BD6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420</Words>
  <Application>Microsoft Office PowerPoint</Application>
  <PresentationFormat>Экран (4:3)</PresentationFormat>
  <Paragraphs>190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Аспект</vt:lpstr>
      <vt:lpstr>Обычная</vt:lpstr>
      <vt:lpstr>Поток</vt:lpstr>
      <vt:lpstr>Городская</vt:lpstr>
      <vt:lpstr>ТАТАРСТАН  ШӘҺӘРЛӘРЕ</vt:lpstr>
      <vt:lpstr>Слайд 2</vt:lpstr>
      <vt:lpstr>Как скажете о том,что:</vt:lpstr>
      <vt:lpstr>Найдите в тексте эти предложения:</vt:lpstr>
      <vt:lpstr>Бәя бирү.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План:</vt:lpstr>
      <vt:lpstr>Бәяләү.</vt:lpstr>
      <vt:lpstr>Как скажете о том, что:</vt:lpstr>
      <vt:lpstr>Слайд 35</vt:lpstr>
      <vt:lpstr>Шәһәр исемнәре</vt:lpstr>
      <vt:lpstr>Слайд 37</vt:lpstr>
      <vt:lpstr>Бәяләү: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ТАТАРСТАН  ШӘҺӘРЛӘРЕ</dc:title>
  <dc:creator>Эндже</dc:creator>
  <cp:lastModifiedBy>Айгуль</cp:lastModifiedBy>
  <cp:revision>87</cp:revision>
  <dcterms:created xsi:type="dcterms:W3CDTF">2011-03-02T10:04:57Z</dcterms:created>
  <dcterms:modified xsi:type="dcterms:W3CDTF">2013-02-14T07:59:51Z</dcterms:modified>
</cp:coreProperties>
</file>