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68" r:id="rId5"/>
    <p:sldId id="273" r:id="rId6"/>
    <p:sldId id="257" r:id="rId7"/>
    <p:sldId id="258" r:id="rId8"/>
    <p:sldId id="259" r:id="rId9"/>
    <p:sldId id="260" r:id="rId10"/>
    <p:sldId id="263" r:id="rId11"/>
    <p:sldId id="261" r:id="rId12"/>
    <p:sldId id="262" r:id="rId13"/>
    <p:sldId id="272" r:id="rId14"/>
    <p:sldId id="264" r:id="rId15"/>
    <p:sldId id="256" r:id="rId16"/>
    <p:sldId id="271" r:id="rId17"/>
    <p:sldId id="274" r:id="rId18"/>
    <p:sldId id="265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2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3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4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2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8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8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4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3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9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7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8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62EC-C0F1-4E03-AD1B-444D0A41BD7C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D1DD0-7F64-49D6-9C51-DC169A2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8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299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59720" y="2462"/>
            <a:ext cx="6979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7. What can you eat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" y="1196752"/>
            <a:ext cx="8928992" cy="8402300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cake</a:t>
            </a:r>
          </a:p>
          <a:p>
            <a:pPr marL="914400" indent="-914400" algn="ctr">
              <a:buAutoNum type="arabicPeriod"/>
            </a:pP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fish</a:t>
            </a:r>
          </a:p>
          <a:p>
            <a:pPr marL="914400" indent="-914400" algn="ctr">
              <a:buAutoNum type="arabicPeriod"/>
            </a:pPr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orange</a:t>
            </a:r>
          </a:p>
          <a:p>
            <a:pPr marL="914400" indent="-914400" algn="ctr">
              <a:buAutoNum type="arabicPeriod"/>
            </a:pP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chalk</a:t>
            </a:r>
          </a:p>
          <a:p>
            <a:pPr marL="914400" indent="-914400" algn="ctr">
              <a:buAutoNum type="arabicPeriod"/>
            </a:pPr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sofa</a:t>
            </a:r>
          </a:p>
          <a:p>
            <a:pPr marL="914400" indent="-914400" algn="ctr">
              <a:buAutoNum type="arabicPeriod"/>
            </a:pP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en-US" sz="6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en-US" sz="6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914400" indent="-914400" algn="ctr">
              <a:buAutoNum type="arabicPeriod"/>
            </a:pP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doll</a:t>
            </a:r>
          </a:p>
          <a:p>
            <a:pPr marL="914400" indent="-914400" algn="ctr">
              <a:buAutoNum type="arabicPeriod"/>
            </a:pPr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salad</a:t>
            </a:r>
          </a:p>
          <a:p>
            <a:pPr marL="914400" indent="-914400" algn="ctr">
              <a:buAutoNum type="arabicPeriod"/>
            </a:pP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apple</a:t>
            </a:r>
          </a:p>
          <a:p>
            <a:pPr marL="914400" indent="-914400" algn="ctr">
              <a:buAutoNum type="arabicPeriod"/>
            </a:pPr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puzzle </a:t>
            </a:r>
          </a:p>
          <a:p>
            <a:pPr marL="914400" indent="-914400" algn="ctr">
              <a:buAutoNum type="arabicPeriod"/>
            </a:pPr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fur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3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36140" y="260648"/>
            <a:ext cx="8671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things can you wear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40" y="1340768"/>
            <a:ext cx="8584332" cy="8402300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66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 coat</a:t>
            </a:r>
          </a:p>
          <a:p>
            <a:pPr marL="914400" indent="-914400" algn="ctr">
              <a:buAutoNum type="arabicPeriod"/>
            </a:pPr>
            <a:r>
              <a:rPr lang="en-US" sz="66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</a:t>
            </a:r>
          </a:p>
          <a:p>
            <a:pPr marL="914400" indent="-914400" algn="ctr">
              <a:buAutoNum type="arabicPeriod"/>
            </a:pPr>
            <a:r>
              <a:rPr lang="en-US" sz="66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skirt</a:t>
            </a:r>
          </a:p>
          <a:p>
            <a:pPr marL="914400" indent="-914400" algn="ctr">
              <a:buAutoNum type="arabicPeriod"/>
            </a:pPr>
            <a:r>
              <a:rPr lang="en-US" sz="66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</a:t>
            </a:r>
          </a:p>
          <a:p>
            <a:pPr marL="914400" indent="-914400" algn="ctr">
              <a:buAutoNum type="arabicPeriod"/>
            </a:pPr>
            <a:r>
              <a:rPr lang="en-US" sz="66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raincoat</a:t>
            </a:r>
          </a:p>
          <a:p>
            <a:pPr marL="914400" indent="-914400" algn="ctr">
              <a:buAutoNum type="arabicPeriod"/>
            </a:pPr>
            <a:endParaRPr lang="en-US" sz="66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en-US" sz="6600" b="1" cap="none" spc="0" dirty="0" smtClean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6600" b="1" cap="none" spc="0" dirty="0" smtClean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trousers</a:t>
            </a:r>
          </a:p>
          <a:p>
            <a:pPr algn="ctr"/>
            <a:r>
              <a:rPr lang="en-US" sz="66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brothers</a:t>
            </a:r>
          </a:p>
          <a:p>
            <a:pPr algn="ctr"/>
            <a:r>
              <a:rPr lang="en-US" sz="66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mittens</a:t>
            </a:r>
          </a:p>
          <a:p>
            <a:pPr algn="ctr"/>
            <a:r>
              <a:rPr lang="en-US" sz="66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kittens</a:t>
            </a:r>
          </a:p>
          <a:p>
            <a:pPr algn="ctr"/>
            <a:r>
              <a:rPr lang="en-US" sz="66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 suit </a:t>
            </a:r>
            <a:endParaRPr lang="ru-RU" sz="6600" b="1" cap="none" spc="0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9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-22800" y="186523"/>
            <a:ext cx="91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9. What can help you to study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4544" y="1400672"/>
            <a:ext cx="9396536" cy="8402300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5400" b="1" cap="none" spc="0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daybook</a:t>
            </a:r>
          </a:p>
          <a:p>
            <a:pPr marL="914400" indent="-914400" algn="ctr">
              <a:buAutoNum type="arabicPeriod"/>
            </a:pPr>
            <a:r>
              <a:rPr lang="en-US" sz="5400" b="1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glue</a:t>
            </a:r>
          </a:p>
          <a:p>
            <a:pPr marL="914400" indent="-914400" algn="ctr">
              <a:buAutoNum type="arabicPeriod"/>
            </a:pPr>
            <a:r>
              <a:rPr lang="en-US" sz="5400" b="1" cap="none" spc="0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flu</a:t>
            </a:r>
          </a:p>
          <a:p>
            <a:pPr marL="914400" indent="-914400" algn="ctr">
              <a:buAutoNum type="arabicPeriod"/>
            </a:pPr>
            <a:r>
              <a:rPr lang="en-US" sz="5400" b="1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bush</a:t>
            </a:r>
          </a:p>
          <a:p>
            <a:pPr marL="914400" indent="-914400" algn="ctr">
              <a:buAutoNum type="arabicPeriod"/>
            </a:pPr>
            <a:r>
              <a:rPr lang="en-US" sz="5400" b="1" cap="none" spc="0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bird</a:t>
            </a:r>
          </a:p>
          <a:p>
            <a:pPr marL="914400" indent="-914400" algn="ctr">
              <a:buAutoNum type="arabicPeriod"/>
            </a:pPr>
            <a:endParaRPr lang="en-US" sz="5400" b="1" dirty="0">
              <a:ln w="11430"/>
              <a:solidFill>
                <a:srgbClr val="36EA0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en-US" sz="5400" b="1" cap="none" spc="0" dirty="0" smtClean="0">
              <a:ln w="11430"/>
              <a:solidFill>
                <a:srgbClr val="36EA0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en-US" sz="5400" b="1" dirty="0">
              <a:ln w="11430"/>
              <a:solidFill>
                <a:srgbClr val="36EA0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en-US" sz="5400" b="1" cap="none" spc="0" dirty="0" smtClean="0">
              <a:ln w="11430"/>
              <a:solidFill>
                <a:srgbClr val="36EA0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en-US" sz="5400" b="1" cap="none" spc="0" dirty="0" smtClean="0">
              <a:ln w="11430"/>
              <a:solidFill>
                <a:srgbClr val="36EA0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r>
              <a:rPr lang="en-US" sz="5400" b="1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sharpener</a:t>
            </a:r>
          </a:p>
          <a:p>
            <a:pPr marL="914400" indent="-914400" algn="ctr">
              <a:buAutoNum type="arabicPeriod"/>
            </a:pPr>
            <a:r>
              <a:rPr lang="en-US" sz="5400" b="1" cap="none" spc="0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folk</a:t>
            </a:r>
          </a:p>
          <a:p>
            <a:pPr marL="914400" indent="-914400" algn="ctr">
              <a:buAutoNum type="arabicPeriod"/>
            </a:pPr>
            <a:r>
              <a:rPr lang="en-US" sz="5400" b="1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fox</a:t>
            </a:r>
          </a:p>
          <a:p>
            <a:pPr marL="914400" indent="-914400" algn="ctr">
              <a:buAutoNum type="arabicPeriod"/>
            </a:pPr>
            <a:r>
              <a:rPr lang="en-US" sz="5400" b="1" cap="none" spc="0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pencil box</a:t>
            </a:r>
          </a:p>
          <a:p>
            <a:pPr marL="914400" indent="-914400" algn="ctr">
              <a:buAutoNum type="arabicPeriod"/>
            </a:pPr>
            <a:r>
              <a:rPr lang="en-US" sz="5400" b="1" dirty="0" smtClean="0">
                <a:ln w="11430"/>
                <a:solidFill>
                  <a:srgbClr val="36EA0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felt –tip pen</a:t>
            </a:r>
            <a:endParaRPr lang="ru-RU" sz="5400" b="1" cap="none" spc="0" dirty="0">
              <a:ln w="11430"/>
              <a:solidFill>
                <a:srgbClr val="36EA0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9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82892" y="116632"/>
            <a:ext cx="71782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 Complete the text. </a:t>
            </a: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</a:t>
            </a:r>
            <a:r>
              <a:rPr lang="en-US" sz="28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cap="none" spc="0" dirty="0" smtClean="0">
                <a:ln w="11430"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un-, -</a:t>
            </a:r>
            <a:r>
              <a:rPr lang="en-US" sz="3600" b="1" cap="none" spc="0" dirty="0" err="1" smtClean="0">
                <a:ln w="11430"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er</a:t>
            </a:r>
            <a:r>
              <a:rPr lang="en-US" sz="3600" b="1" cap="none" spc="0" dirty="0" smtClean="0">
                <a:ln w="11430"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-or, -</a:t>
            </a:r>
            <a:r>
              <a:rPr lang="en-US" sz="3600" b="1" cap="none" spc="0" dirty="0" err="1" smtClean="0">
                <a:ln w="11430"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ly</a:t>
            </a:r>
            <a:r>
              <a:rPr lang="en-US" sz="3600" b="1" cap="none" spc="0" dirty="0" smtClean="0">
                <a:ln w="11430"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-y</a:t>
            </a:r>
            <a:r>
              <a:rPr lang="en-US" sz="3600" b="1" cap="none" spc="0" dirty="0" smtClean="0">
                <a:ln w="11430"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form the words</a:t>
            </a:r>
            <a:r>
              <a:rPr lang="en-US" sz="32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2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42" y="113229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day Henry’s __(1)___ decided to take her class to Conway. </a:t>
            </a:r>
            <a:r>
              <a:rPr lang="ru-RU" sz="2800" dirty="0" smtClean="0"/>
              <a:t>«</a:t>
            </a:r>
            <a:r>
              <a:rPr lang="en-US" sz="2800" dirty="0" smtClean="0"/>
              <a:t>There is an__(2)__ castle there</a:t>
            </a:r>
            <a:r>
              <a:rPr lang="ru-RU" sz="2800" dirty="0" smtClean="0"/>
              <a:t>»</a:t>
            </a:r>
            <a:r>
              <a:rPr lang="en-US" sz="2800" dirty="0" smtClean="0"/>
              <a:t>, she said.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en-US" sz="2800" dirty="0" smtClean="0"/>
              <a:t>You must get up early</a:t>
            </a:r>
            <a:r>
              <a:rPr lang="ru-RU" sz="2800" dirty="0" smtClean="0"/>
              <a:t>»</a:t>
            </a:r>
            <a:r>
              <a:rPr lang="en-US" sz="2800" dirty="0" smtClean="0"/>
              <a:t>. Her pupils were __(3)__ to hear that. The next day the weather was not very __(4)__. It was could and __(5)__. The sun was not shining in the sky because it was__(6)__. The children and other __(7)__ came up to the castle __(8)__. </a:t>
            </a:r>
            <a:r>
              <a:rPr lang="ru-RU" sz="2800" dirty="0" smtClean="0"/>
              <a:t>«</a:t>
            </a:r>
            <a:r>
              <a:rPr lang="en-US" sz="2800" dirty="0" smtClean="0"/>
              <a:t>It’s so nice and old! </a:t>
            </a:r>
            <a:r>
              <a:rPr lang="ru-RU" sz="2800" dirty="0" smtClean="0"/>
              <a:t>»</a:t>
            </a:r>
            <a:r>
              <a:rPr lang="en-US" sz="2800" dirty="0" smtClean="0"/>
              <a:t>, said the children __(9)__.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90170" y="4575742"/>
            <a:ext cx="7920880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teach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usual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happy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pleasant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wind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cloud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visit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slow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happy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781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80528" y="30171"/>
            <a:ext cx="96125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.Match pictures and words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35794"/>
            <a:ext cx="8889929" cy="8402300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2">
                    <a:lumMod val="25000"/>
                  </a:schemeClr>
                </a:solidFill>
                <a:effectLst/>
              </a:rPr>
              <a:t>a. sheep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b. cousin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2">
                    <a:lumMod val="25000"/>
                  </a:schemeClr>
                </a:solidFill>
                <a:effectLst/>
              </a:rPr>
              <a:t>c. chair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d. </a:t>
            </a:r>
            <a:r>
              <a:rPr lang="en-US" sz="5400" b="1" dirty="0" err="1" smtClean="0">
                <a:ln w="50800"/>
                <a:solidFill>
                  <a:schemeClr val="bg2">
                    <a:lumMod val="25000"/>
                  </a:schemeClr>
                </a:solidFill>
              </a:rPr>
              <a:t>caffe</a:t>
            </a:r>
            <a:endParaRPr lang="en-US" sz="5400" b="1" dirty="0" smtClean="0">
              <a:ln w="50800"/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2">
                    <a:lumMod val="25000"/>
                  </a:schemeClr>
                </a:solidFill>
                <a:effectLst/>
              </a:rPr>
              <a:t>e. coin</a:t>
            </a:r>
          </a:p>
          <a:p>
            <a:pPr marL="914400" indent="-914400" algn="ctr">
              <a:buAutoNum type="arabicPeriod"/>
            </a:pPr>
            <a:endParaRPr lang="en-US" sz="5400" b="1" dirty="0">
              <a:ln w="50800"/>
              <a:solidFill>
                <a:schemeClr val="bg2">
                  <a:lumMod val="25000"/>
                </a:schemeClr>
              </a:solidFill>
            </a:endParaRPr>
          </a:p>
          <a:p>
            <a:pPr marL="914400" indent="-914400" algn="ctr">
              <a:buAutoNum type="arabicPeriod"/>
            </a:pPr>
            <a:endParaRPr lang="en-US" sz="5400" b="1" cap="none" spc="0" dirty="0" smtClean="0">
              <a:ln w="50800"/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914400" indent="-914400" algn="ctr">
              <a:buAutoNum type="arabicPeriod"/>
            </a:pPr>
            <a:endParaRPr lang="en-US" sz="5400" b="1" dirty="0">
              <a:ln w="50800"/>
              <a:solidFill>
                <a:schemeClr val="bg2">
                  <a:lumMod val="25000"/>
                </a:schemeClr>
              </a:solidFill>
            </a:endParaRPr>
          </a:p>
          <a:p>
            <a:pPr marL="914400" indent="-914400" algn="ctr">
              <a:buAutoNum type="arabicPeriod"/>
            </a:pPr>
            <a:endParaRPr lang="en-US" sz="5400" b="1" cap="none" spc="0" dirty="0" smtClean="0">
              <a:ln w="50800"/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914400" indent="-914400" algn="ctr">
              <a:buAutoNum type="arabicPeriod"/>
            </a:pPr>
            <a:endParaRPr lang="en-US" sz="5400" b="1" cap="none" spc="0" dirty="0" smtClean="0">
              <a:ln w="50800"/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f. watch</a:t>
            </a: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2">
                    <a:lumMod val="25000"/>
                  </a:schemeClr>
                </a:solidFill>
                <a:effectLst/>
              </a:rPr>
              <a:t>g. clock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h. </a:t>
            </a:r>
            <a:r>
              <a:rPr lang="en-US" sz="5400" b="1" dirty="0" err="1" smtClean="0">
                <a:ln w="50800"/>
                <a:solidFill>
                  <a:schemeClr val="bg2">
                    <a:lumMod val="25000"/>
                  </a:schemeClr>
                </a:solidFill>
              </a:rPr>
              <a:t>sheeps</a:t>
            </a:r>
            <a:endParaRPr lang="en-US" sz="5400" b="1" dirty="0" smtClean="0">
              <a:ln w="50800"/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2">
                    <a:lumMod val="25000"/>
                  </a:schemeClr>
                </a:solidFill>
                <a:effectLst/>
              </a:rPr>
              <a:t>i. coffee</a:t>
            </a:r>
          </a:p>
          <a:p>
            <a:pPr algn="ctr"/>
            <a:r>
              <a:rPr lang="en-US" sz="5400" b="1" dirty="0" smtClean="0">
                <a:ln w="50800"/>
                <a:solidFill>
                  <a:schemeClr val="bg2">
                    <a:lumMod val="25000"/>
                  </a:schemeClr>
                </a:solidFill>
              </a:rPr>
              <a:t>g. cheese</a:t>
            </a:r>
            <a:endParaRPr lang="ru-RU" sz="5400" b="1" cap="none" spc="0" dirty="0">
              <a:ln w="50800"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1532752" cy="1407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1407586" cy="1423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1138" y="1158696"/>
            <a:ext cx="1440160" cy="1450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42593"/>
            <a:ext cx="1562229" cy="14828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30" y="1142593"/>
            <a:ext cx="1477712" cy="14777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9512" y="873586"/>
            <a:ext cx="5421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891063"/>
            <a:ext cx="559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873585"/>
            <a:ext cx="479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849145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91730" y="819427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1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708" y="30171"/>
            <a:ext cx="8794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Complete the words: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8085" y="1268760"/>
            <a:ext cx="6125716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6600" b="1" cap="none" spc="200" dirty="0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sz="6600" b="1" cap="none" spc="200" dirty="0" err="1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nv_ronm_nt</a:t>
            </a:r>
            <a:endParaRPr lang="en-US" sz="6600" b="1" cap="none" spc="200" dirty="0" smtClean="0">
              <a:ln w="29210">
                <a:solidFill>
                  <a:schemeClr val="tx1"/>
                </a:solidFill>
              </a:ln>
              <a:solidFill>
                <a:schemeClr val="tx1"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r>
              <a:rPr lang="en-US" sz="6600" b="1" spc="200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b_h_vi_r</a:t>
            </a:r>
            <a:endParaRPr lang="en-US" sz="6600" b="1" spc="200" dirty="0" smtClean="0">
              <a:ln w="29210">
                <a:solidFill>
                  <a:schemeClr val="tx1"/>
                </a:solidFill>
              </a:ln>
              <a:solidFill>
                <a:schemeClr val="tx1"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r>
              <a:rPr lang="en-US" sz="6600" b="1" spc="200" dirty="0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sz="6600" b="1" spc="200" dirty="0" err="1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nfl</a:t>
            </a:r>
            <a:r>
              <a:rPr lang="en-US" sz="6600" b="1" spc="200" dirty="0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r>
              <a:rPr lang="en-US" sz="6600" b="1" spc="200" dirty="0" err="1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n_e</a:t>
            </a:r>
            <a:endParaRPr lang="en-US" sz="6600" b="1" spc="200" dirty="0" smtClean="0">
              <a:ln w="29210">
                <a:solidFill>
                  <a:schemeClr val="tx1"/>
                </a:solidFill>
              </a:ln>
              <a:solidFill>
                <a:schemeClr val="tx1"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r>
              <a:rPr lang="en-US" sz="6600" b="1" spc="200" dirty="0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ad__</a:t>
            </a:r>
            <a:r>
              <a:rPr lang="en-US" sz="6600" b="1" spc="200" dirty="0" err="1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r>
              <a:rPr lang="en-US" sz="6600" b="1" spc="200" dirty="0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__e</a:t>
            </a:r>
          </a:p>
          <a:p>
            <a:pPr marL="914400" indent="-914400" algn="ctr">
              <a:buAutoNum type="arabicPeriod"/>
            </a:pPr>
            <a:r>
              <a:rPr lang="en-US" sz="6600" b="1" spc="200" dirty="0" err="1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6600" b="1" spc="200" dirty="0" smtClean="0">
                <a:ln w="29210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___t___</a:t>
            </a:r>
          </a:p>
          <a:p>
            <a:pPr marL="914400" indent="-914400" algn="ctr">
              <a:buAutoNum type="arabicPeriod"/>
            </a:pP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0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9144000" cy="6845424"/>
          </a:xfrm>
        </p:spPr>
      </p:pic>
      <p:sp>
        <p:nvSpPr>
          <p:cNvPr id="6" name="Прямоугольник 5"/>
          <p:cNvSpPr/>
          <p:nvPr/>
        </p:nvSpPr>
        <p:spPr>
          <a:xfrm>
            <a:off x="2438413" y="0"/>
            <a:ext cx="4212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Add the words: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76672"/>
            <a:ext cx="89515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Mr. </a:t>
            </a:r>
            <a:r>
              <a:rPr lang="en-US" sz="2800" dirty="0" err="1" smtClean="0"/>
              <a:t>Fowles</a:t>
            </a:r>
            <a:r>
              <a:rPr lang="en-US" sz="2800" dirty="0" smtClean="0"/>
              <a:t> is a __(1)__. He collects __(2)__ and __(3)__ facts about wild birds. For example he is interested in__(4)__ facts related to puffins, very __(5)__ sea birds. </a:t>
            </a:r>
            <a:r>
              <a:rPr lang="en-US" sz="2800" dirty="0"/>
              <a:t>Mr. </a:t>
            </a:r>
            <a:r>
              <a:rPr lang="en-US" sz="2800" dirty="0" err="1"/>
              <a:t>Fowles</a:t>
            </a:r>
            <a:r>
              <a:rPr lang="en-US" sz="2800" dirty="0"/>
              <a:t> </a:t>
            </a:r>
            <a:r>
              <a:rPr lang="en-US" sz="2800" dirty="0" smtClean="0"/>
              <a:t>often goes to one of the islands in the North Sea to study the __(6)__ of puffins living there. He knows a lot about these birds: the __(7)__ and __(8)__ of their wings, the number of chicks they have, the birds’ __(9)__ and __(10)__. The local __(11)__ say </a:t>
            </a:r>
            <a:r>
              <a:rPr lang="en-US" sz="2800" dirty="0"/>
              <a:t>Mr. </a:t>
            </a:r>
            <a:r>
              <a:rPr lang="en-US" sz="2800" dirty="0" err="1"/>
              <a:t>Fowles</a:t>
            </a:r>
            <a:r>
              <a:rPr lang="en-US" sz="2800" dirty="0"/>
              <a:t> </a:t>
            </a:r>
            <a:r>
              <a:rPr lang="en-US" sz="2800" dirty="0" smtClean="0"/>
              <a:t> is of great help to them.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085212"/>
            <a:ext cx="7632848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unusual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ecologists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</a:p>
          <a:p>
            <a:pPr marL="342900" indent="-342900">
              <a:buAutoNum type="alphaL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1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5661248"/>
            <a:ext cx="7992888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1.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76470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2400" b="1" i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useless </a:t>
            </a:r>
            <a:r>
              <a:rPr lang="en-US" sz="2400" b="1" i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</a:p>
          <a:p>
            <a:pPr marL="914400" indent="-914400">
              <a:buAutoNum type="arabicPeriod"/>
            </a:pPr>
            <a:r>
              <a:rPr lang="en-US" sz="2400" b="1" i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i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in which people live and work</a:t>
            </a:r>
          </a:p>
          <a:p>
            <a:pPr marL="914400" indent="-914400">
              <a:buAutoNum type="arabicPeriod"/>
            </a:pPr>
            <a:r>
              <a:rPr lang="en-US" sz="2400" b="1" i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b="1" i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 who studies the environment and the way plants, animals and people live together in relation to each other</a:t>
            </a:r>
          </a:p>
          <a:p>
            <a:pPr marL="914400" indent="-914400">
              <a:buAutoNum type="arabicPeriod"/>
            </a:pPr>
            <a:r>
              <a:rPr lang="en-US" sz="2400" b="1" i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b="1" i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usually outside a town where people collect waste</a:t>
            </a:r>
          </a:p>
          <a:p>
            <a:pPr marL="914400" indent="-914400">
              <a:buAutoNum type="arabicPeriod"/>
            </a:pPr>
            <a:r>
              <a:rPr lang="en-US" sz="2400" b="1" i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i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with all living </a:t>
            </a:r>
            <a:r>
              <a:rPr lang="en-US" sz="2400" b="1" i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things, the </a:t>
            </a:r>
            <a:r>
              <a:rPr lang="en-US" sz="2400" b="1" i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and the seas </a:t>
            </a:r>
          </a:p>
          <a:p>
            <a:pPr marL="914400" indent="-914400">
              <a:buAutoNum type="arabicPeriod"/>
            </a:pPr>
            <a:r>
              <a:rPr lang="en-US" sz="2400" b="1" i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b="1" i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air, water and soil too dirty and dangerous for people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82335" y="0"/>
            <a:ext cx="301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match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112" y="4507086"/>
            <a:ext cx="7992888" cy="2308324"/>
          </a:xfrm>
          <a:prstGeom prst="rect">
            <a:avLst/>
          </a:prstGeom>
          <a:noFill/>
        </p:spPr>
        <p:txBody>
          <a:bodyPr wrap="square" numCol="2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42950" indent="-742950">
              <a:buFont typeface="+mj-lt"/>
              <a:buAutoNum type="alphaLcPeriod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ecologist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ollute</a:t>
            </a:r>
          </a:p>
          <a:p>
            <a:pPr marL="742950" indent="-742950">
              <a:buFont typeface="+mj-lt"/>
              <a:buAutoNum type="alphaLcPeriod"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marL="342900" indent="-342900">
              <a:buAutoNum type="alphaLcPeriod"/>
            </a:pP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8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80270"/>
          </a:xfrm>
        </p:spPr>
      </p:pic>
      <p:sp>
        <p:nvSpPr>
          <p:cNvPr id="5" name="Прямоугольник 4"/>
          <p:cNvSpPr/>
          <p:nvPr/>
        </p:nvSpPr>
        <p:spPr>
          <a:xfrm>
            <a:off x="-58170" y="0"/>
            <a:ext cx="88074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50800"/>
                <a:solidFill>
                  <a:srgbClr val="36E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600" b="1" cap="none" spc="0" dirty="0" smtClean="0">
                <a:ln w="50800"/>
                <a:solidFill>
                  <a:srgbClr val="36E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6600" b="1" cap="none" spc="0" dirty="0" smtClean="0">
                <a:ln w="50800"/>
                <a:solidFill>
                  <a:srgbClr val="36E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Make up new words:</a:t>
            </a:r>
            <a:endParaRPr lang="ru-RU" sz="6600" b="1" cap="none" spc="0" dirty="0">
              <a:ln w="50800"/>
              <a:solidFill>
                <a:srgbClr val="36EA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901881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pronunciation</a:t>
            </a:r>
            <a:endParaRPr lang="ru-RU" sz="11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085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76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05542" y="0"/>
            <a:ext cx="5532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Create a phrase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2302" y="939647"/>
            <a:ext cx="64994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a/ make up the word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letters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487" y="3420124"/>
            <a:ext cx="4876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2927" y="3420124"/>
            <a:ext cx="4876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1295" y="3420124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1756" y="3420124"/>
            <a:ext cx="766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0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462"/>
            <a:ext cx="88174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b/ count, and write the answers</a:t>
            </a:r>
            <a:r>
              <a:rPr lang="ru-RU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endParaRPr lang="ru-RU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734" y="1268759"/>
            <a:ext cx="8413009" cy="236988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5400" b="1" cap="all" dirty="0" smtClean="0">
                <a:ln/>
                <a:solidFill>
                  <a:schemeClr val="bg1">
                    <a:lumMod val="95000"/>
                  </a:schemeClr>
                </a:solidFill>
                <a:effectLst/>
              </a:rPr>
              <a:t>Zero + one = 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bg1">
                    <a:lumMod val="95000"/>
                  </a:schemeClr>
                </a:solidFill>
                <a:effectLst/>
              </a:rPr>
              <a:t>2. Three + eleven =</a:t>
            </a:r>
          </a:p>
          <a:p>
            <a:pPr algn="ctr"/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/>
              </a:rPr>
              <a:t>3.(Eighty nine – eighty one): two =</a:t>
            </a:r>
            <a:endParaRPr lang="ru-RU" sz="4000" b="1" cap="all" spc="0" dirty="0">
              <a:ln/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2613" y="4149080"/>
            <a:ext cx="76413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Your answers will help you to write</a:t>
            </a:r>
          </a:p>
          <a:p>
            <a:pPr algn="ctr"/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second word of the phrase:</a:t>
            </a:r>
          </a:p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Example: 12+7=19 - S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34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88639"/>
            <a:ext cx="85115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c/ Choose the end of the phrase:</a:t>
            </a:r>
            <a:endParaRPr lang="ru-RU" sz="4800" b="1" cap="none" spc="0" dirty="0">
              <a:ln w="11430"/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268760"/>
            <a:ext cx="629287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smile</a:t>
            </a:r>
          </a:p>
          <a:p>
            <a:pPr marL="914400" indent="-914400" algn="ctr">
              <a:buAutoNum type="arabicPeriod"/>
            </a:pP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sleep</a:t>
            </a:r>
          </a:p>
          <a:p>
            <a:pPr marL="914400" indent="-914400" algn="ctr">
              <a:buAutoNum type="arabicPeriod"/>
            </a:pPr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learn</a:t>
            </a:r>
          </a:p>
          <a:p>
            <a:pPr marL="914400" indent="-914400" algn="ctr">
              <a:buAutoNum type="arabicPeriod"/>
            </a:pP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get knowledge</a:t>
            </a:r>
          </a:p>
          <a:p>
            <a:pPr marL="914400" indent="-914400" algn="ctr">
              <a:buAutoNum type="arabicPeriod"/>
            </a:pPr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 happy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1016" y="5980203"/>
            <a:ext cx="77742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Write down the whole phrase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8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2357267" y="116632"/>
            <a:ext cx="386362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Match: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00808"/>
            <a:ext cx="10044608" cy="5509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year’s Day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Valentine’s Day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 Festival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 Fawkes’ Night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Halloween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</a:p>
          <a:p>
            <a:pPr marL="342900" indent="-342900">
              <a:buAutoNum type="arabicPeriod"/>
            </a:pPr>
            <a:endParaRPr lang="en-US" sz="4400" dirty="0"/>
          </a:p>
          <a:p>
            <a:pPr marL="342900" indent="-342900">
              <a:buAutoNum type="arabicPeriod"/>
            </a:pPr>
            <a:endParaRPr lang="en-US" sz="4400" dirty="0" smtClean="0"/>
          </a:p>
          <a:p>
            <a:pPr marL="342900" indent="-342900">
              <a:buAutoNum type="alphaL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of October</a:t>
            </a:r>
          </a:p>
          <a:p>
            <a:pPr marL="342900" indent="-342900">
              <a:buAutoNum type="alphaL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of December</a:t>
            </a:r>
          </a:p>
          <a:p>
            <a:pPr marL="342900" indent="-342900">
              <a:buAutoNum type="alphaL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of January</a:t>
            </a:r>
          </a:p>
          <a:p>
            <a:pPr marL="342900" indent="-342900">
              <a:buAutoNum type="alphaL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of February</a:t>
            </a:r>
          </a:p>
          <a:p>
            <a:pPr marL="342900" indent="-342900">
              <a:buAutoNum type="alphaL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of November</a:t>
            </a:r>
          </a:p>
          <a:p>
            <a:pPr marL="342900" indent="-342900">
              <a:buAutoNum type="alphaL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or April</a:t>
            </a:r>
          </a:p>
        </p:txBody>
      </p:sp>
    </p:spTree>
    <p:extLst>
      <p:ext uri="{BB962C8B-B14F-4D97-AF65-F5344CB8AC3E}">
        <p14:creationId xmlns:p14="http://schemas.microsoft.com/office/powerpoint/2010/main" val="1621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795552" y="30171"/>
            <a:ext cx="2902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3. Match:</a:t>
            </a:r>
            <a:endParaRPr lang="ru-RU" sz="5400" b="1" cap="none" spc="0" dirty="0">
              <a:ln w="50800"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96552" y="987983"/>
            <a:ext cx="9797480" cy="12557284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tasty</a:t>
            </a:r>
          </a:p>
          <a:p>
            <a:pPr marL="914400" indent="-914400" algn="ctr">
              <a:buAutoNum type="arabicPeriod"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favorite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sunbathe</a:t>
            </a:r>
          </a:p>
          <a:p>
            <a:pPr marL="914400" indent="-914400" algn="ctr">
              <a:buAutoNum type="arabicPeriod"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change</a:t>
            </a:r>
          </a:p>
          <a:p>
            <a:pPr marL="914400" indent="-914400" algn="ctr">
              <a:buAutoNum type="arabicPeriod"/>
            </a:pP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decorate</a:t>
            </a:r>
          </a:p>
          <a:p>
            <a:pPr marL="914400" indent="-914400" algn="ctr">
              <a:buAutoNum type="arabicPeriod"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prepare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lphaL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загорать</a:t>
            </a:r>
          </a:p>
          <a:p>
            <a:pPr marL="914400" indent="-914400" algn="ctr">
              <a:buAutoNum type="alphaL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украшать</a:t>
            </a:r>
          </a:p>
          <a:p>
            <a:pPr marL="914400" indent="-914400" algn="ctr">
              <a:buAutoNum type="alphaL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готовить</a:t>
            </a:r>
          </a:p>
          <a:p>
            <a:pPr marL="914400" indent="-914400" algn="ctr">
              <a:buAutoNum type="alphaL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менять</a:t>
            </a:r>
          </a:p>
          <a:p>
            <a:pPr marL="914400" indent="-914400" algn="ctr">
              <a:buAutoNum type="alphaL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любимый</a:t>
            </a:r>
          </a:p>
          <a:p>
            <a:pPr marL="914400" indent="-914400" algn="ctr">
              <a:buAutoNum type="alphaLcPeriod"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вкусный</a:t>
            </a:r>
          </a:p>
          <a:p>
            <a:pPr marL="914400" indent="-914400" algn="ctr">
              <a:buAutoNum type="alphaLcPeriod"/>
            </a:pP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07476" y="188640"/>
            <a:ext cx="732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Translate into English: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12576" y="980728"/>
            <a:ext cx="10064949" cy="5632311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ru-RU" sz="3600" b="1" spc="50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астоящий друг</a:t>
            </a:r>
          </a:p>
          <a:p>
            <a:pPr marL="914400" indent="-914400" algn="ctr">
              <a:buAutoNum type="arabicPeriod"/>
            </a:pP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разные культуры</a:t>
            </a:r>
          </a:p>
          <a:p>
            <a:pPr marL="914400" indent="-914400" algn="ctr">
              <a:buAutoNum type="arabicPeriod"/>
            </a:pP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высокий голос</a:t>
            </a:r>
          </a:p>
          <a:p>
            <a:pPr marL="914400" indent="-914400" algn="ctr">
              <a:buAutoNum type="arabicPeriod"/>
            </a:pP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свежие фрукты</a:t>
            </a:r>
          </a:p>
          <a:p>
            <a:pPr marL="914400" indent="-914400" algn="ctr">
              <a:buAutoNum type="arabicPeriod"/>
            </a:pP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кататься на лыжах</a:t>
            </a:r>
          </a:p>
          <a:p>
            <a:pPr marL="914400" indent="-914400" algn="ctr">
              <a:buAutoNum type="arabicPeriod"/>
            </a:pP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мыть посуду</a:t>
            </a:r>
          </a:p>
          <a:p>
            <a:pPr marL="914400" indent="-914400" algn="ctr">
              <a:buAutoNum type="arabicPeriod"/>
            </a:pP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завтракать</a:t>
            </a:r>
          </a:p>
          <a:p>
            <a:pPr marL="914400" indent="-914400" algn="ctr">
              <a:buAutoNum type="arabicPeriod"/>
            </a:pP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глупый страус</a:t>
            </a:r>
          </a:p>
          <a:p>
            <a:pPr marL="914400" indent="-914400" algn="ctr">
              <a:buAutoNum type="arabicPeriod"/>
            </a:pPr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храбрый заяц</a:t>
            </a:r>
          </a:p>
          <a:p>
            <a:pPr marL="914400" indent="-914400" algn="ctr">
              <a:buAutoNum type="arabicPeriod"/>
            </a:pP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встретить ежа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3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4" y="-99391"/>
            <a:ext cx="9164929" cy="6957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3321" y="152926"/>
            <a:ext cx="7457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5.Find a pair to the word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960" y="1412776"/>
            <a:ext cx="3548976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6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famous</a:t>
            </a:r>
          </a:p>
          <a:p>
            <a:pPr marL="742950" indent="-742950" algn="ctr">
              <a:buAutoNum type="arabicPeriod"/>
            </a:pPr>
            <a:r>
              <a:rPr lang="en-US" sz="6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job</a:t>
            </a:r>
          </a:p>
          <a:p>
            <a:pPr marL="742950" indent="-742950" algn="ctr">
              <a:buAutoNum type="arabicPeriod"/>
            </a:pPr>
            <a:r>
              <a:rPr lang="en-US" sz="6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woman</a:t>
            </a:r>
          </a:p>
          <a:p>
            <a:pPr marL="742950" indent="-742950" algn="ctr">
              <a:buAutoNum type="arabicPeriod"/>
            </a:pPr>
            <a:r>
              <a:rPr lang="en-US" sz="6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painter</a:t>
            </a:r>
          </a:p>
          <a:p>
            <a:pPr marL="742950" indent="-742950" algn="ctr">
              <a:buAutoNum type="arabicPeriod"/>
            </a:pPr>
            <a:r>
              <a:rPr lang="en-US" sz="6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hill</a:t>
            </a:r>
          </a:p>
          <a:p>
            <a:pPr algn="ctr"/>
            <a:endParaRPr lang="en-US" sz="4400" b="1" dirty="0" smtClean="0">
              <a:ln/>
              <a:solidFill>
                <a:schemeClr val="accent3"/>
              </a:solidFill>
            </a:endParaRPr>
          </a:p>
          <a:p>
            <a:pPr marL="742950" indent="-742950" algn="ctr">
              <a:buAutoNum type="arabicPeriod"/>
            </a:pP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8009" y="1412776"/>
            <a:ext cx="5295069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lphaLcPeriod"/>
            </a:pP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work</a:t>
            </a:r>
          </a:p>
          <a:p>
            <a:pPr marL="914400" indent="-914400" algn="ctr">
              <a:buAutoNum type="alphaLcPeriod"/>
            </a:pP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girl</a:t>
            </a:r>
          </a:p>
          <a:p>
            <a:pPr marL="914400" indent="-914400" algn="ctr">
              <a:buAutoNum type="alphaLcPeriod"/>
            </a:pP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mountain</a:t>
            </a:r>
          </a:p>
          <a:p>
            <a:pPr marL="914400" indent="-914400" algn="ctr">
              <a:buAutoNum type="alphaLcPeriod"/>
            </a:pP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brush</a:t>
            </a:r>
          </a:p>
          <a:p>
            <a:pPr marL="914400" indent="-914400" algn="ctr">
              <a:buAutoNum type="alphaLcPeriod"/>
            </a:pP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well-known</a:t>
            </a:r>
          </a:p>
          <a:p>
            <a:pPr marL="914400" indent="-914400" algn="ctr">
              <a:buAutoNum type="alphaLcPeriod"/>
            </a:pP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8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95368" y="260648"/>
            <a:ext cx="6619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Make up the words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80854"/>
            <a:ext cx="398102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6000" b="1" cap="none" spc="0" dirty="0" err="1" smtClean="0">
                <a:ln w="50800"/>
                <a:solidFill>
                  <a:schemeClr val="tx2">
                    <a:lumMod val="50000"/>
                  </a:schemeClr>
                </a:solidFill>
                <a:effectLst/>
              </a:rPr>
              <a:t>okec</a:t>
            </a:r>
            <a:endParaRPr lang="en-US" sz="6000" b="1" cap="none" spc="0" dirty="0" smtClean="0">
              <a:ln w="50800"/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914400" indent="-914400" algn="ctr">
              <a:buAutoNum type="arabicPeriod"/>
            </a:pPr>
            <a:r>
              <a:rPr lang="en-US" sz="6000" b="1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dalsa</a:t>
            </a:r>
            <a:endParaRPr lang="en-US" sz="6000" b="1" dirty="0" smtClean="0">
              <a:ln w="50800"/>
              <a:solidFill>
                <a:schemeClr val="tx2">
                  <a:lumMod val="50000"/>
                </a:schemeClr>
              </a:solidFill>
            </a:endParaRPr>
          </a:p>
          <a:p>
            <a:pPr marL="914400" indent="-914400" algn="ctr">
              <a:buAutoNum type="arabicPeriod"/>
            </a:pPr>
            <a:r>
              <a:rPr lang="en-US" sz="6000" b="1" cap="none" spc="0" dirty="0" err="1" smtClean="0">
                <a:ln w="50800"/>
                <a:solidFill>
                  <a:schemeClr val="tx2">
                    <a:lumMod val="50000"/>
                  </a:schemeClr>
                </a:solidFill>
                <a:effectLst/>
              </a:rPr>
              <a:t>eeffoc</a:t>
            </a:r>
            <a:endParaRPr lang="en-US" sz="6000" b="1" cap="none" spc="0" dirty="0" smtClean="0">
              <a:ln w="50800"/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914400" indent="-914400" algn="ctr">
              <a:buAutoNum type="arabicPeriod"/>
            </a:pPr>
            <a:r>
              <a:rPr lang="en-US" sz="6000" b="1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oups</a:t>
            </a:r>
            <a:endParaRPr lang="en-US" sz="6000" b="1" dirty="0" smtClean="0">
              <a:ln w="50800"/>
              <a:solidFill>
                <a:schemeClr val="tx2">
                  <a:lumMod val="50000"/>
                </a:schemeClr>
              </a:solidFill>
            </a:endParaRPr>
          </a:p>
          <a:p>
            <a:pPr marL="914400" indent="-914400" algn="ctr">
              <a:buAutoNum type="arabicPeriod"/>
            </a:pPr>
            <a:r>
              <a:rPr lang="en-US" sz="6000" b="1" cap="none" spc="0" dirty="0" err="1" smtClean="0">
                <a:ln w="50800"/>
                <a:solidFill>
                  <a:schemeClr val="tx2">
                    <a:lumMod val="50000"/>
                  </a:schemeClr>
                </a:solidFill>
                <a:effectLst/>
              </a:rPr>
              <a:t>oraegn</a:t>
            </a:r>
            <a:endParaRPr lang="en-US" sz="6000" b="1" cap="none" spc="0" dirty="0" smtClean="0">
              <a:ln w="50800"/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914400" indent="-914400" algn="ctr">
              <a:buAutoNum type="arabicPeriod"/>
            </a:pPr>
            <a:r>
              <a:rPr lang="en-US" sz="6000" b="1" dirty="0" err="1" smtClean="0">
                <a:ln w="50800"/>
                <a:solidFill>
                  <a:schemeClr val="tx2">
                    <a:lumMod val="50000"/>
                  </a:schemeClr>
                </a:solidFill>
              </a:rPr>
              <a:t>zzapi</a:t>
            </a:r>
            <a:endParaRPr lang="ru-RU" sz="6000" b="1" cap="none" spc="0" dirty="0">
              <a:ln w="5080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9371" y="1180853"/>
            <a:ext cx="449251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50800"/>
                <a:solidFill>
                  <a:srgbClr val="002060"/>
                </a:solidFill>
                <a:effectLst/>
              </a:rPr>
              <a:t>7. </a:t>
            </a:r>
            <a:r>
              <a:rPr lang="en-US" sz="6000" b="1" cap="none" spc="0" dirty="0" err="1" smtClean="0">
                <a:ln w="50800"/>
                <a:solidFill>
                  <a:srgbClr val="002060"/>
                </a:solidFill>
                <a:effectLst/>
              </a:rPr>
              <a:t>sawindch</a:t>
            </a:r>
            <a:endParaRPr lang="en-US" sz="6000" b="1" cap="none" spc="0" dirty="0" smtClean="0">
              <a:ln w="50800"/>
              <a:solidFill>
                <a:srgbClr val="002060"/>
              </a:solidFill>
              <a:effectLst/>
            </a:endParaRPr>
          </a:p>
          <a:p>
            <a:pPr algn="ctr"/>
            <a:r>
              <a:rPr lang="en-US" sz="6000" b="1" cap="none" spc="0" dirty="0" smtClean="0">
                <a:ln w="50800"/>
                <a:solidFill>
                  <a:srgbClr val="002060"/>
                </a:solidFill>
                <a:effectLst/>
              </a:rPr>
              <a:t>8. </a:t>
            </a:r>
            <a:r>
              <a:rPr lang="en-US" sz="6000" b="1" cap="none" spc="0" smtClean="0">
                <a:ln w="50800"/>
                <a:solidFill>
                  <a:srgbClr val="002060"/>
                </a:solidFill>
                <a:effectLst/>
              </a:rPr>
              <a:t>burghamer</a:t>
            </a:r>
            <a:endParaRPr lang="en-US" sz="6000" b="1" cap="none" spc="0" dirty="0" smtClean="0">
              <a:ln w="50800"/>
              <a:solidFill>
                <a:srgbClr val="002060"/>
              </a:solidFill>
              <a:effectLst/>
            </a:endParaRPr>
          </a:p>
          <a:p>
            <a:pPr algn="ctr"/>
            <a:r>
              <a:rPr lang="en-US" sz="6000" b="1" cap="none" spc="0" dirty="0" smtClean="0">
                <a:ln w="50800"/>
                <a:solidFill>
                  <a:srgbClr val="002060"/>
                </a:solidFill>
                <a:effectLst/>
              </a:rPr>
              <a:t>9. </a:t>
            </a:r>
            <a:r>
              <a:rPr lang="en-US" sz="6000" b="1" cap="none" spc="0" dirty="0" err="1" smtClean="0">
                <a:ln w="50800"/>
                <a:solidFill>
                  <a:srgbClr val="002060"/>
                </a:solidFill>
                <a:effectLst/>
              </a:rPr>
              <a:t>cholacote</a:t>
            </a:r>
            <a:endParaRPr lang="en-US" sz="6000" b="1" cap="none" spc="0" dirty="0" smtClean="0">
              <a:ln w="50800"/>
              <a:solidFill>
                <a:srgbClr val="002060"/>
              </a:solidFill>
              <a:effectLst/>
            </a:endParaRPr>
          </a:p>
          <a:p>
            <a:pPr algn="ctr"/>
            <a:r>
              <a:rPr lang="en-US" sz="6000" b="1" cap="none" spc="0" dirty="0" smtClean="0">
                <a:ln w="50800"/>
                <a:solidFill>
                  <a:srgbClr val="002060"/>
                </a:solidFill>
                <a:effectLst/>
              </a:rPr>
              <a:t>10. </a:t>
            </a:r>
            <a:r>
              <a:rPr lang="en-US" sz="6000" b="1" cap="none" spc="0" dirty="0" err="1" smtClean="0">
                <a:ln w="50800"/>
                <a:solidFill>
                  <a:srgbClr val="002060"/>
                </a:solidFill>
                <a:effectLst/>
              </a:rPr>
              <a:t>cbgabae</a:t>
            </a:r>
            <a:endParaRPr lang="en-US" sz="6000" b="1" cap="none" spc="0" dirty="0" smtClean="0">
              <a:ln w="50800"/>
              <a:solidFill>
                <a:srgbClr val="002060"/>
              </a:solidFill>
              <a:effectLst/>
            </a:endParaRPr>
          </a:p>
          <a:p>
            <a:pPr algn="ctr"/>
            <a:r>
              <a:rPr lang="en-US" sz="6000" b="1" cap="none" spc="0" dirty="0" smtClean="0">
                <a:ln w="50800"/>
                <a:solidFill>
                  <a:srgbClr val="002060"/>
                </a:solidFill>
                <a:effectLst/>
              </a:rPr>
              <a:t>11. </a:t>
            </a:r>
            <a:r>
              <a:rPr lang="en-US" sz="6000" b="1" cap="none" spc="0" dirty="0" err="1" smtClean="0">
                <a:ln w="50800"/>
                <a:solidFill>
                  <a:srgbClr val="002060"/>
                </a:solidFill>
                <a:effectLst/>
              </a:rPr>
              <a:t>tun</a:t>
            </a:r>
            <a:endParaRPr lang="en-US" sz="6000" b="1" cap="none" spc="0" dirty="0" smtClean="0">
              <a:ln w="50800"/>
              <a:solidFill>
                <a:srgbClr val="002060"/>
              </a:solidFill>
              <a:effectLst/>
            </a:endParaRPr>
          </a:p>
          <a:p>
            <a:pPr algn="ctr"/>
            <a:r>
              <a:rPr lang="en-US" sz="6000" b="1" cap="none" spc="0" dirty="0" smtClean="0">
                <a:ln w="50800"/>
                <a:solidFill>
                  <a:srgbClr val="002060"/>
                </a:solidFill>
                <a:effectLst/>
              </a:rPr>
              <a:t>12. </a:t>
            </a:r>
            <a:r>
              <a:rPr lang="en-US" sz="6000" b="1" cap="none" spc="0" dirty="0" err="1" smtClean="0">
                <a:ln w="50800"/>
                <a:solidFill>
                  <a:srgbClr val="002060"/>
                </a:solidFill>
                <a:effectLst/>
              </a:rPr>
              <a:t>yheno</a:t>
            </a:r>
            <a:endParaRPr lang="ru-RU" sz="60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06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730</TotalTime>
  <Words>725</Words>
  <Application>Microsoft Office PowerPoint</Application>
  <PresentationFormat>Экран (4:3)</PresentationFormat>
  <Paragraphs>208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45</cp:revision>
  <dcterms:created xsi:type="dcterms:W3CDTF">2013-04-05T04:53:28Z</dcterms:created>
  <dcterms:modified xsi:type="dcterms:W3CDTF">2013-10-28T14:04:48Z</dcterms:modified>
</cp:coreProperties>
</file>