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88" r:id="rId3"/>
    <p:sldId id="258" r:id="rId4"/>
    <p:sldId id="274" r:id="rId5"/>
    <p:sldId id="285" r:id="rId6"/>
    <p:sldId id="257" r:id="rId7"/>
    <p:sldId id="280" r:id="rId8"/>
    <p:sldId id="277" r:id="rId9"/>
    <p:sldId id="272" r:id="rId10"/>
    <p:sldId id="276" r:id="rId11"/>
    <p:sldId id="273" r:id="rId12"/>
    <p:sldId id="262" r:id="rId13"/>
    <p:sldId id="259" r:id="rId14"/>
    <p:sldId id="282" r:id="rId15"/>
    <p:sldId id="260" r:id="rId16"/>
    <p:sldId id="261" r:id="rId17"/>
    <p:sldId id="278" r:id="rId18"/>
    <p:sldId id="263" r:id="rId19"/>
    <p:sldId id="264" r:id="rId20"/>
    <p:sldId id="281" r:id="rId21"/>
    <p:sldId id="286" r:id="rId22"/>
    <p:sldId id="287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2275" autoAdjust="0"/>
  </p:normalViewPr>
  <p:slideViewPr>
    <p:cSldViewPr>
      <p:cViewPr varScale="1">
        <p:scale>
          <a:sx n="68" d="100"/>
          <a:sy n="68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Кількість нас.</a:t>
            </a:r>
            <a:endParaRPr lang="ru-RU" dirty="0"/>
          </a:p>
        </c:rich>
      </c:tx>
      <c:layout>
        <c:manualLayout>
          <c:xMode val="edge"/>
          <c:yMode val="edge"/>
          <c:x val="2.4994750656167974E-2"/>
          <c:y val="1.8750000000000003E-2"/>
        </c:manualLayout>
      </c:layout>
    </c:title>
    <c:plotArea>
      <c:layout>
        <c:manualLayout>
          <c:layoutTarget val="inner"/>
          <c:xMode val="edge"/>
          <c:yMode val="edge"/>
          <c:x val="0.12825360892388449"/>
          <c:y val="0.17281520669291342"/>
          <c:w val="0.85687335958005262"/>
          <c:h val="0.72420570866141754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1971</c:v>
                </c:pt>
                <c:pt idx="1">
                  <c:v>1987</c:v>
                </c:pt>
                <c:pt idx="2">
                  <c:v>1995</c:v>
                </c:pt>
                <c:pt idx="3">
                  <c:v>2000</c:v>
                </c:pt>
                <c:pt idx="4">
                  <c:v>2001</c:v>
                </c:pt>
                <c:pt idx="5">
                  <c:v>2006</c:v>
                </c:pt>
                <c:pt idx="6">
                  <c:v>2010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4934</c:v>
                </c:pt>
                <c:pt idx="1">
                  <c:v>5368</c:v>
                </c:pt>
                <c:pt idx="2">
                  <c:v>5267</c:v>
                </c:pt>
                <c:pt idx="3">
                  <c:v>4953</c:v>
                </c:pt>
                <c:pt idx="4">
                  <c:v>4825.6000000000004</c:v>
                </c:pt>
                <c:pt idx="5">
                  <c:v>4622.9000000000005</c:v>
                </c:pt>
                <c:pt idx="6">
                  <c:v>4466.7</c:v>
                </c:pt>
              </c:numCache>
            </c:numRef>
          </c:val>
        </c:ser>
        <c:marker val="1"/>
        <c:axId val="68796800"/>
        <c:axId val="68798336"/>
      </c:lineChart>
      <c:catAx>
        <c:axId val="68796800"/>
        <c:scaling>
          <c:orientation val="minMax"/>
        </c:scaling>
        <c:axPos val="b"/>
        <c:numFmt formatCode="General" sourceLinked="1"/>
        <c:tickLblPos val="nextTo"/>
        <c:crossAx val="68798336"/>
        <c:crosses val="autoZero"/>
        <c:auto val="1"/>
        <c:lblAlgn val="ctr"/>
        <c:lblOffset val="100"/>
      </c:catAx>
      <c:valAx>
        <c:axId val="68798336"/>
        <c:scaling>
          <c:orientation val="minMax"/>
        </c:scaling>
        <c:axPos val="l"/>
        <c:majorGridlines/>
        <c:numFmt formatCode="General" sourceLinked="1"/>
        <c:tickLblPos val="nextTo"/>
        <c:crossAx val="687968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Населення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8.4434586936176836E-2"/>
          <c:y val="0.10760942848054937"/>
          <c:w val="0.51391626528009138"/>
          <c:h val="0.8658143767891848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Волноваський</c:v>
                </c:pt>
                <c:pt idx="1">
                  <c:v>Мар'їнський</c:v>
                </c:pt>
                <c:pt idx="2">
                  <c:v>Старобешівський</c:v>
                </c:pt>
                <c:pt idx="3">
                  <c:v>Амвросіївський</c:v>
                </c:pt>
                <c:pt idx="4">
                  <c:v>Артемівський</c:v>
                </c:pt>
                <c:pt idx="5">
                  <c:v>Великоновосілківський</c:v>
                </c:pt>
                <c:pt idx="6">
                  <c:v>Слов'янський</c:v>
                </c:pt>
                <c:pt idx="7">
                  <c:v>Новоазовський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</c:v>
                </c:pt>
                <c:pt idx="1">
                  <c:v>11</c:v>
                </c:pt>
                <c:pt idx="2">
                  <c:v>7</c:v>
                </c:pt>
                <c:pt idx="3">
                  <c:v>6.8</c:v>
                </c:pt>
                <c:pt idx="4">
                  <c:v>6.4</c:v>
                </c:pt>
                <c:pt idx="5">
                  <c:v>5.9</c:v>
                </c:pt>
                <c:pt idx="6">
                  <c:v>4</c:v>
                </c:pt>
                <c:pt idx="7">
                  <c:v>3.8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97497069772108"/>
          <c:y val="2.4665584420967789E-4"/>
          <c:w val="0.34025029302278981"/>
          <c:h val="0.9997533441557903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Українці</c:v>
                </c:pt>
                <c:pt idx="1">
                  <c:v>Росіяни</c:v>
                </c:pt>
                <c:pt idx="2">
                  <c:v>Греки</c:v>
                </c:pt>
                <c:pt idx="3">
                  <c:v>Білоруси</c:v>
                </c:pt>
                <c:pt idx="4">
                  <c:v>Татари</c:v>
                </c:pt>
                <c:pt idx="5">
                  <c:v>Вірмени</c:v>
                </c:pt>
                <c:pt idx="6">
                  <c:v>Євреї</c:v>
                </c:pt>
                <c:pt idx="7">
                  <c:v>Азербайджанці</c:v>
                </c:pt>
                <c:pt idx="8">
                  <c:v>Молдовани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10</c:v>
                </c:pt>
                <c:pt idx="1">
                  <c:v>8</c:v>
                </c:pt>
                <c:pt idx="2">
                  <c:v>5</c:v>
                </c:pt>
                <c:pt idx="3">
                  <c:v>4.5</c:v>
                </c:pt>
                <c:pt idx="4">
                  <c:v>3</c:v>
                </c:pt>
                <c:pt idx="5">
                  <c:v>2.7</c:v>
                </c:pt>
                <c:pt idx="6">
                  <c:v>2</c:v>
                </c:pt>
                <c:pt idx="7" formatCode="General">
                  <c:v>1</c:v>
                </c:pt>
                <c:pt idx="8" formatCode="General">
                  <c:v>0.5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Російська</c:v>
                </c:pt>
                <c:pt idx="1">
                  <c:v>Українська</c:v>
                </c:pt>
                <c:pt idx="2">
                  <c:v>Вірменська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74.900000000000006</c:v>
                </c:pt>
                <c:pt idx="1">
                  <c:v>24.1</c:v>
                </c:pt>
                <c:pt idx="2">
                  <c:v>4.5999999999999996</c:v>
                </c:pt>
              </c:numCache>
            </c:numRef>
          </c:val>
        </c:ser>
        <c:axId val="78637312"/>
        <c:axId val="78639104"/>
      </c:barChart>
      <c:catAx>
        <c:axId val="78637312"/>
        <c:scaling>
          <c:orientation val="minMax"/>
        </c:scaling>
        <c:axPos val="b"/>
        <c:tickLblPos val="nextTo"/>
        <c:crossAx val="78639104"/>
        <c:crosses val="autoZero"/>
        <c:auto val="1"/>
        <c:lblAlgn val="ctr"/>
        <c:lblOffset val="100"/>
      </c:catAx>
      <c:valAx>
        <c:axId val="78639104"/>
        <c:scaling>
          <c:orientation val="minMax"/>
        </c:scaling>
        <c:axPos val="l"/>
        <c:majorGridlines/>
        <c:numFmt formatCode="General" sourceLinked="1"/>
        <c:tickLblPos val="nextTo"/>
        <c:crossAx val="786373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6BE2F7F-0B1A-4225-9141-7080B247D5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7FB2EBC-BD39-47D7-9A8F-61F87E22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2F7F-0B1A-4225-9141-7080B247D5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2EBC-BD39-47D7-9A8F-61F87E22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2F7F-0B1A-4225-9141-7080B247D5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2EBC-BD39-47D7-9A8F-61F87E22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2F7F-0B1A-4225-9141-7080B247D5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2EBC-BD39-47D7-9A8F-61F87E22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2F7F-0B1A-4225-9141-7080B247D5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2EBC-BD39-47D7-9A8F-61F87E22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2F7F-0B1A-4225-9141-7080B247D5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2EBC-BD39-47D7-9A8F-61F87E22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BE2F7F-0B1A-4225-9141-7080B247D5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FB2EBC-BD39-47D7-9A8F-61F87E226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6BE2F7F-0B1A-4225-9141-7080B247D5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7FB2EBC-BD39-47D7-9A8F-61F87E22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2F7F-0B1A-4225-9141-7080B247D5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2EBC-BD39-47D7-9A8F-61F87E22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2F7F-0B1A-4225-9141-7080B247D5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2EBC-BD39-47D7-9A8F-61F87E22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2F7F-0B1A-4225-9141-7080B247D5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2EBC-BD39-47D7-9A8F-61F87E22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6BE2F7F-0B1A-4225-9141-7080B247D5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7FB2EBC-BD39-47D7-9A8F-61F87E22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wedge/>
    <p:sndAc>
      <p:stSnd>
        <p:snd r:embed="rId13" name="click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&#1052;&#1086;&#1074;&#1085;&#1086;-&#1082;&#1091;&#1083;&#1100;&#1090;&#1091;&#1088;&#1085;&#1077;_&#1087;&#1086;&#1083;&#1077;_&#1057;&#1093;&#1110;&#1076;&#1085;&#1086;&#1111;_&#1059;&#1082;&#1088;&#1072;&#1111;&#1085;&#1080;" TargetMode="External"/><Relationship Id="rId7" Type="http://schemas.openxmlformats.org/officeDocument/2006/relationships/hyperlink" Target="http://www.adhard.ru/datas/users/1-doneck343434.pn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nick.com.ua/wp-content/uploads/2011/04/Donezk-Donbass-Arena-03.jpg" TargetMode="External"/><Relationship Id="rId5" Type="http://schemas.openxmlformats.org/officeDocument/2006/relationships/hyperlink" Target="http://uk.wikipedia.org/wiki/&#1044;&#1086;&#1085;&#1077;&#1094;&#1100;&#1082;&#1072;_&#1086;&#1073;&#1083;&#1072;&#1089;&#1090;&#1100;" TargetMode="External"/><Relationship Id="rId4" Type="http://schemas.openxmlformats.org/officeDocument/2006/relationships/hyperlink" Target="http://uk.wikipedia.org/wiki/&#1057;&#1093;&#1110;&#1076;&#1085;&#1072;_&#1059;&#1082;&#1088;&#1072;&#1111;&#1085;&#1072;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F%D0%B8%D1%81%D0%BE%D0%BA_%D0%BE%D0%B1%D0%BB%D0%B0%D1%81%D1%82%D0%B5%D0%B9_%D0%A3%D0%BA%D1%80%D0%B0%D1%97%D0%BD%D0%B8_%D0%B7%D0%B0_%D0%BA%D1%96%D0%BB%D1%8C%D0%BA%D1%96%D1%81%D1%82%D1%8E_%D0%BD%D0%B0%D1%81%D0%B5%D0%BB%D0%B5%D0%BD%D0%BD%D1%8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94%D0%BE%D0%BD%D0%B5%D1%86%D1%8C%D0%BA" TargetMode="External"/><Relationship Id="rId5" Type="http://schemas.openxmlformats.org/officeDocument/2006/relationships/hyperlink" Target="http://uk.wikipedia.org/wiki/%D0%93%D1%83%D1%81%D1%82%D0%BE%D1%82%D0%B0_%D0%BD%D0%B0%D1%81%D0%B5%D0%BB%D0%B5%D0%BD%D0%BD%D1%8F" TargetMode="External"/><Relationship Id="rId4" Type="http://schemas.openxmlformats.org/officeDocument/2006/relationships/hyperlink" Target="http://uk.wikipedia.org/wiki/%D0%9F%D0%BB%D0%BE%D1%89%D0%B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201622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Населення Донецької області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941168"/>
            <a:ext cx="3451920" cy="1508760"/>
          </a:xfrm>
        </p:spPr>
        <p:txBody>
          <a:bodyPr>
            <a:normAutofit fontScale="92500"/>
          </a:bodyPr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Роботу підготував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Котенко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Артур,</a:t>
            </a:r>
          </a:p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учень 7(11)-У класу</a:t>
            </a:r>
          </a:p>
          <a:p>
            <a:pPr algn="ctr"/>
            <a:r>
              <a:rPr lang="uk-UA" b="1" dirty="0" err="1" smtClean="0">
                <a:latin typeface="Arial" pitchFamily="34" charset="0"/>
                <a:cs typeface="Arial" pitchFamily="34" charset="0"/>
              </a:rPr>
              <a:t>Світлодарського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НВК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Природний рух населення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dirty="0" smtClean="0">
                <a:latin typeface="Arial" pitchFamily="34" charset="0"/>
                <a:cs typeface="Arial" pitchFamily="34" charset="0"/>
              </a:rPr>
              <a:t>За 2010 рік:</a:t>
            </a:r>
          </a:p>
          <a:p>
            <a:pPr>
              <a:buNone/>
            </a:pPr>
            <a:r>
              <a:rPr lang="uk-UA" sz="3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народжені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: 43374 (9,7 на 1000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осіб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uk-UA" sz="3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померлі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: 75252 (16,8 на 1000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осіб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uk-UA" sz="3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приріст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: −31878 (-7,1 на 1000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осіб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820472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Розподіл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постійного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населення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віком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1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січня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2010 р.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5112568" cy="4325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0-4вік —      201045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5-9вік —      159139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15-19вік—   244124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30-34вік —  328520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45-49вік —  350079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60-64вік —  232729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80-84вік —  113706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95-99вік —  2637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100+вік —  1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www.donoda.gov.ua/data/upload/publication/main/ru/12131/image01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88840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229600" cy="6298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Населення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районів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(тис.чол.2010р.)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9512" y="1412776"/>
          <a:ext cx="885596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069848"/>
          </a:xfrm>
        </p:spPr>
        <p:txBody>
          <a:bodyPr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Національний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склад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населення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Донецької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станом на 2011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рік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55576" y="1700808"/>
          <a:ext cx="66967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143000"/>
            <a:ext cx="3322712" cy="10668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Греки та українці у національних костюмах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www.donoda.gov.ua/data/upload/publication/main/ru/12131/image01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43204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www.donoda.gov.ua/data/upload/publication/main/ru/12131/image017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140968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91784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Мови області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25544"/>
            <a:ext cx="7772400" cy="4572000"/>
          </a:xfrm>
        </p:spPr>
        <p:txBody>
          <a:bodyPr>
            <a:normAutofit/>
          </a:bodyPr>
          <a:lstStyle/>
          <a:p>
            <a:endParaRPr lang="ru-RU" sz="4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95536" y="1556792"/>
          <a:ext cx="691276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0668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Найбільші міста області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229600" cy="5467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38049">
                <a:tc>
                  <a:txBody>
                    <a:bodyPr/>
                    <a:lstStyle/>
                    <a:p>
                      <a:r>
                        <a:rPr lang="uk-UA" dirty="0" smtClean="0"/>
                        <a:t>Місто</a:t>
                      </a:r>
                      <a:endParaRPr lang="ru-R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 </a:t>
                      </a:r>
                      <a:r>
                        <a:rPr lang="uk-UA" dirty="0" smtClean="0"/>
                        <a:t>населення (тис. осіб)</a:t>
                      </a:r>
                      <a:endParaRPr lang="ru-RU" dirty="0"/>
                    </a:p>
                  </a:txBody>
                  <a:tcPr marL="96819" marR="96819"/>
                </a:tc>
              </a:tr>
              <a:tr h="438049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Донецьк</a:t>
                      </a:r>
                      <a:endParaRPr lang="ru-RU" sz="2400" b="1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	▼962,0</a:t>
                      </a:r>
                      <a:endParaRPr lang="ru-RU" sz="2400" b="1" dirty="0"/>
                    </a:p>
                  </a:txBody>
                  <a:tcPr marL="96819" marR="96819"/>
                </a:tc>
              </a:tr>
              <a:tr h="438049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Маріуполь</a:t>
                      </a:r>
                      <a:endParaRPr lang="ru-RU" sz="2400" b="1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	▼466,7</a:t>
                      </a:r>
                      <a:endParaRPr lang="ru-RU" sz="2400" b="1" dirty="0"/>
                    </a:p>
                  </a:txBody>
                  <a:tcPr marL="96819" marR="96819"/>
                </a:tc>
              </a:tr>
              <a:tr h="438049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Макіївка</a:t>
                      </a:r>
                      <a:endParaRPr lang="ru-RU" sz="2400" b="1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       </a:t>
                      </a:r>
                      <a:r>
                        <a:rPr lang="ru-RU" sz="2400" b="1" dirty="0" smtClean="0"/>
                        <a:t>  </a:t>
                      </a:r>
                      <a:r>
                        <a:rPr lang="ru-RU" sz="2400" b="1" dirty="0" smtClean="0"/>
                        <a:t>▼358,2</a:t>
                      </a:r>
                      <a:endParaRPr lang="ru-RU" sz="2400" b="1" dirty="0"/>
                    </a:p>
                  </a:txBody>
                  <a:tcPr marL="96819" marR="96819"/>
                </a:tc>
              </a:tr>
              <a:tr h="438049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Горлівка</a:t>
                      </a:r>
                      <a:endParaRPr lang="ru-RU" sz="2400" b="1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	▼261,1</a:t>
                      </a:r>
                      <a:endParaRPr lang="ru-RU" sz="2400" b="1" dirty="0"/>
                    </a:p>
                  </a:txBody>
                  <a:tcPr marL="96819" marR="96819"/>
                </a:tc>
              </a:tr>
              <a:tr h="438049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Краматорськ</a:t>
                      </a:r>
                      <a:endParaRPr lang="ru-RU" sz="2400" b="1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	▼166,3</a:t>
                      </a:r>
                      <a:endParaRPr lang="ru-RU" sz="2400" b="1" dirty="0"/>
                    </a:p>
                  </a:txBody>
                  <a:tcPr marL="96819" marR="96819"/>
                </a:tc>
              </a:tr>
              <a:tr h="438049">
                <a:tc>
                  <a:txBody>
                    <a:bodyPr/>
                    <a:lstStyle/>
                    <a:p>
                      <a:r>
                        <a:rPr lang="uk-UA" sz="2400" b="1" dirty="0" err="1" smtClean="0"/>
                        <a:t>Слав’янськ</a:t>
                      </a:r>
                      <a:endParaRPr lang="ru-RU" sz="2400" b="1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	▼118,6</a:t>
                      </a:r>
                      <a:endParaRPr lang="ru-RU" sz="2400" b="1" dirty="0"/>
                    </a:p>
                  </a:txBody>
                  <a:tcPr marL="96819" marR="96819"/>
                </a:tc>
              </a:tr>
              <a:tr h="438049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Єнакієве</a:t>
                      </a:r>
                      <a:endParaRPr lang="ru-RU" sz="2400" b="1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	▼85,7</a:t>
                      </a:r>
                      <a:endParaRPr lang="ru-RU" sz="2400" b="1" dirty="0"/>
                    </a:p>
                  </a:txBody>
                  <a:tcPr marL="96819" marR="96819"/>
                </a:tc>
              </a:tr>
              <a:tr h="438049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Костянтинівка</a:t>
                      </a:r>
                      <a:endParaRPr lang="ru-RU" sz="2400" b="1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	▼79,2</a:t>
                      </a:r>
                      <a:endParaRPr lang="ru-RU" sz="2400" b="1" dirty="0"/>
                    </a:p>
                  </a:txBody>
                  <a:tcPr marL="96819" marR="96819"/>
                </a:tc>
              </a:tr>
              <a:tr h="438049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Артемівськ</a:t>
                      </a:r>
                      <a:endParaRPr lang="ru-RU" sz="2400" b="1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	▼78,3</a:t>
                      </a:r>
                      <a:endParaRPr lang="ru-RU" sz="2400" b="1" dirty="0"/>
                    </a:p>
                  </a:txBody>
                  <a:tcPr marL="96819" marR="96819"/>
                </a:tc>
              </a:tr>
              <a:tr h="438049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Красноармійськ</a:t>
                      </a:r>
                      <a:endParaRPr lang="ru-RU" sz="2400" b="1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	▼65,4</a:t>
                      </a:r>
                      <a:endParaRPr lang="ru-RU" sz="2400" b="1" dirty="0"/>
                    </a:p>
                  </a:txBody>
                  <a:tcPr marL="96819" marR="96819"/>
                </a:tc>
              </a:tr>
              <a:tr h="438049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Дружківка</a:t>
                      </a:r>
                      <a:endParaRPr lang="ru-RU" sz="2400" b="1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	▼60,6</a:t>
                      </a:r>
                      <a:endParaRPr lang="ru-RU" sz="2400" b="1" dirty="0"/>
                    </a:p>
                  </a:txBody>
                  <a:tcPr marL="96819" marR="96819"/>
                </a:tc>
              </a:tr>
            </a:tbl>
          </a:graphicData>
        </a:graphic>
      </p:graphicFrame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692696"/>
            <a:ext cx="8229600" cy="93610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Оцінка ООН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251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індексом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людського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(ІЛР)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Луганська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Донецька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області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стабільно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займають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останні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місця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— 26-27</a:t>
            </a:r>
          </a:p>
          <a:p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матеріальним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добробутом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фінансуванням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людського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Донеччина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стоїть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на 4-9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місці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Україні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Такий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вант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» не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сприяє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державотворчому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68760"/>
            <a:ext cx="7772400" cy="2952328"/>
          </a:xfrm>
        </p:spPr>
        <p:txBody>
          <a:bodyPr/>
          <a:lstStyle/>
          <a:p>
            <a:pPr algn="ctr"/>
            <a:r>
              <a:rPr lang="uk-UA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Найбільші міста (фотогалерея)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7101408"/>
            <a:ext cx="7772400" cy="6223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550810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Донецьк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http://m2dom.com/photos/big/12046_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5689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325112"/>
          </a:xfrm>
        </p:spPr>
        <p:txBody>
          <a:bodyPr>
            <a:no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Вступ.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Загальні відомості.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Чисельність населення.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Природний рух населення.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Розподіл населення за віком.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Населення районів.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Національний склад.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Мови. 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Найбільші міста.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Оцінка ООН.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Фотогалерея міст.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donoda.gov.ua/data/upload/publication/main/ru/12131/image01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hotel-central.com.ua/img/virtual/donetsk_big_1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864096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Донбас - Арена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http://shnick.com.ua/wp-content/uploads/2011/04/Donezk-Donbass-Arena-0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86409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3672408" cy="50973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Маріуполь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история-Левого-берега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980729"/>
            <a:ext cx="8280920" cy="5760640"/>
          </a:xfrm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5400600" cy="95436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Макіївка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8424936" cy="5606126"/>
          </a:xfrm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36004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Горлівка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://www.0624.com.ua/images/gallery/lapshin_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268760"/>
            <a:ext cx="8158353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5184576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Краматорськ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Краматорск,_Даманский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8064896" cy="5616624"/>
          </a:xfrm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504056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Слов’янськ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slavyansk-kuror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96751"/>
            <a:ext cx="8280920" cy="5299789"/>
          </a:xfrm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4704" y="0"/>
            <a:ext cx="7437512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Артемівськ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9ca30afee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7488832" cy="5113902"/>
          </a:xfrm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896544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Торез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0_35627_9e430615_orig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8424936" cy="5507802"/>
          </a:xfrm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41379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на карті країни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Файл:Map of Ukraine political simple Oblast Donezk.png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9"/>
            <a:ext cx="8713787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29600" cy="10668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Використані матеріали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86800" cy="43251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3"/>
              </a:rPr>
              <a:t>http://uk.wikipedia.org/wiki/</a:t>
            </a:r>
            <a:r>
              <a:rPr lang="ru-RU" dirty="0" err="1" smtClean="0">
                <a:hlinkClick r:id="rId3"/>
              </a:rPr>
              <a:t>Мовно-культурне_поле_Східної_України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http://uk.wikipedia.org/wiki/</a:t>
            </a:r>
            <a:r>
              <a:rPr lang="ru-RU" dirty="0" err="1" smtClean="0">
                <a:hlinkClick r:id="rId4"/>
              </a:rPr>
              <a:t>Східна_Україна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http://uk.wikipedia.org/wiki/</a:t>
            </a:r>
            <a:r>
              <a:rPr lang="ru-RU" dirty="0" err="1" smtClean="0">
                <a:hlinkClick r:id="rId5"/>
              </a:rPr>
              <a:t>Донецька_область</a:t>
            </a:r>
            <a:endParaRPr lang="ru-RU" dirty="0" smtClean="0"/>
          </a:p>
          <a:p>
            <a:endParaRPr lang="ru-RU" dirty="0" smtClean="0"/>
          </a:p>
          <a:p>
            <a:r>
              <a:rPr lang="ru-RU" u="sng" dirty="0" err="1" smtClean="0">
                <a:hlinkClick r:id="rId6"/>
              </a:rPr>
              <a:t>http</a:t>
            </a:r>
            <a:r>
              <a:rPr lang="uk-UA" u="sng" dirty="0" smtClean="0">
                <a:hlinkClick r:id="rId6"/>
              </a:rPr>
              <a:t>://</a:t>
            </a:r>
            <a:r>
              <a:rPr lang="ru-RU" u="sng" dirty="0" err="1" smtClean="0">
                <a:hlinkClick r:id="rId6"/>
              </a:rPr>
              <a:t>shnick</a:t>
            </a:r>
            <a:r>
              <a:rPr lang="uk-UA" u="sng" dirty="0" smtClean="0">
                <a:hlinkClick r:id="rId6"/>
              </a:rPr>
              <a:t>.</a:t>
            </a:r>
            <a:r>
              <a:rPr lang="ru-RU" u="sng" dirty="0" err="1" smtClean="0">
                <a:hlinkClick r:id="rId6"/>
              </a:rPr>
              <a:t>com</a:t>
            </a:r>
            <a:r>
              <a:rPr lang="uk-UA" u="sng" dirty="0" smtClean="0">
                <a:hlinkClick r:id="rId6"/>
              </a:rPr>
              <a:t>.</a:t>
            </a:r>
            <a:r>
              <a:rPr lang="ru-RU" u="sng" dirty="0" err="1" smtClean="0">
                <a:hlinkClick r:id="rId6"/>
              </a:rPr>
              <a:t>ua</a:t>
            </a:r>
            <a:r>
              <a:rPr lang="uk-UA" u="sng" dirty="0" smtClean="0">
                <a:hlinkClick r:id="rId6"/>
              </a:rPr>
              <a:t>/</a:t>
            </a:r>
            <a:r>
              <a:rPr lang="ru-RU" u="sng" dirty="0" err="1" smtClean="0">
                <a:hlinkClick r:id="rId6"/>
              </a:rPr>
              <a:t>wp</a:t>
            </a:r>
            <a:r>
              <a:rPr lang="uk-UA" u="sng" dirty="0" smtClean="0">
                <a:hlinkClick r:id="rId6"/>
              </a:rPr>
              <a:t>-</a:t>
            </a:r>
            <a:r>
              <a:rPr lang="ru-RU" u="sng" dirty="0" err="1" smtClean="0">
                <a:hlinkClick r:id="rId6"/>
              </a:rPr>
              <a:t>content</a:t>
            </a:r>
            <a:r>
              <a:rPr lang="uk-UA" u="sng" dirty="0" smtClean="0">
                <a:hlinkClick r:id="rId6"/>
              </a:rPr>
              <a:t>/</a:t>
            </a:r>
            <a:r>
              <a:rPr lang="ru-RU" u="sng" dirty="0" err="1" smtClean="0">
                <a:hlinkClick r:id="rId6"/>
              </a:rPr>
              <a:t>uploads</a:t>
            </a:r>
            <a:r>
              <a:rPr lang="uk-UA" u="sng" dirty="0" smtClean="0">
                <a:hlinkClick r:id="rId6"/>
              </a:rPr>
              <a:t>/2011/04/</a:t>
            </a:r>
            <a:r>
              <a:rPr lang="ru-RU" u="sng" dirty="0" err="1" smtClean="0">
                <a:hlinkClick r:id="rId6"/>
              </a:rPr>
              <a:t>Donezk</a:t>
            </a:r>
            <a:r>
              <a:rPr lang="uk-UA" u="sng" dirty="0" smtClean="0">
                <a:hlinkClick r:id="rId6"/>
              </a:rPr>
              <a:t>-</a:t>
            </a:r>
            <a:r>
              <a:rPr lang="ru-RU" u="sng" dirty="0" err="1" smtClean="0">
                <a:hlinkClick r:id="rId6"/>
              </a:rPr>
              <a:t>Donbass</a:t>
            </a:r>
            <a:r>
              <a:rPr lang="uk-UA" u="sng" dirty="0" smtClean="0">
                <a:hlinkClick r:id="rId6"/>
              </a:rPr>
              <a:t>-</a:t>
            </a:r>
            <a:r>
              <a:rPr lang="ru-RU" u="sng" dirty="0" err="1" smtClean="0">
                <a:hlinkClick r:id="rId6"/>
              </a:rPr>
              <a:t>Arena</a:t>
            </a:r>
            <a:r>
              <a:rPr lang="uk-UA" u="sng" dirty="0" smtClean="0">
                <a:hlinkClick r:id="rId6"/>
              </a:rPr>
              <a:t>-03.</a:t>
            </a:r>
            <a:r>
              <a:rPr lang="ru-RU" u="sng" dirty="0" err="1" smtClean="0">
                <a:hlinkClick r:id="rId6"/>
              </a:rPr>
              <a:t>jpg</a:t>
            </a:r>
            <a:endParaRPr lang="ru-RU" dirty="0" smtClean="0"/>
          </a:p>
          <a:p>
            <a:r>
              <a:rPr lang="ru-RU" u="sng" dirty="0" err="1" smtClean="0">
                <a:hlinkClick r:id="rId7"/>
              </a:rPr>
              <a:t>http</a:t>
            </a:r>
            <a:r>
              <a:rPr lang="uk-UA" u="sng" dirty="0" smtClean="0">
                <a:hlinkClick r:id="rId7"/>
              </a:rPr>
              <a:t>://</a:t>
            </a:r>
            <a:r>
              <a:rPr lang="ru-RU" u="sng" dirty="0" err="1" smtClean="0">
                <a:hlinkClick r:id="rId7"/>
              </a:rPr>
              <a:t>www</a:t>
            </a:r>
            <a:r>
              <a:rPr lang="uk-UA" u="sng" dirty="0" smtClean="0">
                <a:hlinkClick r:id="rId7"/>
              </a:rPr>
              <a:t>.</a:t>
            </a:r>
            <a:r>
              <a:rPr lang="ru-RU" u="sng" dirty="0" err="1" smtClean="0">
                <a:hlinkClick r:id="rId7"/>
              </a:rPr>
              <a:t>adhard</a:t>
            </a:r>
            <a:r>
              <a:rPr lang="uk-UA" u="sng" dirty="0" smtClean="0">
                <a:hlinkClick r:id="rId7"/>
              </a:rPr>
              <a:t>.</a:t>
            </a:r>
            <a:r>
              <a:rPr lang="ru-RU" u="sng" dirty="0" err="1" smtClean="0">
                <a:hlinkClick r:id="rId7"/>
              </a:rPr>
              <a:t>ru</a:t>
            </a:r>
            <a:r>
              <a:rPr lang="uk-UA" u="sng" dirty="0" smtClean="0">
                <a:hlinkClick r:id="rId7"/>
              </a:rPr>
              <a:t>/</a:t>
            </a:r>
            <a:r>
              <a:rPr lang="ru-RU" u="sng" dirty="0" err="1" smtClean="0">
                <a:hlinkClick r:id="rId7"/>
              </a:rPr>
              <a:t>datas</a:t>
            </a:r>
            <a:r>
              <a:rPr lang="uk-UA" u="sng" dirty="0" smtClean="0">
                <a:hlinkClick r:id="rId7"/>
              </a:rPr>
              <a:t>/</a:t>
            </a:r>
            <a:r>
              <a:rPr lang="ru-RU" u="sng" dirty="0" err="1" smtClean="0">
                <a:hlinkClick r:id="rId7"/>
              </a:rPr>
              <a:t>users</a:t>
            </a:r>
            <a:r>
              <a:rPr lang="uk-UA" u="sng" dirty="0" smtClean="0">
                <a:hlinkClick r:id="rId7"/>
              </a:rPr>
              <a:t>/1-</a:t>
            </a:r>
            <a:r>
              <a:rPr lang="ru-RU" u="sng" dirty="0" err="1" smtClean="0">
                <a:hlinkClick r:id="rId7"/>
              </a:rPr>
              <a:t>doneck</a:t>
            </a:r>
            <a:r>
              <a:rPr lang="uk-UA" u="sng" dirty="0" smtClean="0">
                <a:hlinkClick r:id="rId7"/>
              </a:rPr>
              <a:t>343434.</a:t>
            </a:r>
            <a:r>
              <a:rPr lang="ru-RU" u="sng" dirty="0" err="1" smtClean="0">
                <a:hlinkClick r:id="rId7"/>
              </a:rPr>
              <a:t>png</a:t>
            </a:r>
            <a:endParaRPr lang="ru-RU" u="sng" dirty="0" smtClean="0"/>
          </a:p>
          <a:p>
            <a:r>
              <a:rPr lang="en-US" dirty="0" smtClean="0"/>
              <a:t>http://www.0624.com.ua/images/gallery/lapshin_008.jpg</a:t>
            </a:r>
            <a:endParaRPr lang="ru-RU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34178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Символіка Донецької області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9" descr="http://upload.wikimedia.org/wikipedia/commons/8/80/Coat_of_Arms_of_Donetsk_Oblast_1999.pn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41044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150px-Flag_of_Donetsk_Oblast.svg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99484" y="2132856"/>
            <a:ext cx="4644516" cy="3096344"/>
          </a:xfrm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Обласна Державна Адміністрація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Файл:Donezk 02.JP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032448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Донецька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область —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найбільш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густонаселений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регіон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Тут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мешкає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близько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9%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загальної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чисельності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населення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країни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Населення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характеризується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багатонаціональністю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— тут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мешкають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представники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понад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120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етносів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українці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росіяни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греки,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євреї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німці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татари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інші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Загальні відомості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464496" cy="4525963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" tooltip="Список областей України за кількістю населення"/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" tooltip="Список областей України за кількістю населення"/>
              </a:rPr>
              <a:t>Населення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: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 4410414 (на 1.10.2011)</a:t>
            </a:r>
          </a:p>
          <a:p>
            <a:r>
              <a:rPr lang="ru-RU" sz="2800" b="1" dirty="0" err="1">
                <a:latin typeface="Arial" pitchFamily="34" charset="0"/>
                <a:cs typeface="Arial" pitchFamily="34" charset="0"/>
                <a:hlinkClick r:id="rId4" tooltip="Площа"/>
              </a:rPr>
              <a:t>Площа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: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26517 км²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  <a:hlinkClick r:id="rId5" tooltip="Густота населення"/>
              </a:rPr>
              <a:t>Густота </a:t>
            </a:r>
            <a:r>
              <a:rPr lang="ru-RU" sz="2800" b="1" dirty="0" err="1">
                <a:latin typeface="Arial" pitchFamily="34" charset="0"/>
                <a:cs typeface="Arial" pitchFamily="34" charset="0"/>
                <a:hlinkClick r:id="rId5" tooltip="Густота населення"/>
              </a:rPr>
              <a:t>населення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: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166.4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осіб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/км²</a:t>
            </a:r>
          </a:p>
          <a:p>
            <a:r>
              <a:rPr lang="ru-RU" sz="2800" b="1" dirty="0" err="1">
                <a:latin typeface="Arial" pitchFamily="34" charset="0"/>
                <a:cs typeface="Arial" pitchFamily="34" charset="0"/>
              </a:rPr>
              <a:t>Обласний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центр: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 err="1">
                <a:latin typeface="Arial" pitchFamily="34" charset="0"/>
                <a:cs typeface="Arial" pitchFamily="34" charset="0"/>
                <a:hlinkClick r:id="rId6" tooltip="Донецьк"/>
              </a:rPr>
              <a:t>Донецьк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err="1">
                <a:latin typeface="Arial" pitchFamily="34" charset="0"/>
                <a:cs typeface="Arial" pitchFamily="34" charset="0"/>
              </a:rPr>
              <a:t>Райони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: 18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4048" y="1412776"/>
            <a:ext cx="3966592" cy="4536504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Міста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обласного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28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районного 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24</a:t>
            </a:r>
          </a:p>
          <a:p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Райони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містах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 9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Смт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   131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Села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 874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Селища:  244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Селищні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ради:  81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Сільські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ради:  253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0668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Чисельність населення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населення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Донецької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області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на 1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січня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2010 року становило 4466.7 тис.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осіб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міське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населення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становить 4042,8 тис.(90,5%),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сільське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423.9 тис.(9,5%)</a:t>
            </a:r>
          </a:p>
          <a:p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населення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області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на 1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січня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2012 року –</a:t>
            </a:r>
          </a:p>
          <a:p>
            <a:pPr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4 403,2 тис.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осіб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64" y="836712"/>
            <a:ext cx="8939336" cy="485800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Зміна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кількості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населення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населення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01.01. кожного року)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11560" y="1628800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180</TotalTime>
  <Words>408</Words>
  <Application>Microsoft Office PowerPoint</Application>
  <PresentationFormat>Экран (4:3)</PresentationFormat>
  <Paragraphs>115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Городская</vt:lpstr>
      <vt:lpstr>Населення Донецької області</vt:lpstr>
      <vt:lpstr>План</vt:lpstr>
      <vt:lpstr>Область на карті країни</vt:lpstr>
      <vt:lpstr>Символіка Донецької області</vt:lpstr>
      <vt:lpstr>Обласна Державна Адміністрація</vt:lpstr>
      <vt:lpstr>Слайд 6</vt:lpstr>
      <vt:lpstr>Загальні відомості</vt:lpstr>
      <vt:lpstr>Чисельність населення</vt:lpstr>
      <vt:lpstr>Зміна кількості населення області (населення на 01.01. кожного року)</vt:lpstr>
      <vt:lpstr>Природний рух населення</vt:lpstr>
      <vt:lpstr>Розподіл постійного населення за віком на 1 січня 2010 р. </vt:lpstr>
      <vt:lpstr>Населення районів області(тис.чол.2010р.)</vt:lpstr>
      <vt:lpstr>Національний склад населення Донецької області станом на 2011 рік</vt:lpstr>
      <vt:lpstr>Греки та українці у національних костюмах</vt:lpstr>
      <vt:lpstr>Мови області</vt:lpstr>
      <vt:lpstr>Найбільші міста області</vt:lpstr>
      <vt:lpstr>Оцінка ООН</vt:lpstr>
      <vt:lpstr>Найбільші міста (фотогалерея)</vt:lpstr>
      <vt:lpstr>Донецьк</vt:lpstr>
      <vt:lpstr>Слайд 20</vt:lpstr>
      <vt:lpstr>Слайд 21</vt:lpstr>
      <vt:lpstr>Донбас - Арена</vt:lpstr>
      <vt:lpstr>Маріуполь</vt:lpstr>
      <vt:lpstr>Макіївка</vt:lpstr>
      <vt:lpstr>Горлівка</vt:lpstr>
      <vt:lpstr>Краматорськ</vt:lpstr>
      <vt:lpstr>Слов’янськ</vt:lpstr>
      <vt:lpstr>Артемівськ</vt:lpstr>
      <vt:lpstr>Торез</vt:lpstr>
      <vt:lpstr>Використані матеріали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Населення Донецької області</dc:title>
  <dc:creator>user</dc:creator>
  <cp:lastModifiedBy>Sergey</cp:lastModifiedBy>
  <cp:revision>21</cp:revision>
  <dcterms:created xsi:type="dcterms:W3CDTF">2012-03-03T11:20:23Z</dcterms:created>
  <dcterms:modified xsi:type="dcterms:W3CDTF">2013-10-27T10:42:22Z</dcterms:modified>
</cp:coreProperties>
</file>