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70" r:id="rId2"/>
    <p:sldId id="272" r:id="rId3"/>
    <p:sldId id="271" r:id="rId4"/>
    <p:sldId id="257" r:id="rId5"/>
    <p:sldId id="273" r:id="rId6"/>
    <p:sldId id="266" r:id="rId7"/>
    <p:sldId id="287" r:id="rId8"/>
    <p:sldId id="278" r:id="rId9"/>
    <p:sldId id="275" r:id="rId10"/>
    <p:sldId id="276" r:id="rId11"/>
    <p:sldId id="277" r:id="rId12"/>
    <p:sldId id="274" r:id="rId13"/>
    <p:sldId id="282" r:id="rId14"/>
    <p:sldId id="283" r:id="rId15"/>
    <p:sldId id="284" r:id="rId16"/>
    <p:sldId id="285" r:id="rId17"/>
    <p:sldId id="286" r:id="rId18"/>
    <p:sldId id="288" r:id="rId19"/>
    <p:sldId id="291" r:id="rId20"/>
    <p:sldId id="289" r:id="rId21"/>
    <p:sldId id="290" r:id="rId22"/>
    <p:sldId id="280" r:id="rId23"/>
    <p:sldId id="281" r:id="rId24"/>
    <p:sldId id="292" r:id="rId25"/>
    <p:sldId id="294" r:id="rId26"/>
    <p:sldId id="296" r:id="rId27"/>
    <p:sldId id="293" r:id="rId28"/>
    <p:sldId id="297" r:id="rId29"/>
    <p:sldId id="298" r:id="rId30"/>
    <p:sldId id="299" r:id="rId3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FC8"/>
    <a:srgbClr val="FF9999"/>
    <a:srgbClr val="CDEAFF"/>
    <a:srgbClr val="97D2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4660"/>
  </p:normalViewPr>
  <p:slideViewPr>
    <p:cSldViewPr>
      <p:cViewPr varScale="1">
        <p:scale>
          <a:sx n="88" d="100"/>
          <a:sy n="8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819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819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9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19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19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0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/>
              <a:t>Образец подзаголовка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EA2E1F-0CFE-46B8-8679-439F3B3807AF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820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0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20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0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A0CDF-1732-483E-AF99-EF5684D29F7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35222-3491-445E-BC7D-B7AD07F7646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7C6963-F0C7-44A7-84FF-C397EC6DA78D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C0807-F22A-455F-A87C-02065C17687A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966E7-9BC4-4A2B-BB5F-0E9C756AE006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5EC92-CFA2-4158-B8F3-6205A06C57C1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90613-9152-40CE-B71B-1F4C804FB466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4B73A-0007-412E-82DB-4AC3453AF97F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5910E-2D9F-4B0F-B704-51C9A315AC1A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3558E-996F-4A2A-8845-A0E8EBFEAEED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6E4B7-C61C-440F-B8ED-E24023F0041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uk-UA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B2B3CF-CF20-4345-917C-2B7A00B79ECD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836712"/>
            <a:ext cx="7772400" cy="1392560"/>
          </a:xfrm>
        </p:spPr>
        <p:txBody>
          <a:bodyPr/>
          <a:lstStyle/>
          <a:p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Вплив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Вуглегірської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ТЕС на природу 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водосховища</a:t>
            </a:r>
            <a:endParaRPr lang="uk-UA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60032" y="3573463"/>
            <a:ext cx="4104581" cy="2495550"/>
          </a:xfrm>
        </p:spPr>
        <p:txBody>
          <a:bodyPr/>
          <a:lstStyle/>
          <a:p>
            <a:r>
              <a:rPr lang="uk-UA" sz="2000" b="1" dirty="0" smtClean="0"/>
              <a:t>Роботу підготувала  учениця  7 (11)У класу Світлодарського НВК  </a:t>
            </a:r>
          </a:p>
          <a:p>
            <a:r>
              <a:rPr lang="uk-UA" sz="2000" b="1" dirty="0" smtClean="0"/>
              <a:t> м. Дебальцеве</a:t>
            </a:r>
          </a:p>
          <a:p>
            <a:r>
              <a:rPr lang="uk-UA" sz="2000" b="1" dirty="0" smtClean="0"/>
              <a:t>Лозова Оксана</a:t>
            </a:r>
          </a:p>
          <a:p>
            <a:r>
              <a:rPr lang="uk-UA" sz="2000" b="1" dirty="0" smtClean="0"/>
              <a:t>Учитель Кременчугська Т.С.</a:t>
            </a:r>
          </a:p>
          <a:p>
            <a:endParaRPr lang="uk-UA" sz="2000" b="1" dirty="0"/>
          </a:p>
          <a:p>
            <a:r>
              <a:rPr lang="uk-UA" sz="2000" b="1" dirty="0" smtClean="0"/>
              <a:t>2011-2012 н. р. </a:t>
            </a:r>
            <a:endParaRPr lang="ru-RU" sz="2000" b="1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908175" y="260350"/>
            <a:ext cx="5545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                    </a:t>
            </a:r>
            <a:endParaRPr lang="uk-UA" sz="120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348038" y="6021388"/>
            <a:ext cx="24495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/>
              <a:t>        </a:t>
            </a:r>
            <a:endParaRPr lang="uk-UA" sz="1200" dirty="0"/>
          </a:p>
        </p:txBody>
      </p:sp>
      <p:pic>
        <p:nvPicPr>
          <p:cNvPr id="25607" name="Picture 7" descr="0_35d92_996d880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56992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550391"/>
          </a:xfrm>
        </p:spPr>
        <p:txBody>
          <a:bodyPr/>
          <a:lstStyle/>
          <a:p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Планктонні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водорості</a:t>
            </a:r>
            <a:endParaRPr lang="uk-UA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3456310" cy="4114800"/>
          </a:xfrm>
        </p:spPr>
        <p:txBody>
          <a:bodyPr/>
          <a:lstStyle/>
          <a:p>
            <a:r>
              <a:rPr lang="en-US" sz="2800" b="1" dirty="0" err="1"/>
              <a:t>Сценедесмус</a:t>
            </a:r>
            <a:endParaRPr lang="en-US" sz="2800" b="1" dirty="0"/>
          </a:p>
          <a:p>
            <a:r>
              <a:rPr lang="en-US" sz="2800" b="1" dirty="0" err="1"/>
              <a:t>Хламідомонада</a:t>
            </a:r>
            <a:endParaRPr lang="en-US" sz="2800" b="1" dirty="0"/>
          </a:p>
          <a:p>
            <a:r>
              <a:rPr lang="en-US" sz="2800" b="1" dirty="0" err="1"/>
              <a:t>Мікроцистис</a:t>
            </a:r>
            <a:endParaRPr lang="en-US" sz="2800" b="1" dirty="0"/>
          </a:p>
          <a:p>
            <a:r>
              <a:rPr lang="en-US" sz="2800" b="1" dirty="0" err="1"/>
              <a:t>Анабена</a:t>
            </a:r>
            <a:endParaRPr lang="en-US" sz="2800" b="1" dirty="0"/>
          </a:p>
          <a:p>
            <a:endParaRPr lang="en-US" dirty="0"/>
          </a:p>
          <a:p>
            <a:endParaRPr lang="uk-UA" dirty="0"/>
          </a:p>
        </p:txBody>
      </p:sp>
      <p:pic>
        <p:nvPicPr>
          <p:cNvPr id="39945" name="Picture 9" descr="http://web.biosci.utexas.edu/utex/images/algae/1591%20Scenedesmus%20sp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84784"/>
            <a:ext cx="3264363" cy="2124236"/>
          </a:xfrm>
          <a:prstGeom prst="rect">
            <a:avLst/>
          </a:prstGeom>
          <a:noFill/>
        </p:spPr>
      </p:pic>
      <p:pic>
        <p:nvPicPr>
          <p:cNvPr id="39947" name="Picture 11" descr="http://edu2.tsu.ru/res/1914/text/ris/14/14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17032"/>
            <a:ext cx="3331840" cy="2910087"/>
          </a:xfrm>
          <a:prstGeom prst="rect">
            <a:avLst/>
          </a:prstGeom>
          <a:noFill/>
        </p:spPr>
      </p:pic>
      <p:pic>
        <p:nvPicPr>
          <p:cNvPr id="39949" name="Picture 13" descr="http://ananmallik.files.wordpress.com/2011/06/anabae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21088"/>
            <a:ext cx="3600400" cy="24614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93037" cy="1462087"/>
          </a:xfrm>
        </p:spPr>
        <p:txBody>
          <a:bodyPr/>
          <a:lstStyle/>
          <a:p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Прісноводні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бентосні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водорості</a:t>
            </a:r>
            <a:endParaRPr lang="uk-UA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492375"/>
            <a:ext cx="7772400" cy="4114800"/>
          </a:xfrm>
        </p:spPr>
        <p:txBody>
          <a:bodyPr/>
          <a:lstStyle/>
          <a:p>
            <a:r>
              <a:rPr lang="en-US" b="1" dirty="0" err="1"/>
              <a:t>Едогоніум</a:t>
            </a:r>
            <a:endParaRPr lang="en-US" b="1" dirty="0"/>
          </a:p>
          <a:p>
            <a:r>
              <a:rPr lang="en-US" b="1" dirty="0" err="1"/>
              <a:t>Улотрикс</a:t>
            </a:r>
            <a:endParaRPr lang="en-US" b="1" dirty="0"/>
          </a:p>
          <a:p>
            <a:r>
              <a:rPr lang="en-US" b="1" dirty="0" err="1"/>
              <a:t>Клодафора</a:t>
            </a:r>
            <a:endParaRPr lang="en-US" b="1" dirty="0"/>
          </a:p>
          <a:p>
            <a:r>
              <a:rPr lang="en-US" b="1" dirty="0" err="1"/>
              <a:t>Спірогіра</a:t>
            </a:r>
            <a:endParaRPr lang="en-US" b="1" dirty="0"/>
          </a:p>
          <a:p>
            <a:r>
              <a:rPr lang="en-US" b="1" dirty="0" err="1"/>
              <a:t>Зігнема</a:t>
            </a:r>
            <a:endParaRPr lang="en-US" b="1" dirty="0"/>
          </a:p>
          <a:p>
            <a:endParaRPr lang="en-US" dirty="0"/>
          </a:p>
          <a:p>
            <a:endParaRPr lang="uk-UA" dirty="0"/>
          </a:p>
        </p:txBody>
      </p:sp>
      <p:pic>
        <p:nvPicPr>
          <p:cNvPr id="40964" name="Picture 4" descr="12854295537400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844675"/>
            <a:ext cx="4752975" cy="2136775"/>
          </a:xfrm>
          <a:prstGeom prst="rect">
            <a:avLst/>
          </a:prstGeom>
          <a:noFill/>
        </p:spPr>
      </p:pic>
      <p:pic>
        <p:nvPicPr>
          <p:cNvPr id="40965" name="Picture 5" descr="ulotrix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4076700"/>
            <a:ext cx="4752975" cy="26368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93037" cy="1462087"/>
          </a:xfrm>
        </p:spPr>
        <p:txBody>
          <a:bodyPr/>
          <a:lstStyle/>
          <a:p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Значення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водоростей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екосистемі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водойми</a:t>
            </a:r>
            <a:endParaRPr lang="uk-UA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ln w="19050">
            <a:solidFill>
              <a:srgbClr val="081FC8"/>
            </a:solidFill>
          </a:ln>
        </p:spPr>
        <p:txBody>
          <a:bodyPr/>
          <a:lstStyle/>
          <a:p>
            <a:r>
              <a:rPr lang="en-US" b="1" dirty="0" err="1"/>
              <a:t>Фактор</a:t>
            </a:r>
            <a:r>
              <a:rPr lang="en-US" b="1" dirty="0"/>
              <a:t> </a:t>
            </a:r>
            <a:r>
              <a:rPr lang="en-US" b="1" dirty="0" err="1"/>
              <a:t>якості</a:t>
            </a:r>
            <a:r>
              <a:rPr lang="en-US" b="1" dirty="0"/>
              <a:t> </a:t>
            </a:r>
            <a:r>
              <a:rPr lang="en-US" b="1" dirty="0" err="1"/>
              <a:t>води</a:t>
            </a:r>
            <a:endParaRPr lang="en-US" b="1" dirty="0"/>
          </a:p>
          <a:p>
            <a:r>
              <a:rPr lang="en-US" b="1" dirty="0" err="1"/>
              <a:t>Їстівне</a:t>
            </a:r>
            <a:r>
              <a:rPr lang="en-US" b="1" dirty="0"/>
              <a:t> </a:t>
            </a:r>
            <a:r>
              <a:rPr lang="en-US" b="1" dirty="0" err="1"/>
              <a:t>джерело</a:t>
            </a:r>
            <a:r>
              <a:rPr lang="en-US" b="1" dirty="0"/>
              <a:t> </a:t>
            </a:r>
            <a:r>
              <a:rPr lang="en-US" b="1" dirty="0" err="1"/>
              <a:t>для</a:t>
            </a:r>
            <a:r>
              <a:rPr lang="en-US" b="1" dirty="0"/>
              <a:t> </a:t>
            </a:r>
            <a:r>
              <a:rPr lang="en-US" b="1" dirty="0" err="1"/>
              <a:t>риб</a:t>
            </a:r>
            <a:endParaRPr lang="en-US" b="1" dirty="0"/>
          </a:p>
          <a:p>
            <a:r>
              <a:rPr lang="en-US" b="1" dirty="0" err="1"/>
              <a:t>Біологічна</a:t>
            </a:r>
            <a:r>
              <a:rPr lang="en-US" b="1" dirty="0"/>
              <a:t> </a:t>
            </a:r>
            <a:r>
              <a:rPr lang="en-US" b="1" dirty="0" err="1"/>
              <a:t>перешкода</a:t>
            </a:r>
            <a:r>
              <a:rPr lang="en-US" b="1" dirty="0"/>
              <a:t> у </a:t>
            </a:r>
            <a:r>
              <a:rPr lang="en-US" b="1" dirty="0" err="1"/>
              <a:t>водооснащенні</a:t>
            </a:r>
            <a:r>
              <a:rPr lang="en-US" b="1" dirty="0"/>
              <a:t> ТЕС</a:t>
            </a:r>
          </a:p>
          <a:p>
            <a:pPr>
              <a:buFont typeface="Wingdings" pitchFamily="2" charset="2"/>
              <a:buNone/>
            </a:pPr>
            <a:r>
              <a:rPr lang="en-US" b="1" dirty="0"/>
              <a:t>      </a:t>
            </a:r>
            <a:r>
              <a:rPr lang="en-US" b="1" dirty="0" err="1"/>
              <a:t>Середньорічний</a:t>
            </a:r>
            <a:r>
              <a:rPr lang="en-US" b="1" dirty="0"/>
              <a:t> </a:t>
            </a:r>
            <a:r>
              <a:rPr lang="en-US" b="1" dirty="0" err="1"/>
              <a:t>показник</a:t>
            </a:r>
            <a:r>
              <a:rPr lang="en-US" b="1" dirty="0"/>
              <a:t> </a:t>
            </a:r>
            <a:r>
              <a:rPr lang="en-US" b="1" dirty="0" err="1"/>
              <a:t>біомаси</a:t>
            </a:r>
            <a:r>
              <a:rPr lang="en-US" b="1" dirty="0"/>
              <a:t> </a:t>
            </a:r>
            <a:r>
              <a:rPr lang="en-US" b="1" dirty="0" err="1"/>
              <a:t>зоопланктона</a:t>
            </a:r>
            <a:r>
              <a:rPr lang="en-US" b="1" dirty="0"/>
              <a:t> </a:t>
            </a:r>
            <a:r>
              <a:rPr lang="en-US" b="1" dirty="0" err="1"/>
              <a:t>водойм-охолоджувачів</a:t>
            </a:r>
            <a:r>
              <a:rPr lang="en-US" b="1" dirty="0"/>
              <a:t> 1,1-6,2 </a:t>
            </a:r>
            <a:r>
              <a:rPr lang="en-US" b="1" dirty="0" smtClean="0"/>
              <a:t>г/м</a:t>
            </a:r>
            <a:r>
              <a:rPr lang="uk-UA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куб.</a:t>
            </a:r>
            <a:endParaRPr lang="uk-UA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317606" cy="838423"/>
          </a:xfrm>
        </p:spPr>
        <p:txBody>
          <a:bodyPr/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Загальна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реакція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ріст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температур</a:t>
            </a:r>
            <a:endParaRPr lang="uk-UA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88840"/>
            <a:ext cx="3744416" cy="4608512"/>
          </a:xfrm>
          <a:ln w="19050">
            <a:noFill/>
          </a:ln>
        </p:spPr>
        <p:txBody>
          <a:bodyPr/>
          <a:lstStyle/>
          <a:p>
            <a:r>
              <a:rPr lang="en-US" sz="2000" b="1" dirty="0" err="1"/>
              <a:t>Збільшення</a:t>
            </a:r>
            <a:r>
              <a:rPr lang="en-US" sz="2000" b="1" dirty="0"/>
              <a:t> </a:t>
            </a:r>
            <a:r>
              <a:rPr lang="en-US" sz="2000" b="1" dirty="0" err="1"/>
              <a:t>видового</a:t>
            </a:r>
            <a:r>
              <a:rPr lang="en-US" sz="2000" b="1" dirty="0"/>
              <a:t> </a:t>
            </a:r>
            <a:r>
              <a:rPr lang="en-US" sz="2000" b="1" dirty="0" err="1"/>
              <a:t>різноманіття</a:t>
            </a:r>
            <a:r>
              <a:rPr lang="en-US" sz="2000" b="1" dirty="0"/>
              <a:t> </a:t>
            </a:r>
            <a:r>
              <a:rPr lang="en-US" sz="2000" b="1" dirty="0" err="1"/>
              <a:t>всіх</a:t>
            </a:r>
            <a:r>
              <a:rPr lang="en-US" sz="2000" b="1" dirty="0"/>
              <a:t> </a:t>
            </a:r>
            <a:r>
              <a:rPr lang="en-US" sz="2000" b="1" dirty="0" err="1"/>
              <a:t>груп</a:t>
            </a:r>
            <a:r>
              <a:rPr lang="en-US" sz="2000" b="1" dirty="0"/>
              <a:t> </a:t>
            </a:r>
            <a:r>
              <a:rPr lang="en-US" sz="2000" b="1" dirty="0" err="1"/>
              <a:t>планктонних</a:t>
            </a:r>
            <a:r>
              <a:rPr lang="en-US" sz="2000" b="1" dirty="0"/>
              <a:t> и </a:t>
            </a:r>
            <a:r>
              <a:rPr lang="en-US" sz="2000" b="1" dirty="0" err="1"/>
              <a:t>донних</a:t>
            </a:r>
            <a:r>
              <a:rPr lang="en-US" sz="2000" b="1" dirty="0"/>
              <a:t> </a:t>
            </a:r>
            <a:r>
              <a:rPr lang="en-US" sz="2000" b="1" dirty="0" err="1"/>
              <a:t>водоростей</a:t>
            </a:r>
            <a:endParaRPr lang="en-US" sz="2000" b="1" dirty="0"/>
          </a:p>
          <a:p>
            <a:r>
              <a:rPr lang="en-US" sz="2000" b="1" dirty="0"/>
              <a:t>У </a:t>
            </a:r>
            <a:r>
              <a:rPr lang="en-US" sz="2000" b="1" dirty="0" err="1"/>
              <a:t>зимовий</a:t>
            </a:r>
            <a:r>
              <a:rPr lang="en-US" sz="2000" b="1" dirty="0"/>
              <a:t> </a:t>
            </a:r>
            <a:r>
              <a:rPr lang="en-US" sz="2000" b="1" dirty="0" err="1"/>
              <a:t>період</a:t>
            </a:r>
            <a:r>
              <a:rPr lang="en-US" sz="2000" b="1" dirty="0"/>
              <a:t> </a:t>
            </a:r>
            <a:r>
              <a:rPr lang="en-US" sz="2000" b="1" dirty="0" err="1"/>
              <a:t>продовжують</a:t>
            </a:r>
            <a:r>
              <a:rPr lang="en-US" sz="2000" b="1" dirty="0"/>
              <a:t> </a:t>
            </a:r>
            <a:r>
              <a:rPr lang="en-US" sz="2000" b="1" dirty="0" err="1"/>
              <a:t>вегетувати</a:t>
            </a:r>
            <a:r>
              <a:rPr lang="en-US" sz="2000" b="1" dirty="0"/>
              <a:t> </a:t>
            </a:r>
            <a:r>
              <a:rPr lang="en-US" sz="2000" b="1" dirty="0" err="1"/>
              <a:t>зелені</a:t>
            </a:r>
            <a:r>
              <a:rPr lang="en-US" sz="2000" b="1" dirty="0"/>
              <a:t>(</a:t>
            </a:r>
            <a:r>
              <a:rPr lang="en-US" sz="2000" b="1" dirty="0" err="1"/>
              <a:t>головним</a:t>
            </a:r>
            <a:r>
              <a:rPr lang="en-US" sz="2000" b="1" dirty="0"/>
              <a:t> </a:t>
            </a:r>
            <a:r>
              <a:rPr lang="en-US" sz="2000" b="1" dirty="0" err="1"/>
              <a:t>чином</a:t>
            </a:r>
            <a:r>
              <a:rPr lang="en-US" sz="2000" b="1" dirty="0"/>
              <a:t> </a:t>
            </a:r>
            <a:r>
              <a:rPr lang="en-US" sz="2000" b="1" dirty="0" err="1"/>
              <a:t>протокові</a:t>
            </a:r>
            <a:r>
              <a:rPr lang="en-US" sz="2000" b="1" dirty="0"/>
              <a:t>) </a:t>
            </a:r>
            <a:r>
              <a:rPr lang="uk-UA" sz="2000" b="1" dirty="0" smtClean="0"/>
              <a:t>і</a:t>
            </a:r>
            <a:r>
              <a:rPr lang="en-US" sz="2000" b="1" dirty="0" smtClean="0"/>
              <a:t> </a:t>
            </a:r>
            <a:r>
              <a:rPr lang="en-US" sz="2000" b="1" dirty="0" err="1"/>
              <a:t>синьо-зелені</a:t>
            </a:r>
            <a:r>
              <a:rPr lang="en-US" sz="2000" b="1" dirty="0"/>
              <a:t> </a:t>
            </a:r>
            <a:r>
              <a:rPr lang="en-US" sz="2000" b="1" dirty="0" err="1"/>
              <a:t>поруч</a:t>
            </a:r>
            <a:r>
              <a:rPr lang="en-US" sz="2000" b="1" dirty="0"/>
              <a:t> з </a:t>
            </a:r>
            <a:r>
              <a:rPr lang="en-US" sz="2000" b="1" dirty="0" err="1" smtClean="0"/>
              <a:t>діатомовими,евгленові,динофітові,вольвоксові,зелені</a:t>
            </a:r>
            <a:r>
              <a:rPr lang="en-US" sz="2000" b="1" dirty="0" smtClean="0"/>
              <a:t> </a:t>
            </a:r>
            <a:r>
              <a:rPr lang="en-US" sz="2000" b="1" dirty="0" err="1"/>
              <a:t>ниткові</a:t>
            </a:r>
            <a:endParaRPr lang="uk-UA" sz="2000" b="1" dirty="0"/>
          </a:p>
        </p:txBody>
      </p:sp>
      <p:pic>
        <p:nvPicPr>
          <p:cNvPr id="6" name="Рисунок 5" descr="I:\Мамины папки фото\вдхр\P42500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96752"/>
            <a:ext cx="500432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0992" y="260648"/>
            <a:ext cx="9073008" cy="360040"/>
          </a:xfrm>
        </p:spPr>
        <p:txBody>
          <a:bodyPr/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Вплив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підогріву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води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рослинний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світ</a:t>
            </a:r>
            <a:endParaRPr lang="uk-UA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Рисунок 5" descr="I:\Мамины папки фото\вдхр\P91200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8954119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3968" y="836712"/>
            <a:ext cx="4572000" cy="313932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 err="1" smtClean="0"/>
              <a:t>Посилення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процесу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заростання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мілководь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вищими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водними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рослинами</a:t>
            </a:r>
            <a:endParaRPr lang="en-US" sz="2000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 err="1" smtClean="0"/>
              <a:t>Ріст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видового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різноманіття</a:t>
            </a:r>
            <a:endParaRPr lang="en-US" sz="2000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 err="1" smtClean="0"/>
              <a:t>Подовження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періоду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вегетації</a:t>
            </a:r>
            <a:endParaRPr lang="en-US" sz="2000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 err="1" smtClean="0"/>
              <a:t>Зрушення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фази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вегетації</a:t>
            </a:r>
            <a:endParaRPr lang="en-US" sz="2000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 err="1" smtClean="0"/>
              <a:t>Активізація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процесу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фотосинтезу</a:t>
            </a:r>
            <a:endParaRPr lang="uk-UA" sz="2000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 err="1" smtClean="0"/>
              <a:t>Більшість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видів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вищих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рослин</a:t>
            </a:r>
            <a:r>
              <a:rPr lang="en-US" sz="2000" b="1" dirty="0" smtClean="0"/>
              <a:t> </a:t>
            </a:r>
            <a:r>
              <a:rPr lang="uk-UA" sz="2000" b="1" dirty="0" smtClean="0"/>
              <a:t>   </a:t>
            </a:r>
            <a:r>
              <a:rPr lang="en-US" sz="2000" b="1" dirty="0" err="1" smtClean="0"/>
              <a:t>починають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раніше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цвісти,ніж</a:t>
            </a:r>
            <a:r>
              <a:rPr lang="en-US" sz="2000" b="1" dirty="0" smtClean="0"/>
              <a:t> у </a:t>
            </a:r>
            <a:r>
              <a:rPr lang="en-US" sz="2000" b="1" dirty="0" err="1" smtClean="0"/>
              <a:t>необігріваних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водоймах</a:t>
            </a:r>
            <a:endParaRPr lang="uk-UA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Вплив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температури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ізноманіття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світу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риб</a:t>
            </a:r>
            <a:endParaRPr lang="uk-UA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493768" cy="4114800"/>
          </a:xfrm>
          <a:ln w="19050">
            <a:solidFill>
              <a:srgbClr val="081FC8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/>
              <a:t>У </a:t>
            </a:r>
            <a:r>
              <a:rPr lang="en-US" sz="2800" b="1" dirty="0" err="1"/>
              <a:t>перші</a:t>
            </a:r>
            <a:r>
              <a:rPr lang="en-US" sz="2800" b="1" dirty="0"/>
              <a:t> </a:t>
            </a:r>
            <a:r>
              <a:rPr lang="en-US" sz="2800" b="1" dirty="0" err="1"/>
              <a:t>роки</a:t>
            </a:r>
            <a:r>
              <a:rPr lang="en-US" sz="2800" b="1" dirty="0"/>
              <a:t> </a:t>
            </a:r>
            <a:r>
              <a:rPr lang="en-US" sz="2800" b="1" dirty="0" err="1"/>
              <a:t>утворення</a:t>
            </a:r>
            <a:r>
              <a:rPr lang="en-US" sz="2800" b="1" dirty="0"/>
              <a:t> </a:t>
            </a:r>
            <a:r>
              <a:rPr lang="en-US" sz="2800" b="1" dirty="0" err="1"/>
              <a:t>водосховища,при</a:t>
            </a:r>
            <a:r>
              <a:rPr lang="en-US" sz="2800" b="1" dirty="0"/>
              <a:t> t°+28-30</a:t>
            </a:r>
            <a:r>
              <a:rPr lang="ru-RU" sz="2800" b="1" dirty="0"/>
              <a:t> </a:t>
            </a:r>
            <a:r>
              <a:rPr lang="ru-RU" sz="2800" b="1" dirty="0" err="1" smtClean="0"/>
              <a:t>різко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зменшується</a:t>
            </a:r>
            <a:r>
              <a:rPr lang="ru-RU" sz="2800" b="1" dirty="0" smtClean="0"/>
              <a:t> </a:t>
            </a:r>
            <a:r>
              <a:rPr lang="ru-RU" sz="2800" b="1" dirty="0" err="1"/>
              <a:t>р</a:t>
            </a:r>
            <a:r>
              <a:rPr lang="en-US" sz="2800" b="1" dirty="0"/>
              <a:t>и</a:t>
            </a:r>
            <a:r>
              <a:rPr lang="ru-RU" sz="2800" b="1" dirty="0"/>
              <a:t>б</a:t>
            </a:r>
            <a:r>
              <a:rPr lang="en-US" sz="2800" b="1" dirty="0"/>
              <a:t>о</a:t>
            </a:r>
            <a:r>
              <a:rPr lang="ru-RU" sz="2800" b="1" dirty="0" err="1"/>
              <a:t>продуктивн</a:t>
            </a:r>
            <a:r>
              <a:rPr lang="en-US" sz="2800" b="1" dirty="0"/>
              <a:t>і</a:t>
            </a:r>
            <a:r>
              <a:rPr lang="ru-RU" sz="2800" b="1" dirty="0" err="1" smtClean="0"/>
              <a:t>сть</a:t>
            </a:r>
            <a:r>
              <a:rPr lang="ru-RU" sz="2800" b="1" dirty="0"/>
              <a:t>;</a:t>
            </a:r>
            <a:endParaRPr lang="ru-RU" sz="2800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800" b="1" dirty="0" smtClean="0"/>
              <a:t> </a:t>
            </a:r>
            <a:r>
              <a:rPr lang="uk-UA" sz="2800" b="1" dirty="0" smtClean="0"/>
              <a:t>Через </a:t>
            </a:r>
            <a:r>
              <a:rPr lang="ru-RU" sz="2800" b="1" dirty="0" smtClean="0"/>
              <a:t> </a:t>
            </a:r>
            <a:r>
              <a:rPr lang="ru-RU" sz="2800" b="1" dirty="0"/>
              <a:t>дек</a:t>
            </a:r>
            <a:r>
              <a:rPr lang="en-US" sz="2800" b="1" dirty="0"/>
              <a:t>і</a:t>
            </a:r>
            <a:r>
              <a:rPr lang="ru-RU" sz="2800" b="1" dirty="0" err="1" smtClean="0"/>
              <a:t>лька</a:t>
            </a:r>
            <a:r>
              <a:rPr lang="ru-RU" sz="2800" b="1" dirty="0" smtClean="0"/>
              <a:t> </a:t>
            </a:r>
            <a:r>
              <a:rPr lang="ru-RU" sz="2800" b="1" dirty="0"/>
              <a:t>рок</a:t>
            </a:r>
            <a:r>
              <a:rPr lang="en-US" sz="2800" b="1" dirty="0"/>
              <a:t>і</a:t>
            </a:r>
            <a:r>
              <a:rPr lang="ru-RU" sz="2800" b="1" dirty="0"/>
              <a:t>в </a:t>
            </a:r>
            <a:r>
              <a:rPr lang="ru-RU" sz="2800" b="1" dirty="0" smtClean="0"/>
              <a:t>потому в</a:t>
            </a:r>
            <a:r>
              <a:rPr lang="en-US" sz="2800" b="1" dirty="0"/>
              <a:t>і</a:t>
            </a:r>
            <a:r>
              <a:rPr lang="ru-RU" sz="2800" b="1" dirty="0" err="1"/>
              <a:t>дновлю</a:t>
            </a:r>
            <a:r>
              <a:rPr lang="en-US" sz="2800" b="1" dirty="0"/>
              <a:t>є</a:t>
            </a:r>
            <a:r>
              <a:rPr lang="ru-RU" sz="2800" b="1" dirty="0" err="1"/>
              <a:t>ться</a:t>
            </a:r>
            <a:r>
              <a:rPr lang="ru-RU" sz="2800" b="1" dirty="0"/>
              <a:t> </a:t>
            </a:r>
            <a:r>
              <a:rPr lang="ru-RU" sz="2800" b="1" dirty="0" err="1"/>
              <a:t>загальна</a:t>
            </a:r>
            <a:r>
              <a:rPr lang="ru-RU" sz="2800" b="1" dirty="0"/>
              <a:t> </a:t>
            </a:r>
            <a:r>
              <a:rPr lang="ru-RU" sz="2800" b="1" dirty="0" err="1"/>
              <a:t>чисельн</a:t>
            </a:r>
            <a:r>
              <a:rPr lang="en-US" sz="2800" b="1" dirty="0" err="1"/>
              <a:t>ість</a:t>
            </a:r>
            <a:r>
              <a:rPr lang="en-US" sz="2800" b="1" dirty="0"/>
              <a:t> </a:t>
            </a:r>
            <a:r>
              <a:rPr lang="en-US" sz="2800" b="1" dirty="0" err="1"/>
              <a:t>риб</a:t>
            </a:r>
            <a:r>
              <a:rPr lang="en-US" sz="2800" b="1" dirty="0"/>
              <a:t> </a:t>
            </a:r>
            <a:r>
              <a:rPr lang="en-US" sz="2800" b="1" dirty="0" err="1"/>
              <a:t>на</a:t>
            </a:r>
            <a:r>
              <a:rPr lang="en-US" sz="2800" b="1" dirty="0"/>
              <a:t> </a:t>
            </a:r>
            <a:r>
              <a:rPr lang="en-US" sz="2800" b="1" dirty="0" err="1"/>
              <a:t>фоні</a:t>
            </a:r>
            <a:r>
              <a:rPr lang="en-US" sz="2800" b="1" dirty="0"/>
              <a:t> </a:t>
            </a:r>
            <a:r>
              <a:rPr lang="en-US" sz="2800" b="1" dirty="0" err="1"/>
              <a:t>зміненого</a:t>
            </a:r>
            <a:r>
              <a:rPr lang="en-US" sz="2800" b="1" dirty="0"/>
              <a:t> </a:t>
            </a:r>
            <a:r>
              <a:rPr lang="en-US" sz="2800" b="1" dirty="0" err="1"/>
              <a:t>видового</a:t>
            </a:r>
            <a:r>
              <a:rPr lang="en-US" sz="2800" b="1" dirty="0"/>
              <a:t> </a:t>
            </a:r>
            <a:r>
              <a:rPr lang="en-US" sz="2800" b="1" dirty="0" err="1" smtClean="0"/>
              <a:t>різноманіття</a:t>
            </a:r>
            <a:r>
              <a:rPr lang="uk-UA" sz="2800" b="1" dirty="0"/>
              <a:t>;</a:t>
            </a:r>
            <a:endParaRPr lang="uk-UA" sz="2800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uk-UA" sz="2800" b="1" dirty="0" err="1"/>
              <a:t>У</a:t>
            </a:r>
            <a:r>
              <a:rPr lang="en-US" sz="2800" b="1" dirty="0" err="1" smtClean="0"/>
              <a:t>творюються</a:t>
            </a:r>
            <a:r>
              <a:rPr lang="en-US" sz="2800" b="1" dirty="0" smtClean="0"/>
              <a:t> </a:t>
            </a:r>
            <a:r>
              <a:rPr lang="en-US" sz="2800" b="1" dirty="0" err="1"/>
              <a:t>температуростійкі</a:t>
            </a:r>
            <a:r>
              <a:rPr lang="en-US" sz="2800" b="1" dirty="0"/>
              <a:t> </a:t>
            </a:r>
            <a:r>
              <a:rPr lang="uk-UA" sz="2800" b="1" dirty="0" smtClean="0"/>
              <a:t>угрупування </a:t>
            </a:r>
            <a:r>
              <a:rPr lang="en-US" sz="2800" b="1" dirty="0" err="1" smtClean="0"/>
              <a:t>теплолюбних</a:t>
            </a:r>
            <a:r>
              <a:rPr lang="en-US" sz="2800" b="1" dirty="0" smtClean="0"/>
              <a:t> </a:t>
            </a:r>
            <a:r>
              <a:rPr lang="en-US" sz="2800" b="1" dirty="0" err="1"/>
              <a:t>риб</a:t>
            </a:r>
            <a:r>
              <a:rPr lang="en-US" sz="2800" b="1" dirty="0"/>
              <a:t>.</a:t>
            </a:r>
            <a:endParaRPr lang="uk-UA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93037" cy="551656"/>
          </a:xfrm>
        </p:spPr>
        <p:txBody>
          <a:bodyPr/>
          <a:lstStyle/>
          <a:p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Теплолюбні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види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риб</a:t>
            </a:r>
            <a:endParaRPr lang="uk-UA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132856"/>
            <a:ext cx="4464496" cy="4114800"/>
          </a:xfrm>
          <a:ln>
            <a:solidFill>
              <a:srgbClr val="081FC8"/>
            </a:solidFill>
          </a:ln>
        </p:spPr>
        <p:txBody>
          <a:bodyPr/>
          <a:lstStyle/>
          <a:p>
            <a:r>
              <a:rPr lang="en-US" sz="2800" dirty="0" err="1"/>
              <a:t>Густера,карась,піскар</a:t>
            </a:r>
            <a:r>
              <a:rPr lang="en-US" sz="2800" dirty="0" smtClean="0"/>
              <a:t>,</a:t>
            </a:r>
            <a:r>
              <a:rPr lang="uk-UA" sz="2800" dirty="0" smtClean="0"/>
              <a:t> </a:t>
            </a:r>
            <a:r>
              <a:rPr lang="en-US" sz="2800" dirty="0" err="1" smtClean="0"/>
              <a:t>ліщ,карп,сазан,лінь</a:t>
            </a:r>
            <a:r>
              <a:rPr lang="en-US" sz="2800" dirty="0" smtClean="0"/>
              <a:t>,</a:t>
            </a:r>
            <a:r>
              <a:rPr lang="uk-UA" sz="2800" dirty="0" smtClean="0"/>
              <a:t>  </a:t>
            </a:r>
            <a:r>
              <a:rPr lang="en-US" sz="2800" dirty="0" err="1" smtClean="0"/>
              <a:t>уклій</a:t>
            </a:r>
            <a:r>
              <a:rPr lang="en-US" sz="2800" dirty="0" smtClean="0"/>
              <a:t>(t</a:t>
            </a:r>
            <a:r>
              <a:rPr lang="en-US" sz="2800" dirty="0"/>
              <a:t>°</a:t>
            </a:r>
            <a:r>
              <a:rPr lang="ru-RU" sz="2800" dirty="0"/>
              <a:t>+22-28</a:t>
            </a:r>
            <a:r>
              <a:rPr lang="en-US" sz="2800" dirty="0"/>
              <a:t>)</a:t>
            </a:r>
            <a:endParaRPr lang="ru-RU" sz="2800" dirty="0"/>
          </a:p>
          <a:p>
            <a:r>
              <a:rPr lang="ru-RU" sz="2800" dirty="0"/>
              <a:t>За </a:t>
            </a:r>
            <a:r>
              <a:rPr lang="en-US" sz="2800" dirty="0"/>
              <a:t>t</a:t>
            </a:r>
            <a:r>
              <a:rPr lang="uk-UA" sz="2800" dirty="0"/>
              <a:t>°+20 б</a:t>
            </a:r>
            <a:r>
              <a:rPr lang="en-US" sz="2800" dirty="0"/>
              <a:t>і</a:t>
            </a:r>
            <a:r>
              <a:rPr lang="uk-UA" sz="2800" dirty="0" err="1"/>
              <a:t>льш</a:t>
            </a:r>
            <a:r>
              <a:rPr lang="uk-UA" sz="2800" dirty="0"/>
              <a:t> розвиваються:плотва</a:t>
            </a:r>
            <a:r>
              <a:rPr lang="uk-UA" sz="2800" dirty="0" smtClean="0"/>
              <a:t>, щука,</a:t>
            </a:r>
            <a:r>
              <a:rPr lang="uk-UA" sz="2800" dirty="0" err="1" smtClean="0"/>
              <a:t>голавль</a:t>
            </a:r>
            <a:r>
              <a:rPr lang="uk-UA" sz="2800" dirty="0"/>
              <a:t>.</a:t>
            </a:r>
          </a:p>
        </p:txBody>
      </p:sp>
      <p:pic>
        <p:nvPicPr>
          <p:cNvPr id="50181" name="Picture 5" descr="433a6acb8cb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12976"/>
            <a:ext cx="3384550" cy="1855787"/>
          </a:xfrm>
          <a:prstGeom prst="rect">
            <a:avLst/>
          </a:prstGeom>
          <a:noFill/>
        </p:spPr>
      </p:pic>
      <p:pic>
        <p:nvPicPr>
          <p:cNvPr id="50182" name="Picture 6" descr="vostrobrjush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517232"/>
            <a:ext cx="2857500" cy="952500"/>
          </a:xfrm>
          <a:prstGeom prst="rect">
            <a:avLst/>
          </a:prstGeom>
          <a:noFill/>
        </p:spPr>
      </p:pic>
      <p:pic>
        <p:nvPicPr>
          <p:cNvPr id="50183" name="Picture 7" descr="1285219651_123241847_1-----12852196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980728"/>
            <a:ext cx="3121025" cy="21526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188640"/>
            <a:ext cx="8943975" cy="453975"/>
          </a:xfrm>
        </p:spPr>
        <p:txBody>
          <a:bodyPr/>
          <a:lstStyle/>
          <a:p>
            <a:r>
              <a:rPr lang="ru-RU" sz="2800" b="1" i="1" dirty="0"/>
              <a:t>Для </a:t>
            </a:r>
            <a:r>
              <a:rPr lang="ru-RU" sz="2800" b="1" i="1" dirty="0" err="1"/>
              <a:t>чого</a:t>
            </a:r>
            <a:r>
              <a:rPr lang="ru-RU" sz="2800" b="1" i="1" dirty="0"/>
              <a:t> </a:t>
            </a:r>
            <a:r>
              <a:rPr lang="ru-RU" sz="2800" b="1" i="1" dirty="0" err="1"/>
              <a:t>вирощують</a:t>
            </a:r>
            <a:r>
              <a:rPr lang="ru-RU" sz="2800" b="1" i="1" dirty="0"/>
              <a:t> </a:t>
            </a:r>
            <a:r>
              <a:rPr lang="ru-RU" sz="2800" b="1" i="1" dirty="0" err="1"/>
              <a:t>рибу</a:t>
            </a:r>
            <a:r>
              <a:rPr lang="ru-RU" sz="2800" b="1" i="1" dirty="0"/>
              <a:t> у </a:t>
            </a:r>
            <a:r>
              <a:rPr lang="ru-RU" sz="2800" b="1" i="1" dirty="0" err="1" smtClean="0"/>
              <a:t>водосховищах</a:t>
            </a:r>
            <a:r>
              <a:rPr lang="ru-RU" sz="2800" b="1" i="1" dirty="0" smtClean="0"/>
              <a:t>?</a:t>
            </a:r>
            <a:endParaRPr lang="uk-UA" sz="2800" b="1" i="1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4581128"/>
            <a:ext cx="8784976" cy="1700808"/>
          </a:xfrm>
          <a:ln w="19050">
            <a:solidFill>
              <a:srgbClr val="081FC8"/>
            </a:solidFill>
          </a:ln>
        </p:spPr>
        <p:txBody>
          <a:bodyPr/>
          <a:lstStyle/>
          <a:p>
            <a:r>
              <a:rPr lang="ru-RU" sz="2400" b="1" dirty="0" err="1"/>
              <a:t>Отримання</a:t>
            </a:r>
            <a:r>
              <a:rPr lang="ru-RU" sz="2400" b="1" dirty="0"/>
              <a:t> </a:t>
            </a:r>
            <a:r>
              <a:rPr lang="ru-RU" sz="2400" b="1" dirty="0" err="1"/>
              <a:t>ри</a:t>
            </a:r>
            <a:r>
              <a:rPr lang="en-US" sz="2400" b="1" dirty="0" err="1"/>
              <a:t>бної</a:t>
            </a:r>
            <a:r>
              <a:rPr lang="en-US" sz="2400" b="1" dirty="0"/>
              <a:t> </a:t>
            </a:r>
            <a:r>
              <a:rPr lang="en-US" sz="2400" b="1" dirty="0" err="1"/>
              <a:t>продукції</a:t>
            </a:r>
            <a:r>
              <a:rPr lang="en-US" sz="2400" b="1" dirty="0"/>
              <a:t>;</a:t>
            </a:r>
          </a:p>
          <a:p>
            <a:r>
              <a:rPr lang="en-US" sz="2400" b="1" dirty="0" err="1"/>
              <a:t>Біологічна</a:t>
            </a:r>
            <a:r>
              <a:rPr lang="en-US" sz="2400" b="1" dirty="0"/>
              <a:t> </a:t>
            </a:r>
            <a:r>
              <a:rPr lang="en-US" sz="2400" b="1" dirty="0" err="1"/>
              <a:t>чистка</a:t>
            </a:r>
            <a:r>
              <a:rPr lang="en-US" sz="2400" b="1" dirty="0"/>
              <a:t> </a:t>
            </a:r>
            <a:r>
              <a:rPr lang="en-US" sz="2400" b="1" dirty="0" err="1"/>
              <a:t>водойми</a:t>
            </a:r>
            <a:r>
              <a:rPr lang="en-US" sz="2400" b="1" dirty="0"/>
              <a:t> </a:t>
            </a:r>
            <a:r>
              <a:rPr lang="en-US" sz="2400" b="1" dirty="0" err="1"/>
              <a:t>рослиноїдними</a:t>
            </a:r>
            <a:r>
              <a:rPr lang="en-US" sz="2400" b="1" dirty="0"/>
              <a:t>(</a:t>
            </a:r>
            <a:r>
              <a:rPr lang="en-US" sz="2400" b="1" dirty="0" err="1"/>
              <a:t>білий</a:t>
            </a:r>
            <a:r>
              <a:rPr lang="en-US" sz="2400" b="1" dirty="0"/>
              <a:t> </a:t>
            </a:r>
            <a:r>
              <a:rPr lang="en-US" sz="2400" b="1" dirty="0" err="1"/>
              <a:t>амур</a:t>
            </a:r>
            <a:r>
              <a:rPr lang="en-US" sz="2400" b="1" dirty="0" smtClean="0"/>
              <a:t>)</a:t>
            </a:r>
            <a:r>
              <a:rPr lang="uk-UA" sz="2400" b="1" dirty="0" smtClean="0"/>
              <a:t> рибами</a:t>
            </a:r>
            <a:r>
              <a:rPr lang="en-US" sz="2400" b="1" dirty="0" smtClean="0"/>
              <a:t> </a:t>
            </a:r>
            <a:r>
              <a:rPr lang="en-US" sz="2400" b="1" dirty="0" err="1"/>
              <a:t>від</a:t>
            </a:r>
            <a:r>
              <a:rPr lang="en-US" sz="2400" b="1" dirty="0"/>
              <a:t> </a:t>
            </a:r>
            <a:r>
              <a:rPr lang="en-US" sz="2400" b="1" dirty="0" err="1"/>
              <a:t>ниткових</a:t>
            </a:r>
            <a:r>
              <a:rPr lang="en-US" sz="2400" b="1" dirty="0"/>
              <a:t> </a:t>
            </a:r>
            <a:r>
              <a:rPr lang="en-US" sz="2400" b="1" dirty="0" err="1"/>
              <a:t>водоростей</a:t>
            </a:r>
            <a:r>
              <a:rPr lang="en-US" sz="2400" b="1" dirty="0"/>
              <a:t> </a:t>
            </a:r>
            <a:r>
              <a:rPr lang="en-US" sz="2400" b="1" dirty="0" err="1"/>
              <a:t>та</a:t>
            </a:r>
            <a:r>
              <a:rPr lang="en-US" sz="2400" b="1" dirty="0"/>
              <a:t> </a:t>
            </a:r>
            <a:r>
              <a:rPr lang="en-US" sz="2400" b="1" dirty="0" err="1"/>
              <a:t>вищої</a:t>
            </a:r>
            <a:r>
              <a:rPr lang="en-US" sz="2400" b="1" dirty="0"/>
              <a:t> </a:t>
            </a:r>
            <a:r>
              <a:rPr lang="en-US" sz="2400" b="1" dirty="0" err="1"/>
              <a:t>водної</a:t>
            </a:r>
            <a:r>
              <a:rPr lang="en-US" sz="2400" b="1" dirty="0"/>
              <a:t> </a:t>
            </a:r>
            <a:r>
              <a:rPr lang="en-US" sz="2400" b="1" dirty="0" err="1"/>
              <a:t>рослинності</a:t>
            </a:r>
            <a:r>
              <a:rPr lang="en-US" sz="2400" b="1" dirty="0"/>
              <a:t>.</a:t>
            </a:r>
            <a:endParaRPr lang="uk-UA" sz="2400" b="1" dirty="0"/>
          </a:p>
        </p:txBody>
      </p:sp>
      <p:pic>
        <p:nvPicPr>
          <p:cNvPr id="51205" name="Picture 5" descr="http://fish.kiev.ua/images/21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908720"/>
            <a:ext cx="4638764" cy="3312368"/>
          </a:xfrm>
          <a:prstGeom prst="rect">
            <a:avLst/>
          </a:prstGeom>
          <a:noFill/>
        </p:spPr>
      </p:pic>
      <p:pic>
        <p:nvPicPr>
          <p:cNvPr id="51211" name="Picture 11" descr="http://fl.biology.usgs.gov/pics/db_nonfish0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4132724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4429174" cy="911696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en-US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Орнітофауна</a:t>
            </a:r>
            <a:endParaRPr lang="uk-UA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060848"/>
            <a:ext cx="8209086" cy="2231950"/>
          </a:xfrm>
          <a:noFill/>
        </p:spPr>
        <p:txBody>
          <a:bodyPr/>
          <a:lstStyle/>
          <a:p>
            <a:r>
              <a:rPr lang="en-US" sz="2000" b="1" dirty="0" err="1"/>
              <a:t>Крім</a:t>
            </a:r>
            <a:r>
              <a:rPr lang="en-US" sz="2000" b="1" dirty="0"/>
              <a:t> </a:t>
            </a:r>
            <a:r>
              <a:rPr lang="en-US" sz="2000" b="1" dirty="0" err="1"/>
              <a:t>птахів,що</a:t>
            </a:r>
            <a:r>
              <a:rPr lang="en-US" sz="2000" b="1" dirty="0"/>
              <a:t> </a:t>
            </a:r>
            <a:r>
              <a:rPr lang="en-US" sz="2000" b="1" dirty="0" err="1"/>
              <a:t>живуть</a:t>
            </a:r>
            <a:r>
              <a:rPr lang="en-US" sz="2000" b="1" dirty="0"/>
              <a:t> </a:t>
            </a:r>
            <a:r>
              <a:rPr lang="en-US" sz="2000" b="1" dirty="0" err="1"/>
              <a:t>біля</a:t>
            </a:r>
            <a:r>
              <a:rPr lang="en-US" sz="2000" b="1" dirty="0"/>
              <a:t> </a:t>
            </a:r>
            <a:r>
              <a:rPr lang="en-US" sz="2000" b="1" dirty="0" err="1"/>
              <a:t>водосховища</a:t>
            </a:r>
            <a:r>
              <a:rPr lang="en-US" sz="2000" b="1" dirty="0"/>
              <a:t> </a:t>
            </a:r>
            <a:r>
              <a:rPr lang="en-US" sz="2000" b="1" dirty="0" err="1"/>
              <a:t>цілий</a:t>
            </a:r>
            <a:r>
              <a:rPr lang="en-US" sz="2000" b="1" dirty="0"/>
              <a:t> </a:t>
            </a:r>
            <a:r>
              <a:rPr lang="en-US" sz="2000" b="1" dirty="0" err="1"/>
              <a:t>рік,через</a:t>
            </a:r>
            <a:r>
              <a:rPr lang="en-US" sz="2000" b="1" dirty="0"/>
              <a:t> </a:t>
            </a:r>
            <a:r>
              <a:rPr lang="en-US" sz="2000" b="1" dirty="0" err="1"/>
              <a:t>міграційні</a:t>
            </a:r>
            <a:r>
              <a:rPr lang="en-US" sz="2000" b="1" dirty="0"/>
              <a:t> </a:t>
            </a:r>
            <a:r>
              <a:rPr lang="en-US" sz="2000" b="1" dirty="0" err="1"/>
              <a:t>процеси</a:t>
            </a:r>
            <a:r>
              <a:rPr lang="en-US" sz="2000" b="1" dirty="0"/>
              <a:t> </a:t>
            </a:r>
            <a:r>
              <a:rPr lang="en-US" sz="2000" b="1" dirty="0" err="1"/>
              <a:t>на</a:t>
            </a:r>
            <a:r>
              <a:rPr lang="en-US" sz="2000" b="1" dirty="0"/>
              <a:t> </a:t>
            </a:r>
            <a:r>
              <a:rPr lang="en-US" sz="2000" b="1" dirty="0" err="1"/>
              <a:t>водосховищі</a:t>
            </a:r>
            <a:r>
              <a:rPr lang="en-US" sz="2000" b="1" dirty="0"/>
              <a:t> </a:t>
            </a:r>
            <a:r>
              <a:rPr lang="en-US" sz="2000" b="1" dirty="0" err="1"/>
              <a:t>перебувають</a:t>
            </a:r>
            <a:r>
              <a:rPr lang="en-US" sz="2000" b="1" dirty="0"/>
              <a:t> </a:t>
            </a:r>
            <a:r>
              <a:rPr lang="en-US" sz="2000" b="1" dirty="0" err="1"/>
              <a:t>певний</a:t>
            </a:r>
            <a:r>
              <a:rPr lang="en-US" sz="2000" b="1" dirty="0"/>
              <a:t> </a:t>
            </a:r>
            <a:r>
              <a:rPr lang="en-US" sz="2000" b="1" dirty="0" err="1"/>
              <a:t>час</a:t>
            </a:r>
            <a:r>
              <a:rPr lang="en-US" sz="2000" b="1" dirty="0"/>
              <a:t> </a:t>
            </a:r>
            <a:r>
              <a:rPr lang="en-US" sz="2000" b="1" dirty="0" err="1"/>
              <a:t>птахи-мігранти</a:t>
            </a:r>
            <a:r>
              <a:rPr lang="en-US" sz="2000" b="1" dirty="0"/>
              <a:t>:</a:t>
            </a:r>
          </a:p>
          <a:p>
            <a:r>
              <a:rPr lang="en-US" sz="2000" b="1" dirty="0" err="1"/>
              <a:t>Мартин,крячки</a:t>
            </a:r>
            <a:r>
              <a:rPr lang="en-US" sz="2000" b="1" dirty="0"/>
              <a:t>;</a:t>
            </a:r>
          </a:p>
          <a:p>
            <a:r>
              <a:rPr lang="en-US" sz="2000" b="1" dirty="0" err="1"/>
              <a:t>Сіра</a:t>
            </a:r>
            <a:r>
              <a:rPr lang="en-US" sz="2000" b="1" dirty="0"/>
              <a:t> </a:t>
            </a:r>
            <a:r>
              <a:rPr lang="en-US" sz="2000" b="1" dirty="0" err="1"/>
              <a:t>чапля,білий</a:t>
            </a:r>
            <a:r>
              <a:rPr lang="en-US" sz="2000" b="1" dirty="0"/>
              <a:t> </a:t>
            </a:r>
            <a:r>
              <a:rPr lang="en-US" sz="2000" b="1" dirty="0" err="1"/>
              <a:t>та</a:t>
            </a:r>
            <a:r>
              <a:rPr lang="en-US" sz="2000" b="1" dirty="0"/>
              <a:t> </a:t>
            </a:r>
            <a:r>
              <a:rPr lang="en-US" sz="2000" b="1" dirty="0" err="1"/>
              <a:t>чорний</a:t>
            </a:r>
            <a:r>
              <a:rPr lang="en-US" sz="2000" b="1" dirty="0"/>
              <a:t> </a:t>
            </a:r>
            <a:r>
              <a:rPr lang="en-US" sz="2000" b="1" dirty="0" err="1"/>
              <a:t>лелека,чирок</a:t>
            </a:r>
            <a:r>
              <a:rPr lang="en-US" sz="2000" b="1" dirty="0"/>
              <a:t>;</a:t>
            </a:r>
          </a:p>
          <a:p>
            <a:r>
              <a:rPr lang="en-US" sz="2000" b="1" dirty="0" err="1"/>
              <a:t>Білолоба</a:t>
            </a:r>
            <a:r>
              <a:rPr lang="en-US" sz="2000" b="1" dirty="0"/>
              <a:t> </a:t>
            </a:r>
            <a:r>
              <a:rPr lang="en-US" sz="2000" b="1" dirty="0" err="1"/>
              <a:t>гуска,лебідь-шипун,крижень</a:t>
            </a:r>
            <a:r>
              <a:rPr lang="en-US" sz="2000" b="1" dirty="0"/>
              <a:t>.</a:t>
            </a:r>
            <a:endParaRPr lang="uk-UA" sz="2000" b="1" dirty="0"/>
          </a:p>
        </p:txBody>
      </p:sp>
      <p:pic>
        <p:nvPicPr>
          <p:cNvPr id="53253" name="Picture 5" descr="http://lifeglobe.net/media/entry/1363/ewickii_01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49080"/>
            <a:ext cx="4196179" cy="2520280"/>
          </a:xfrm>
          <a:prstGeom prst="rect">
            <a:avLst/>
          </a:prstGeom>
          <a:noFill/>
        </p:spPr>
      </p:pic>
      <p:pic>
        <p:nvPicPr>
          <p:cNvPr id="53255" name="Picture 7" descr="http://nmagro.by/userfiles/images/Zomertaling_Anas-querqued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3578709" cy="2376263"/>
          </a:xfrm>
          <a:prstGeom prst="rect">
            <a:avLst/>
          </a:prstGeom>
          <a:noFill/>
        </p:spPr>
      </p:pic>
      <p:pic>
        <p:nvPicPr>
          <p:cNvPr id="53257" name="Picture 9" descr="Картинка 1 из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16632"/>
            <a:ext cx="2170955" cy="16503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4" name="Picture 4" descr="P81004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>
          <a:xfrm>
            <a:off x="4644008" y="620688"/>
            <a:ext cx="4407917" cy="1247800"/>
          </a:xfrm>
          <a:noFill/>
          <a:ln/>
        </p:spPr>
        <p:txBody>
          <a:bodyPr/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Літні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міграції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чайок</a:t>
            </a:r>
            <a:endParaRPr lang="uk-UA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Мета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дослідження</a:t>
            </a:r>
            <a:endParaRPr lang="uk-UA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132856"/>
            <a:ext cx="7772400" cy="4114800"/>
          </a:xfrm>
          <a:solidFill>
            <a:srgbClr val="FF9999"/>
          </a:solidFill>
        </p:spPr>
        <p:txBody>
          <a:bodyPr/>
          <a:lstStyle/>
          <a:p>
            <a:r>
              <a:rPr lang="en-US" dirty="0" err="1" smtClean="0"/>
              <a:t>Дізнатися</a:t>
            </a:r>
            <a:r>
              <a:rPr lang="uk-UA" dirty="0" smtClean="0"/>
              <a:t> про головні </a:t>
            </a:r>
            <a:r>
              <a:rPr lang="en-US" dirty="0" smtClean="0"/>
              <a:t> </a:t>
            </a:r>
            <a:r>
              <a:rPr lang="uk-UA" dirty="0" smtClean="0"/>
              <a:t>чинники </a:t>
            </a:r>
            <a:r>
              <a:rPr lang="en-US" dirty="0" err="1" smtClean="0"/>
              <a:t>вплив</a:t>
            </a:r>
            <a:r>
              <a:rPr lang="uk-UA" dirty="0" smtClean="0"/>
              <a:t>у</a:t>
            </a:r>
            <a:r>
              <a:rPr lang="en-US" dirty="0" smtClean="0"/>
              <a:t> </a:t>
            </a:r>
            <a:r>
              <a:rPr lang="en-US" dirty="0" err="1" smtClean="0"/>
              <a:t>робот</a:t>
            </a:r>
            <a:r>
              <a:rPr lang="uk-UA" dirty="0" smtClean="0"/>
              <a:t>и </a:t>
            </a:r>
            <a:r>
              <a:rPr lang="en-US" dirty="0" err="1" smtClean="0"/>
              <a:t>електростанції</a:t>
            </a:r>
            <a:r>
              <a:rPr lang="en-US" dirty="0" smtClean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стан</a:t>
            </a:r>
            <a:r>
              <a:rPr lang="en-US" dirty="0"/>
              <a:t> </a:t>
            </a:r>
            <a:r>
              <a:rPr lang="en-US" dirty="0" err="1"/>
              <a:t>природи</a:t>
            </a:r>
            <a:r>
              <a:rPr lang="en-US" dirty="0"/>
              <a:t> </a:t>
            </a:r>
            <a:r>
              <a:rPr lang="en-US" dirty="0" err="1"/>
              <a:t>штучної</a:t>
            </a:r>
            <a:r>
              <a:rPr lang="en-US" dirty="0"/>
              <a:t> </a:t>
            </a:r>
            <a:r>
              <a:rPr lang="en-US" dirty="0" err="1" smtClean="0"/>
              <a:t>водойми</a:t>
            </a:r>
            <a:r>
              <a:rPr lang="uk-UA" dirty="0" smtClean="0"/>
              <a:t>.</a:t>
            </a:r>
          </a:p>
          <a:p>
            <a:r>
              <a:rPr lang="uk-UA" dirty="0" smtClean="0"/>
              <a:t>Прослідкувати зміни якості води під впливом роботи підприємства.</a:t>
            </a:r>
          </a:p>
          <a:p>
            <a:r>
              <a:rPr lang="uk-UA" dirty="0" smtClean="0"/>
              <a:t>Виявити основні зрушення у біоценозі водойми.</a:t>
            </a:r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6" name="Picture 4" descr="P22812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8943975" cy="720179"/>
          </a:xfrm>
          <a:noFill/>
          <a:ln/>
        </p:spPr>
        <p:txBody>
          <a:bodyPr/>
          <a:lstStyle/>
          <a:p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Приклад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зим</a:t>
            </a:r>
            <a:r>
              <a:rPr lang="uk-UA" sz="3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ування</a:t>
            </a:r>
            <a:r>
              <a:rPr lang="uk-UA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водоплавних птахів</a:t>
            </a:r>
            <a:endParaRPr lang="uk-UA" sz="32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300" name="Picture 4" descr="P2281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>
          <a:xfrm>
            <a:off x="1350962" y="5373216"/>
            <a:ext cx="7793038" cy="1055687"/>
          </a:xfrm>
          <a:noFill/>
          <a:ln/>
        </p:spPr>
        <p:txBody>
          <a:bodyPr/>
          <a:lstStyle/>
          <a:p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Ще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одна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морозна </a:t>
            </a:r>
            <a:r>
              <a:rPr lang="en-US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зим</a:t>
            </a:r>
            <a:r>
              <a:rPr lang="uk-UA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endParaRPr lang="uk-UA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7793038" cy="1462088"/>
          </a:xfrm>
        </p:spPr>
        <p:txBody>
          <a:bodyPr/>
          <a:lstStyle/>
          <a:p>
            <a:r>
              <a:rPr lang="en-US" sz="36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Додаткова</a:t>
            </a: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кількість</a:t>
            </a: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температур</a:t>
            </a: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сприятлива</a:t>
            </a: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для</a:t>
            </a: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розвитку</a:t>
            </a: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теплолюбних</a:t>
            </a: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форм</a:t>
            </a:r>
            <a:endParaRPr lang="uk-UA" sz="36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132856"/>
            <a:ext cx="6773688" cy="4114800"/>
          </a:xfrm>
          <a:ln w="19050">
            <a:solidFill>
              <a:srgbClr val="081FC8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   </a:t>
            </a:r>
            <a:r>
              <a:rPr lang="en-US" b="1" dirty="0" err="1" smtClean="0"/>
              <a:t>Збільшується</a:t>
            </a:r>
            <a:r>
              <a:rPr lang="en-US" b="1" dirty="0" smtClean="0"/>
              <a:t> </a:t>
            </a:r>
            <a:r>
              <a:rPr lang="en-US" b="1" dirty="0" err="1"/>
              <a:t>кількість</a:t>
            </a:r>
            <a:r>
              <a:rPr lang="en-US" b="1" dirty="0"/>
              <a:t>  </a:t>
            </a:r>
            <a:r>
              <a:rPr lang="en-US" b="1" dirty="0" err="1"/>
              <a:t>бактеріопланктона</a:t>
            </a: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b="1" dirty="0"/>
              <a:t>  </a:t>
            </a:r>
            <a:r>
              <a:rPr lang="en-US" b="1" dirty="0" smtClean="0"/>
              <a:t> </a:t>
            </a:r>
            <a:r>
              <a:rPr lang="en-US" b="1" i="1" dirty="0" err="1"/>
              <a:t>Бактерії</a:t>
            </a:r>
            <a:r>
              <a:rPr lang="en-US" b="1" i="1" dirty="0"/>
              <a:t>:</a:t>
            </a:r>
          </a:p>
          <a:p>
            <a:r>
              <a:rPr lang="en-US" b="1" dirty="0" err="1" smtClean="0"/>
              <a:t>Гетеротрофні</a:t>
            </a:r>
            <a:endParaRPr lang="en-US" b="1" dirty="0"/>
          </a:p>
          <a:p>
            <a:r>
              <a:rPr lang="en-US" b="1" dirty="0" err="1" smtClean="0"/>
              <a:t>Амоніфікуючі</a:t>
            </a:r>
            <a:endParaRPr lang="en-US" b="1" dirty="0"/>
          </a:p>
          <a:p>
            <a:r>
              <a:rPr lang="en-US" b="1" dirty="0" err="1" smtClean="0"/>
              <a:t>Нітрификуючі</a:t>
            </a:r>
            <a:endParaRPr lang="en-US" b="1" dirty="0"/>
          </a:p>
          <a:p>
            <a:r>
              <a:rPr lang="en-US" b="1" dirty="0" err="1" smtClean="0"/>
              <a:t>Динітрофікуючі</a:t>
            </a:r>
            <a:endParaRPr lang="uk-UA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378" y="188640"/>
            <a:ext cx="8461622" cy="1462087"/>
          </a:xfrm>
        </p:spPr>
        <p:txBody>
          <a:bodyPr/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Реагування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різних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груп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бактерій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підвищення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температури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води</a:t>
            </a:r>
            <a:endParaRPr lang="uk-UA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276872"/>
            <a:ext cx="7772400" cy="4114800"/>
          </a:xfrm>
          <a:ln w="19050">
            <a:solidFill>
              <a:srgbClr val="081FC8"/>
            </a:solidFill>
          </a:ln>
        </p:spPr>
        <p:txBody>
          <a:bodyPr/>
          <a:lstStyle/>
          <a:p>
            <a:r>
              <a:rPr lang="en-US" sz="2800" b="1" dirty="0" err="1"/>
              <a:t>При</a:t>
            </a:r>
            <a:r>
              <a:rPr lang="en-US" sz="2800" b="1" dirty="0"/>
              <a:t> 10</a:t>
            </a:r>
            <a:r>
              <a:rPr lang="uk-UA" sz="2800" b="1" dirty="0"/>
              <a:t>° </a:t>
            </a:r>
            <a:r>
              <a:rPr lang="en-US" sz="2800" b="1" dirty="0" err="1"/>
              <a:t>число</a:t>
            </a:r>
            <a:r>
              <a:rPr lang="en-US" sz="2800" b="1" dirty="0"/>
              <a:t> </a:t>
            </a:r>
            <a:r>
              <a:rPr lang="en-US" sz="2800" b="1" dirty="0" err="1"/>
              <a:t>гетеротрофних</a:t>
            </a:r>
            <a:r>
              <a:rPr lang="en-US" sz="2800" b="1" dirty="0"/>
              <a:t> </a:t>
            </a:r>
            <a:r>
              <a:rPr lang="en-US" sz="2800" b="1" dirty="0" err="1"/>
              <a:t>бактерій</a:t>
            </a:r>
            <a:r>
              <a:rPr lang="en-US" sz="2800" b="1" dirty="0"/>
              <a:t> </a:t>
            </a:r>
            <a:r>
              <a:rPr lang="en-US" sz="2800" b="1" dirty="0" err="1"/>
              <a:t>збільшується</a:t>
            </a:r>
            <a:r>
              <a:rPr lang="en-US" sz="2800" b="1" dirty="0"/>
              <a:t> в 5 </a:t>
            </a:r>
            <a:r>
              <a:rPr lang="en-US" sz="2800" b="1" dirty="0" err="1"/>
              <a:t>разів,а</a:t>
            </a:r>
            <a:r>
              <a:rPr lang="en-US" sz="2800" b="1" dirty="0"/>
              <a:t> </a:t>
            </a:r>
            <a:r>
              <a:rPr lang="en-US" sz="2800" b="1" dirty="0" err="1"/>
              <a:t>амоніфікуючих,дінітрифікуючих</a:t>
            </a:r>
            <a:r>
              <a:rPr lang="en-US" sz="2800" b="1" dirty="0"/>
              <a:t> </a:t>
            </a:r>
            <a:r>
              <a:rPr lang="en-US" sz="2800" b="1" dirty="0" err="1"/>
              <a:t>та</a:t>
            </a:r>
            <a:r>
              <a:rPr lang="en-US" sz="2800" b="1" dirty="0"/>
              <a:t> </a:t>
            </a:r>
            <a:r>
              <a:rPr lang="en-US" sz="2800" b="1" dirty="0" err="1"/>
              <a:t>нітрофікуючих</a:t>
            </a:r>
            <a:r>
              <a:rPr lang="en-US" sz="2800" b="1" dirty="0"/>
              <a:t> у 10 </a:t>
            </a:r>
            <a:r>
              <a:rPr lang="en-US" sz="2800" b="1" dirty="0" err="1"/>
              <a:t>разів</a:t>
            </a:r>
            <a:endParaRPr lang="en-US" sz="2800" b="1" dirty="0"/>
          </a:p>
          <a:p>
            <a:r>
              <a:rPr lang="en-US" sz="2800" b="1" dirty="0" err="1"/>
              <a:t>При</a:t>
            </a:r>
            <a:r>
              <a:rPr lang="en-US" sz="2800" b="1" dirty="0"/>
              <a:t> +35</a:t>
            </a:r>
            <a:r>
              <a:rPr lang="uk-UA" sz="2800" b="1" dirty="0"/>
              <a:t>°</a:t>
            </a:r>
            <a:r>
              <a:rPr lang="en-US" sz="2800" b="1" dirty="0"/>
              <a:t>-40</a:t>
            </a:r>
            <a:r>
              <a:rPr lang="uk-UA" sz="2800" b="1" dirty="0"/>
              <a:t>° </a:t>
            </a:r>
            <a:r>
              <a:rPr lang="en-US" sz="2800" b="1" dirty="0" err="1"/>
              <a:t>відбувається</a:t>
            </a:r>
            <a:r>
              <a:rPr lang="en-US" sz="2800" b="1" dirty="0"/>
              <a:t> </a:t>
            </a:r>
            <a:r>
              <a:rPr lang="en-US" sz="2800" b="1" dirty="0" err="1"/>
              <a:t>розвиток</a:t>
            </a:r>
            <a:r>
              <a:rPr lang="en-US" sz="2800" b="1" dirty="0"/>
              <a:t> </a:t>
            </a:r>
            <a:r>
              <a:rPr lang="en-US" sz="2800" b="1" dirty="0" err="1"/>
              <a:t>умовно</a:t>
            </a:r>
            <a:r>
              <a:rPr lang="en-US" sz="2800" b="1" dirty="0"/>
              <a:t> </a:t>
            </a:r>
            <a:r>
              <a:rPr lang="en-US" sz="2800" b="1" dirty="0" err="1"/>
              <a:t>патогенної</a:t>
            </a:r>
            <a:r>
              <a:rPr lang="en-US" sz="2800" b="1" dirty="0"/>
              <a:t> </a:t>
            </a:r>
            <a:r>
              <a:rPr lang="en-US" sz="2800" b="1" dirty="0" err="1"/>
              <a:t>мікрофлори,через</a:t>
            </a:r>
            <a:r>
              <a:rPr lang="en-US" sz="2800" b="1" dirty="0"/>
              <a:t> </a:t>
            </a:r>
            <a:r>
              <a:rPr lang="en-US" sz="2800" b="1" dirty="0" err="1"/>
              <a:t>що</a:t>
            </a:r>
            <a:r>
              <a:rPr lang="en-US" sz="2800" b="1" dirty="0"/>
              <a:t> </a:t>
            </a:r>
            <a:r>
              <a:rPr lang="en-US" sz="2800" b="1" dirty="0" err="1"/>
              <a:t>погіршується</a:t>
            </a:r>
            <a:r>
              <a:rPr lang="en-US" sz="2800" b="1" dirty="0"/>
              <a:t> </a:t>
            </a:r>
            <a:r>
              <a:rPr lang="en-US" sz="2800" b="1" dirty="0" err="1"/>
              <a:t>санітарно-біологічний</a:t>
            </a:r>
            <a:r>
              <a:rPr lang="en-US" sz="2800" b="1" dirty="0"/>
              <a:t> </a:t>
            </a:r>
            <a:r>
              <a:rPr lang="en-US" sz="2800" b="1" dirty="0" err="1"/>
              <a:t>стан</a:t>
            </a:r>
            <a:endParaRPr lang="uk-UA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60848"/>
            <a:ext cx="4896544" cy="4507632"/>
          </a:xfrm>
          <a:ln w="19050">
            <a:solidFill>
              <a:srgbClr val="081FC8"/>
            </a:solidFill>
          </a:ln>
        </p:spPr>
        <p:txBody>
          <a:bodyPr/>
          <a:lstStyle/>
          <a:p>
            <a:r>
              <a:rPr lang="en-US" sz="2000" b="1" dirty="0" err="1"/>
              <a:t>Аналіз</a:t>
            </a:r>
            <a:r>
              <a:rPr lang="en-US" sz="2000" b="1" dirty="0"/>
              <a:t> </a:t>
            </a:r>
            <a:r>
              <a:rPr lang="en-US" sz="2000" b="1" dirty="0" err="1"/>
              <a:t>результатів</a:t>
            </a:r>
            <a:r>
              <a:rPr lang="en-US" sz="2000" b="1" dirty="0"/>
              <a:t> </a:t>
            </a:r>
            <a:r>
              <a:rPr lang="en-US" sz="2000" b="1" dirty="0" err="1" smtClean="0"/>
              <a:t>бак</a:t>
            </a:r>
            <a:r>
              <a:rPr lang="uk-UA" sz="2000" b="1" dirty="0" err="1" smtClean="0"/>
              <a:t>теріологічного</a:t>
            </a:r>
            <a:r>
              <a:rPr lang="uk-UA" sz="2000" b="1" dirty="0" smtClean="0"/>
              <a:t> </a:t>
            </a:r>
            <a:r>
              <a:rPr lang="en-US" sz="2000" b="1" dirty="0" err="1" smtClean="0"/>
              <a:t>контролю</a:t>
            </a:r>
            <a:r>
              <a:rPr lang="en-US" sz="2000" b="1" dirty="0" smtClean="0"/>
              <a:t> </a:t>
            </a:r>
            <a:r>
              <a:rPr lang="en-US" sz="2000" b="1" dirty="0" err="1"/>
              <a:t>води</a:t>
            </a:r>
            <a:r>
              <a:rPr lang="en-US" sz="2000" b="1" dirty="0"/>
              <a:t> </a:t>
            </a:r>
            <a:r>
              <a:rPr lang="en-US" sz="2000" b="1" dirty="0" err="1"/>
              <a:t>водосховища</a:t>
            </a:r>
            <a:r>
              <a:rPr lang="en-US" sz="2000" b="1" dirty="0"/>
              <a:t> </a:t>
            </a:r>
            <a:r>
              <a:rPr lang="uk-UA" sz="2000" b="1" dirty="0" err="1" smtClean="0"/>
              <a:t>Дебальцевською</a:t>
            </a:r>
            <a:r>
              <a:rPr lang="uk-UA" sz="2000" b="1" dirty="0" smtClean="0"/>
              <a:t> СЕС </a:t>
            </a:r>
            <a:r>
              <a:rPr lang="en-US" sz="2000" b="1" dirty="0" err="1" smtClean="0"/>
              <a:t>свідчить</a:t>
            </a:r>
            <a:r>
              <a:rPr lang="en-US" sz="2000" b="1" dirty="0" smtClean="0"/>
              <a:t> </a:t>
            </a:r>
            <a:r>
              <a:rPr lang="en-US" sz="2000" b="1" dirty="0" err="1"/>
              <a:t>про</a:t>
            </a:r>
            <a:r>
              <a:rPr lang="en-US" sz="2000" b="1" dirty="0"/>
              <a:t> </a:t>
            </a:r>
            <a:r>
              <a:rPr lang="en-US" sz="2000" b="1" dirty="0" err="1"/>
              <a:t>ріст</a:t>
            </a:r>
            <a:r>
              <a:rPr lang="en-US" sz="2000" b="1" dirty="0"/>
              <a:t> </a:t>
            </a:r>
            <a:r>
              <a:rPr lang="en-US" sz="2000" b="1" dirty="0" err="1" smtClean="0"/>
              <a:t>бак</a:t>
            </a:r>
            <a:r>
              <a:rPr lang="uk-UA" sz="2000" b="1" dirty="0" err="1" smtClean="0"/>
              <a:t>теріологічних</a:t>
            </a:r>
            <a:r>
              <a:rPr lang="uk-UA" sz="2000" b="1" dirty="0" smtClean="0"/>
              <a:t> </a:t>
            </a:r>
            <a:r>
              <a:rPr lang="en-US" sz="2000" b="1" dirty="0" err="1" smtClean="0"/>
              <a:t>забруднень</a:t>
            </a:r>
            <a:r>
              <a:rPr lang="en-US" sz="2000" b="1" dirty="0" smtClean="0"/>
              <a:t>.</a:t>
            </a:r>
            <a:endParaRPr lang="uk-UA" sz="2000" b="1" dirty="0" smtClean="0"/>
          </a:p>
          <a:p>
            <a:pPr>
              <a:buNone/>
            </a:pPr>
            <a:endParaRPr lang="en-US" sz="2000" b="1" dirty="0"/>
          </a:p>
          <a:p>
            <a:r>
              <a:rPr lang="en-US" sz="2000" b="1" dirty="0" err="1"/>
              <a:t>Простежується</a:t>
            </a:r>
            <a:r>
              <a:rPr lang="en-US" sz="2000" b="1" dirty="0"/>
              <a:t> </a:t>
            </a:r>
            <a:r>
              <a:rPr lang="en-US" sz="2000" b="1" dirty="0" err="1"/>
              <a:t>тенденція</a:t>
            </a:r>
            <a:r>
              <a:rPr lang="en-US" sz="2000" b="1" dirty="0"/>
              <a:t> </a:t>
            </a:r>
            <a:r>
              <a:rPr lang="en-US" sz="2000" b="1" dirty="0" err="1"/>
              <a:t>до</a:t>
            </a:r>
            <a:r>
              <a:rPr lang="en-US" sz="2000" b="1" dirty="0"/>
              <a:t> </a:t>
            </a:r>
            <a:r>
              <a:rPr lang="en-US" sz="2000" b="1" dirty="0" err="1"/>
              <a:t>збільшення</a:t>
            </a:r>
            <a:r>
              <a:rPr lang="en-US" sz="2000" b="1" dirty="0"/>
              <a:t> </a:t>
            </a:r>
            <a:r>
              <a:rPr lang="en-US" sz="2000" b="1" dirty="0" err="1"/>
              <a:t>питомої</a:t>
            </a:r>
            <a:r>
              <a:rPr lang="en-US" sz="2000" b="1" dirty="0"/>
              <a:t> </a:t>
            </a:r>
            <a:r>
              <a:rPr lang="en-US" sz="2000" b="1" dirty="0" err="1"/>
              <a:t>ваги</a:t>
            </a:r>
            <a:r>
              <a:rPr lang="en-US" sz="2000" b="1" dirty="0"/>
              <a:t> </a:t>
            </a:r>
            <a:r>
              <a:rPr lang="en-US" sz="2000" b="1" dirty="0" err="1"/>
              <a:t>проб</a:t>
            </a:r>
            <a:r>
              <a:rPr lang="en-US" sz="2000" b="1" dirty="0"/>
              <a:t> з </a:t>
            </a:r>
            <a:r>
              <a:rPr lang="en-US" sz="2000" b="1" dirty="0" err="1"/>
              <a:t>відхиленнями</a:t>
            </a:r>
            <a:r>
              <a:rPr lang="en-US" sz="2000" b="1" dirty="0"/>
              <a:t> </a:t>
            </a:r>
            <a:r>
              <a:rPr lang="en-US" sz="2000" b="1" dirty="0" err="1"/>
              <a:t>за</a:t>
            </a:r>
            <a:r>
              <a:rPr lang="en-US" sz="2000" b="1" dirty="0"/>
              <a:t> </a:t>
            </a:r>
            <a:r>
              <a:rPr lang="en-US" sz="2000" b="1" dirty="0" err="1" smtClean="0"/>
              <a:t>бак</a:t>
            </a:r>
            <a:r>
              <a:rPr lang="uk-UA" sz="2000" b="1" dirty="0" err="1" smtClean="0"/>
              <a:t>теріологічними</a:t>
            </a:r>
            <a:r>
              <a:rPr lang="uk-UA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показниками</a:t>
            </a:r>
            <a:r>
              <a:rPr lang="uk-UA" sz="2000" b="1" dirty="0" smtClean="0"/>
              <a:t>.</a:t>
            </a:r>
            <a:endParaRPr lang="uk-UA" sz="2000" b="1" dirty="0"/>
          </a:p>
        </p:txBody>
      </p:sp>
      <p:pic>
        <p:nvPicPr>
          <p:cNvPr id="57348" name="Picture 4" descr="additives-ionic-liqu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72816"/>
            <a:ext cx="3162300" cy="4752975"/>
          </a:xfrm>
          <a:prstGeom prst="rect">
            <a:avLst/>
          </a:prstGeom>
          <a:noFill/>
        </p:spPr>
      </p:pic>
      <p:sp>
        <p:nvSpPr>
          <p:cNvPr id="57350" name="Rectangle 6"/>
          <p:cNvSpPr>
            <a:spLocks noGrp="1" noChangeArrowheads="1"/>
          </p:cNvSpPr>
          <p:nvPr>
            <p:ph type="title"/>
          </p:nvPr>
        </p:nvSpPr>
        <p:spPr>
          <a:xfrm>
            <a:off x="1043608" y="-387424"/>
            <a:ext cx="7793037" cy="1462087"/>
          </a:xfrm>
          <a:noFill/>
          <a:ln/>
        </p:spPr>
        <p:txBody>
          <a:bodyPr/>
          <a:lstStyle/>
          <a:p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Гігієна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водойми</a:t>
            </a:r>
            <a:endParaRPr lang="uk-UA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3" y="214313"/>
            <a:ext cx="4752528" cy="1462087"/>
          </a:xfrm>
        </p:spPr>
        <p:txBody>
          <a:bodyPr/>
          <a:lstStyle/>
          <a:p>
            <a:r>
              <a:rPr lang="uk-UA" b="1" i="1" dirty="0" smtClean="0"/>
              <a:t>З довідки СЕС</a:t>
            </a:r>
            <a:endParaRPr lang="ru-RU" b="1" i="1" dirty="0"/>
          </a:p>
        </p:txBody>
      </p:sp>
      <p:pic>
        <p:nvPicPr>
          <p:cNvPr id="60420" name="Picture 4" descr="x_5fd177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312" y="548680"/>
            <a:ext cx="3341688" cy="5013325"/>
          </a:xfrm>
          <a:prstGeom prst="rect">
            <a:avLst/>
          </a:prstGeom>
          <a:noFill/>
        </p:spPr>
      </p:pic>
      <p:sp>
        <p:nvSpPr>
          <p:cNvPr id="60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27584" y="2204864"/>
            <a:ext cx="5189537" cy="4114800"/>
          </a:xfrm>
          <a:noFill/>
          <a:ln w="19050">
            <a:solidFill>
              <a:srgbClr val="081FC8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/>
              <a:t>Виявляється</a:t>
            </a:r>
            <a:r>
              <a:rPr lang="en-US" sz="2400" dirty="0"/>
              <a:t> </a:t>
            </a:r>
            <a:r>
              <a:rPr lang="en-US" sz="2400" dirty="0" err="1"/>
              <a:t>чітка</a:t>
            </a:r>
            <a:r>
              <a:rPr lang="en-US" sz="2400" dirty="0"/>
              <a:t> </a:t>
            </a:r>
            <a:r>
              <a:rPr lang="en-US" sz="2400" dirty="0" err="1"/>
              <a:t>тенденція</a:t>
            </a:r>
            <a:r>
              <a:rPr lang="en-US" sz="2400" dirty="0"/>
              <a:t> </a:t>
            </a:r>
            <a:r>
              <a:rPr lang="en-US" sz="2400" dirty="0" err="1"/>
              <a:t>росту</a:t>
            </a:r>
            <a:r>
              <a:rPr lang="en-US" sz="2400" dirty="0"/>
              <a:t> </a:t>
            </a:r>
            <a:r>
              <a:rPr lang="en-US" sz="2400" dirty="0" err="1" smtClean="0"/>
              <a:t>бактерій</a:t>
            </a:r>
            <a:r>
              <a:rPr lang="uk-UA" sz="2400" dirty="0" smtClean="0"/>
              <a:t>.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Забруднення</a:t>
            </a:r>
            <a:r>
              <a:rPr lang="en-US" sz="2400" dirty="0"/>
              <a:t> </a:t>
            </a:r>
            <a:r>
              <a:rPr lang="en-US" sz="2400" dirty="0" err="1" smtClean="0"/>
              <a:t>відб</a:t>
            </a:r>
            <a:r>
              <a:rPr lang="uk-UA" sz="2400" dirty="0" err="1" smtClean="0"/>
              <a:t>увається</a:t>
            </a:r>
            <a:r>
              <a:rPr lang="en-US" sz="2400" dirty="0" smtClean="0"/>
              <a:t> </a:t>
            </a:r>
            <a:r>
              <a:rPr lang="uk-UA" sz="2400" dirty="0" smtClean="0"/>
              <a:t>з </a:t>
            </a:r>
            <a:r>
              <a:rPr lang="en-US" sz="2400" dirty="0" err="1" smtClean="0"/>
              <a:t>травня</a:t>
            </a:r>
            <a:r>
              <a:rPr lang="en-US" sz="2400" dirty="0" smtClean="0"/>
              <a:t> </a:t>
            </a:r>
            <a:r>
              <a:rPr lang="en-US" sz="2400" dirty="0" err="1"/>
              <a:t>до</a:t>
            </a:r>
            <a:r>
              <a:rPr lang="en-US" sz="2400" dirty="0"/>
              <a:t> </a:t>
            </a:r>
            <a:r>
              <a:rPr lang="en-US" sz="2400" dirty="0" err="1"/>
              <a:t>кінця</a:t>
            </a:r>
            <a:r>
              <a:rPr lang="en-US" sz="2400" dirty="0"/>
              <a:t> </a:t>
            </a:r>
            <a:r>
              <a:rPr lang="en-US" sz="2400" dirty="0" err="1" smtClean="0"/>
              <a:t>липня</a:t>
            </a:r>
            <a:r>
              <a:rPr lang="uk-UA" sz="2400" dirty="0" smtClean="0"/>
              <a:t>.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Спостерігається</a:t>
            </a:r>
            <a:r>
              <a:rPr lang="en-US" sz="2400" dirty="0"/>
              <a:t> </a:t>
            </a:r>
            <a:r>
              <a:rPr lang="en-US" sz="2400" dirty="0" err="1" smtClean="0"/>
              <a:t>пог</a:t>
            </a:r>
            <a:r>
              <a:rPr lang="uk-UA" sz="2400" dirty="0" smtClean="0"/>
              <a:t>і</a:t>
            </a:r>
            <a:r>
              <a:rPr lang="en-US" sz="2400" dirty="0" err="1" smtClean="0"/>
              <a:t>ршення</a:t>
            </a:r>
            <a:r>
              <a:rPr lang="en-US" sz="2400" dirty="0" smtClean="0"/>
              <a:t> </a:t>
            </a:r>
            <a:r>
              <a:rPr lang="en-US" sz="2400" dirty="0" err="1"/>
              <a:t>якості</a:t>
            </a:r>
            <a:r>
              <a:rPr lang="en-US" sz="2400" dirty="0"/>
              <a:t>  </a:t>
            </a:r>
            <a:r>
              <a:rPr lang="en-US" sz="2400" dirty="0" err="1"/>
              <a:t>води</a:t>
            </a:r>
            <a:r>
              <a:rPr lang="en-US" sz="2400" dirty="0"/>
              <a:t> </a:t>
            </a:r>
            <a:r>
              <a:rPr lang="en-US" sz="2400" dirty="0" err="1"/>
              <a:t>водосховища</a:t>
            </a:r>
            <a:r>
              <a:rPr lang="en-US" sz="2400" dirty="0"/>
              <a:t> з </a:t>
            </a:r>
            <a:r>
              <a:rPr lang="en-US" sz="2400" dirty="0" err="1"/>
              <a:t>середини</a:t>
            </a:r>
            <a:r>
              <a:rPr lang="en-US" sz="2400" dirty="0"/>
              <a:t> </a:t>
            </a:r>
            <a:r>
              <a:rPr lang="en-US" sz="2400" dirty="0" err="1"/>
              <a:t>липня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dirty="0"/>
              <a:t> </a:t>
            </a:r>
            <a:r>
              <a:rPr lang="en-US" sz="2400" dirty="0" err="1"/>
              <a:t>кінця</a:t>
            </a:r>
            <a:r>
              <a:rPr lang="en-US" sz="2400" dirty="0"/>
              <a:t> </a:t>
            </a:r>
            <a:r>
              <a:rPr lang="en-US" sz="2400" dirty="0" err="1" smtClean="0"/>
              <a:t>вересня</a:t>
            </a:r>
            <a:r>
              <a:rPr lang="uk-UA" sz="24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/>
              <a:t>Було</a:t>
            </a:r>
            <a:r>
              <a:rPr lang="en-US" sz="2400" dirty="0" smtClean="0"/>
              <a:t> </a:t>
            </a:r>
            <a:r>
              <a:rPr lang="en-US" sz="2400" dirty="0" err="1" smtClean="0"/>
              <a:t>відібрано</a:t>
            </a:r>
            <a:r>
              <a:rPr lang="en-US" sz="2400" dirty="0" smtClean="0"/>
              <a:t> 15 </a:t>
            </a:r>
            <a:r>
              <a:rPr lang="en-US" sz="2400" dirty="0" err="1" smtClean="0"/>
              <a:t>проб</a:t>
            </a:r>
            <a:r>
              <a:rPr lang="en-US" sz="2400" dirty="0" smtClean="0"/>
              <a:t> </a:t>
            </a:r>
            <a:r>
              <a:rPr lang="en-US" sz="2400" dirty="0" err="1" smtClean="0"/>
              <a:t>води</a:t>
            </a:r>
            <a:r>
              <a:rPr lang="en-US" sz="2400" dirty="0" smtClean="0"/>
              <a:t> </a:t>
            </a:r>
            <a:r>
              <a:rPr lang="en-US" sz="2400" dirty="0" err="1" smtClean="0"/>
              <a:t>водойми</a:t>
            </a:r>
            <a:r>
              <a:rPr lang="en-US" sz="2400" dirty="0" smtClean="0"/>
              <a:t>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бак</a:t>
            </a:r>
            <a:r>
              <a:rPr lang="uk-UA" sz="2400" dirty="0" err="1" smtClean="0"/>
              <a:t>теріологічні</a:t>
            </a:r>
            <a:r>
              <a:rPr lang="uk-UA" sz="2400" dirty="0" smtClean="0"/>
              <a:t> </a:t>
            </a:r>
            <a:r>
              <a:rPr lang="en-US" sz="2400" dirty="0" smtClean="0"/>
              <a:t> </a:t>
            </a:r>
            <a:r>
              <a:rPr lang="uk-UA" sz="2400" dirty="0" err="1"/>
              <a:t>п</a:t>
            </a:r>
            <a:r>
              <a:rPr lang="en-US" sz="2400" dirty="0" err="1" smtClean="0"/>
              <a:t>оказники,з</a:t>
            </a:r>
            <a:r>
              <a:rPr lang="en-US" sz="2400" dirty="0" smtClean="0"/>
              <a:t> </a:t>
            </a:r>
            <a:r>
              <a:rPr lang="en-US" sz="2400" dirty="0" err="1" smtClean="0"/>
              <a:t>них</a:t>
            </a:r>
            <a:r>
              <a:rPr lang="en-US" sz="2400" dirty="0" smtClean="0"/>
              <a:t> в 5 </a:t>
            </a:r>
            <a:r>
              <a:rPr lang="en-US" sz="2400" dirty="0" err="1" smtClean="0"/>
              <a:t>виявлені</a:t>
            </a:r>
            <a:r>
              <a:rPr lang="en-US" sz="2400" dirty="0" smtClean="0"/>
              <a:t> </a:t>
            </a:r>
            <a:r>
              <a:rPr lang="en-US" sz="2400" dirty="0" err="1" smtClean="0"/>
              <a:t>відхилення</a:t>
            </a:r>
            <a:r>
              <a:rPr lang="uk-UA" sz="2400" dirty="0" smtClean="0"/>
              <a:t> </a:t>
            </a:r>
            <a:r>
              <a:rPr lang="en-US" sz="2400" dirty="0" smtClean="0"/>
              <a:t>(30%)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8" name="Picture 4" descr="P4250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24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0"/>
            <a:ext cx="7772400" cy="2708920"/>
          </a:xfrm>
          <a:noFill/>
          <a:ln/>
        </p:spPr>
        <p:txBody>
          <a:bodyPr/>
          <a:lstStyle/>
          <a:p>
            <a:pPr>
              <a:buNone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Щорічно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проводиться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відбір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проб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пляж</a:t>
            </a: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ного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піску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водойми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Протягом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періоду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досліджень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відхилів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бак</a:t>
            </a: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теріологічними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оказниками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пробах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піску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водойми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встановлено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93037" cy="1462087"/>
          </a:xfrm>
        </p:spPr>
        <p:txBody>
          <a:bodyPr/>
          <a:lstStyle/>
          <a:p>
            <a:r>
              <a:rPr lang="en-US" sz="36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Показники</a:t>
            </a: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якості</a:t>
            </a: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води</a:t>
            </a: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водосховища</a:t>
            </a: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Вуглегірської</a:t>
            </a: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ТЕС</a:t>
            </a:r>
            <a:endParaRPr lang="uk-UA" sz="36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8460" name="Group 92"/>
          <p:cNvGraphicFramePr>
            <a:graphicFrameLocks noGrp="1"/>
          </p:cNvGraphicFramePr>
          <p:nvPr>
            <p:ph idx="1"/>
          </p:nvPr>
        </p:nvGraphicFramePr>
        <p:xfrm>
          <a:off x="250825" y="1916832"/>
          <a:ext cx="8893175" cy="4523878"/>
        </p:xfrm>
        <a:graphic>
          <a:graphicData uri="http://schemas.openxmlformats.org/drawingml/2006/table">
            <a:tbl>
              <a:tblPr/>
              <a:tblGrid>
                <a:gridCol w="1512863"/>
                <a:gridCol w="864096"/>
                <a:gridCol w="1008112"/>
                <a:gridCol w="864096"/>
                <a:gridCol w="1008112"/>
                <a:gridCol w="1296144"/>
                <a:gridCol w="1224136"/>
                <a:gridCol w="1115616"/>
              </a:tblGrid>
              <a:tr h="1005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Показник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Скид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№1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норма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Скид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№2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норма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Берегова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насосна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Горловська протока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Центр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водосховища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</a:tr>
              <a:tr h="880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</a:t>
                      </a: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°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</a:t>
                      </a: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+7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---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+19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---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+10,3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+13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+21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</a:tr>
              <a:tr h="87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Цвітність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32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---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30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---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31,2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30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</a:tr>
              <a:tr h="880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Взвішені р-ни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9,0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10,0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10,0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8,3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9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</a:tr>
              <a:tr h="87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РН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8,08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---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8,36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---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8,32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8,39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8,32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A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Заходи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щодо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охорони</a:t>
            </a:r>
            <a:endParaRPr lang="uk-UA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60848"/>
            <a:ext cx="7772400" cy="4114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/>
              <a:t>Монтаж</a:t>
            </a:r>
            <a:r>
              <a:rPr lang="en-US" dirty="0"/>
              <a:t> й </a:t>
            </a:r>
            <a:r>
              <a:rPr lang="en-US" dirty="0" err="1"/>
              <a:t>налагодження</a:t>
            </a:r>
            <a:r>
              <a:rPr lang="en-US" dirty="0"/>
              <a:t> </a:t>
            </a:r>
            <a:r>
              <a:rPr lang="en-US" dirty="0" err="1"/>
              <a:t>приладів</a:t>
            </a:r>
            <a:r>
              <a:rPr lang="en-US" dirty="0"/>
              <a:t> </a:t>
            </a:r>
            <a:r>
              <a:rPr lang="en-US" dirty="0" err="1"/>
              <a:t>безперервного</a:t>
            </a:r>
            <a:r>
              <a:rPr lang="en-US" dirty="0"/>
              <a:t> </a:t>
            </a:r>
            <a:r>
              <a:rPr lang="en-US" dirty="0" err="1"/>
              <a:t>контролю</a:t>
            </a:r>
            <a:r>
              <a:rPr lang="en-US" dirty="0"/>
              <a:t> </a:t>
            </a:r>
            <a:r>
              <a:rPr lang="en-US" dirty="0" err="1"/>
              <a:t>вмісту</a:t>
            </a:r>
            <a:r>
              <a:rPr lang="en-US" dirty="0"/>
              <a:t> </a:t>
            </a:r>
            <a:r>
              <a:rPr lang="en-US" dirty="0" err="1"/>
              <a:t>хлору</a:t>
            </a:r>
            <a:r>
              <a:rPr lang="en-US" dirty="0"/>
              <a:t> у </a:t>
            </a:r>
            <a:r>
              <a:rPr lang="en-US" dirty="0" err="1"/>
              <a:t>стоках</a:t>
            </a:r>
            <a:r>
              <a:rPr lang="en-US" dirty="0"/>
              <a:t> </a:t>
            </a:r>
            <a:r>
              <a:rPr lang="en-US" dirty="0" err="1"/>
              <a:t>очисних</a:t>
            </a:r>
            <a:r>
              <a:rPr lang="en-US" dirty="0"/>
              <a:t> </a:t>
            </a:r>
            <a:r>
              <a:rPr lang="en-US" dirty="0" err="1" smtClean="0"/>
              <a:t>споруд</a:t>
            </a:r>
            <a:r>
              <a:rPr lang="uk-UA" dirty="0" smtClean="0"/>
              <a:t>.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/>
              <a:t>Реконструкція</a:t>
            </a:r>
            <a:r>
              <a:rPr lang="en-US" dirty="0"/>
              <a:t> </a:t>
            </a:r>
            <a:r>
              <a:rPr lang="en-US" dirty="0" err="1"/>
              <a:t>приймаючого</a:t>
            </a:r>
            <a:r>
              <a:rPr lang="en-US" dirty="0"/>
              <a:t> </a:t>
            </a:r>
            <a:r>
              <a:rPr lang="en-US" dirty="0" err="1"/>
              <a:t>колодязя</a:t>
            </a:r>
            <a:r>
              <a:rPr lang="en-US" dirty="0"/>
              <a:t> </a:t>
            </a:r>
            <a:r>
              <a:rPr lang="en-US" dirty="0" err="1"/>
              <a:t>водоскидної</a:t>
            </a:r>
            <a:r>
              <a:rPr lang="en-US" dirty="0"/>
              <a:t> </a:t>
            </a:r>
            <a:r>
              <a:rPr lang="en-US" dirty="0" err="1" smtClean="0"/>
              <a:t>споруди</a:t>
            </a:r>
            <a:r>
              <a:rPr lang="uk-UA" dirty="0" smtClean="0"/>
              <a:t>.</a:t>
            </a:r>
            <a:endParaRPr lang="en-US" dirty="0"/>
          </a:p>
          <a:p>
            <a:r>
              <a:rPr lang="en-US" dirty="0" err="1" smtClean="0"/>
              <a:t>Модерніз</a:t>
            </a:r>
            <a:r>
              <a:rPr lang="uk-UA" dirty="0" smtClean="0"/>
              <a:t>а</a:t>
            </a:r>
            <a:r>
              <a:rPr lang="en-US" dirty="0" err="1" smtClean="0"/>
              <a:t>ція</a:t>
            </a:r>
            <a:r>
              <a:rPr lang="en-US" dirty="0" smtClean="0"/>
              <a:t> </a:t>
            </a:r>
            <a:r>
              <a:rPr lang="uk-UA" dirty="0" err="1" smtClean="0"/>
              <a:t>і</a:t>
            </a:r>
            <a:r>
              <a:rPr lang="en-US" dirty="0" err="1" smtClean="0"/>
              <a:t>снуючих</a:t>
            </a:r>
            <a:r>
              <a:rPr lang="en-US" dirty="0" smtClean="0"/>
              <a:t> </a:t>
            </a:r>
            <a:r>
              <a:rPr lang="uk-UA" dirty="0"/>
              <a:t>о</a:t>
            </a:r>
            <a:r>
              <a:rPr lang="en-US" dirty="0" err="1" smtClean="0"/>
              <a:t>чисних</a:t>
            </a:r>
            <a:r>
              <a:rPr lang="en-US" dirty="0" smtClean="0"/>
              <a:t> </a:t>
            </a:r>
            <a:r>
              <a:rPr lang="en-US" dirty="0" err="1"/>
              <a:t>споруд</a:t>
            </a:r>
            <a:r>
              <a:rPr lang="en-US" dirty="0"/>
              <a:t> </a:t>
            </a:r>
            <a:r>
              <a:rPr lang="en-US" dirty="0" err="1" smtClean="0"/>
              <a:t>стоків</a:t>
            </a:r>
            <a:r>
              <a:rPr lang="uk-UA" dirty="0" smtClean="0"/>
              <a:t>.</a:t>
            </a:r>
            <a:endParaRPr lang="en-US" dirty="0"/>
          </a:p>
          <a:p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Наслідки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заходів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щодо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охорони</a:t>
            </a:r>
            <a:endParaRPr lang="uk-UA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204864"/>
            <a:ext cx="7772400" cy="4114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/>
              <a:t>Захист</a:t>
            </a:r>
            <a:r>
              <a:rPr lang="en-US" dirty="0"/>
              <a:t> </a:t>
            </a:r>
            <a:r>
              <a:rPr lang="en-US" dirty="0" err="1"/>
              <a:t>водойми</a:t>
            </a:r>
            <a:r>
              <a:rPr lang="en-US" dirty="0"/>
              <a:t> </a:t>
            </a:r>
            <a:r>
              <a:rPr lang="en-US" dirty="0" err="1"/>
              <a:t>від</a:t>
            </a:r>
            <a:r>
              <a:rPr lang="en-US" dirty="0"/>
              <a:t> </a:t>
            </a:r>
            <a:r>
              <a:rPr lang="en-US" dirty="0" err="1"/>
              <a:t>забруднення</a:t>
            </a:r>
            <a:endParaRPr lang="en-US" dirty="0"/>
          </a:p>
          <a:p>
            <a:r>
              <a:rPr lang="en-US" dirty="0" err="1"/>
              <a:t>Підвищення</a:t>
            </a:r>
            <a:r>
              <a:rPr lang="en-US" dirty="0"/>
              <a:t> </a:t>
            </a:r>
            <a:r>
              <a:rPr lang="en-US" dirty="0" err="1"/>
              <a:t>якості</a:t>
            </a:r>
            <a:r>
              <a:rPr lang="en-US" dirty="0"/>
              <a:t> </a:t>
            </a:r>
            <a:r>
              <a:rPr lang="en-US" dirty="0" err="1"/>
              <a:t>скидної</a:t>
            </a:r>
            <a:r>
              <a:rPr lang="en-US" dirty="0"/>
              <a:t> </a:t>
            </a:r>
            <a:r>
              <a:rPr lang="en-US" dirty="0" err="1"/>
              <a:t>води</a:t>
            </a:r>
            <a:endParaRPr lang="en-US" dirty="0"/>
          </a:p>
          <a:p>
            <a:r>
              <a:rPr lang="en-US" dirty="0" err="1"/>
              <a:t>Більш</a:t>
            </a:r>
            <a:r>
              <a:rPr lang="en-US" dirty="0"/>
              <a:t> </a:t>
            </a:r>
            <a:r>
              <a:rPr lang="en-US" dirty="0" err="1"/>
              <a:t>точний</a:t>
            </a:r>
            <a:r>
              <a:rPr lang="en-US" dirty="0"/>
              <a:t> </a:t>
            </a:r>
            <a:r>
              <a:rPr lang="en-US" dirty="0" err="1"/>
              <a:t>облік</a:t>
            </a:r>
            <a:r>
              <a:rPr lang="en-US" dirty="0"/>
              <a:t> </a:t>
            </a:r>
            <a:r>
              <a:rPr lang="en-US" dirty="0" err="1"/>
              <a:t>об’єму</a:t>
            </a:r>
            <a:r>
              <a:rPr lang="en-US" dirty="0"/>
              <a:t> </a:t>
            </a:r>
            <a:r>
              <a:rPr lang="en-US" dirty="0" err="1"/>
              <a:t>води,що</a:t>
            </a:r>
            <a:r>
              <a:rPr lang="en-US" dirty="0"/>
              <a:t> </a:t>
            </a:r>
            <a:r>
              <a:rPr lang="en-US" dirty="0" err="1"/>
              <a:t>скидається</a:t>
            </a:r>
            <a:r>
              <a:rPr lang="en-US" dirty="0"/>
              <a:t> у </a:t>
            </a:r>
            <a:r>
              <a:rPr lang="en-US" dirty="0" err="1"/>
              <a:t>Вуглегірське</a:t>
            </a:r>
            <a:r>
              <a:rPr lang="en-US" dirty="0"/>
              <a:t> </a:t>
            </a:r>
            <a:r>
              <a:rPr lang="en-US" dirty="0" err="1"/>
              <a:t>водосховище</a:t>
            </a:r>
            <a:endParaRPr lang="en-US" dirty="0"/>
          </a:p>
          <a:p>
            <a:r>
              <a:rPr lang="en-US" dirty="0" err="1"/>
              <a:t>Підвищення</a:t>
            </a:r>
            <a:r>
              <a:rPr lang="en-US" dirty="0"/>
              <a:t> </a:t>
            </a:r>
            <a:r>
              <a:rPr lang="en-US" dirty="0" err="1"/>
              <a:t>якості</a:t>
            </a:r>
            <a:r>
              <a:rPr lang="en-US" dirty="0"/>
              <a:t> </a:t>
            </a:r>
            <a:r>
              <a:rPr lang="en-US" dirty="0" err="1"/>
              <a:t>очищення</a:t>
            </a:r>
            <a:r>
              <a:rPr lang="en-US" dirty="0"/>
              <a:t> </a:t>
            </a:r>
            <a:r>
              <a:rPr lang="en-US" dirty="0" err="1"/>
              <a:t>стоків</a:t>
            </a:r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План</a:t>
            </a:r>
            <a:endParaRPr lang="uk-UA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98913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1)</a:t>
            </a:r>
            <a:r>
              <a:rPr lang="en-US" sz="2000" dirty="0" err="1"/>
              <a:t>Географічне</a:t>
            </a:r>
            <a:r>
              <a:rPr lang="en-US" sz="2000" dirty="0"/>
              <a:t> </a:t>
            </a:r>
            <a:r>
              <a:rPr lang="en-US" sz="2000" dirty="0" err="1"/>
              <a:t>положення</a:t>
            </a:r>
            <a:r>
              <a:rPr lang="en-US" sz="2000" dirty="0"/>
              <a:t> </a:t>
            </a:r>
            <a:r>
              <a:rPr lang="en-US" sz="2000" dirty="0" err="1"/>
              <a:t>водосховища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2)</a:t>
            </a:r>
            <a:r>
              <a:rPr lang="en-US" sz="2000" dirty="0" err="1"/>
              <a:t>Загальні</a:t>
            </a:r>
            <a:r>
              <a:rPr lang="en-US" sz="2000" dirty="0"/>
              <a:t> </a:t>
            </a:r>
            <a:r>
              <a:rPr lang="en-US" sz="2000" dirty="0" err="1"/>
              <a:t>відомості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3)</a:t>
            </a:r>
            <a:r>
              <a:rPr lang="en-US" sz="2000" dirty="0" err="1"/>
              <a:t>Біоценоз</a:t>
            </a:r>
            <a:r>
              <a:rPr lang="en-US" sz="2000" dirty="0"/>
              <a:t> </a:t>
            </a:r>
            <a:r>
              <a:rPr lang="en-US" sz="2000" dirty="0" err="1"/>
              <a:t>водойми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4)</a:t>
            </a:r>
            <a:r>
              <a:rPr lang="ru-RU" sz="2000" dirty="0"/>
              <a:t> Причини </a:t>
            </a:r>
            <a:r>
              <a:rPr lang="ru-RU" sz="2000" dirty="0" err="1"/>
              <a:t>впливу</a:t>
            </a:r>
            <a:r>
              <a:rPr lang="ru-RU" sz="2000" dirty="0"/>
              <a:t> ТЕС на </a:t>
            </a:r>
            <a:r>
              <a:rPr lang="ru-RU" sz="2000" dirty="0" err="1"/>
              <a:t>життя</a:t>
            </a:r>
            <a:r>
              <a:rPr lang="ru-RU" sz="2000" dirty="0"/>
              <a:t> у </a:t>
            </a:r>
            <a:r>
              <a:rPr lang="ru-RU" sz="2000" dirty="0" err="1"/>
              <a:t>водоймах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5)</a:t>
            </a:r>
            <a:r>
              <a:rPr lang="en-US" sz="2000" dirty="0" err="1"/>
              <a:t>Водорості</a:t>
            </a:r>
            <a:r>
              <a:rPr lang="en-US" sz="2000" dirty="0"/>
              <a:t> </a:t>
            </a:r>
            <a:r>
              <a:rPr lang="en-US" sz="2000" dirty="0" err="1"/>
              <a:t>та</a:t>
            </a:r>
            <a:r>
              <a:rPr lang="en-US" sz="2000" dirty="0"/>
              <a:t> </a:t>
            </a:r>
            <a:r>
              <a:rPr lang="en-US" sz="2000" dirty="0" err="1"/>
              <a:t>вплив</a:t>
            </a:r>
            <a:r>
              <a:rPr lang="en-US" sz="2000" dirty="0"/>
              <a:t> </a:t>
            </a:r>
            <a:r>
              <a:rPr lang="ru-RU" sz="2000" dirty="0" err="1" smtClean="0"/>
              <a:t>підвищення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температури</a:t>
            </a:r>
            <a:r>
              <a:rPr lang="ru-RU" sz="2000" dirty="0" smtClean="0"/>
              <a:t> води </a:t>
            </a:r>
            <a:r>
              <a:rPr lang="en-US" sz="2000" dirty="0" smtClean="0"/>
              <a:t> </a:t>
            </a:r>
            <a:r>
              <a:rPr lang="ru-RU" sz="2000" dirty="0"/>
              <a:t>на них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6)</a:t>
            </a:r>
            <a:r>
              <a:rPr lang="en-US" sz="2000" dirty="0" err="1"/>
              <a:t>Вплив</a:t>
            </a:r>
            <a:r>
              <a:rPr lang="en-US" sz="2000" dirty="0"/>
              <a:t> </a:t>
            </a:r>
            <a:r>
              <a:rPr lang="ru-RU" sz="2000" dirty="0" err="1" smtClean="0"/>
              <a:t>температури</a:t>
            </a:r>
            <a:r>
              <a:rPr lang="ru-RU" sz="2000" dirty="0" smtClean="0"/>
              <a:t> води на</a:t>
            </a:r>
            <a:r>
              <a:rPr lang="ru-RU" sz="2800" dirty="0" smtClean="0"/>
              <a:t> </a:t>
            </a:r>
            <a:r>
              <a:rPr lang="en-US" sz="2000" dirty="0" err="1" smtClean="0"/>
              <a:t>різноманіття</a:t>
            </a:r>
            <a:r>
              <a:rPr lang="en-US" sz="2000" dirty="0" smtClean="0"/>
              <a:t> </a:t>
            </a:r>
            <a:r>
              <a:rPr lang="en-US" sz="2000" dirty="0" err="1"/>
              <a:t>світу</a:t>
            </a:r>
            <a:r>
              <a:rPr lang="en-US" sz="2000" dirty="0"/>
              <a:t> </a:t>
            </a:r>
            <a:r>
              <a:rPr lang="en-US" sz="2000" dirty="0" err="1"/>
              <a:t>риб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7)</a:t>
            </a:r>
            <a:r>
              <a:rPr lang="en-US" sz="2000" dirty="0" err="1"/>
              <a:t>Орнітофауна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8)</a:t>
            </a:r>
            <a:r>
              <a:rPr lang="en-US" sz="2000" dirty="0" err="1"/>
              <a:t>Вплив</a:t>
            </a:r>
            <a:r>
              <a:rPr lang="en-US" sz="2000" dirty="0"/>
              <a:t> </a:t>
            </a:r>
            <a:r>
              <a:rPr lang="ru-RU" sz="2000" dirty="0" err="1" smtClean="0"/>
              <a:t>температури</a:t>
            </a:r>
            <a:r>
              <a:rPr lang="ru-RU" sz="2000" dirty="0" smtClean="0"/>
              <a:t> води</a:t>
            </a:r>
            <a:r>
              <a:rPr lang="ru-RU" sz="2800" dirty="0" smtClean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розвиток</a:t>
            </a:r>
            <a:r>
              <a:rPr lang="en-US" sz="2000" dirty="0"/>
              <a:t> </a:t>
            </a:r>
            <a:r>
              <a:rPr lang="en-US" sz="2000" dirty="0" err="1"/>
              <a:t>бактерій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9)</a:t>
            </a:r>
            <a:r>
              <a:rPr lang="en-US" sz="2000" dirty="0" err="1"/>
              <a:t>Гігієна</a:t>
            </a:r>
            <a:r>
              <a:rPr lang="en-US" sz="2000" dirty="0"/>
              <a:t> </a:t>
            </a:r>
            <a:r>
              <a:rPr lang="en-US" sz="2000" dirty="0" err="1"/>
              <a:t>водойми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10)</a:t>
            </a:r>
            <a:r>
              <a:rPr lang="en-US" sz="2000" dirty="0" err="1"/>
              <a:t>Заходи</a:t>
            </a:r>
            <a:r>
              <a:rPr lang="en-US" sz="2000" dirty="0"/>
              <a:t> </a:t>
            </a:r>
            <a:r>
              <a:rPr lang="en-US" sz="2000" dirty="0" err="1"/>
              <a:t>щодо</a:t>
            </a:r>
            <a:r>
              <a:rPr lang="en-US" sz="2000" dirty="0"/>
              <a:t> </a:t>
            </a:r>
            <a:r>
              <a:rPr lang="en-US" sz="2000" dirty="0" err="1"/>
              <a:t>охорони</a:t>
            </a:r>
            <a:r>
              <a:rPr lang="en-US" sz="2000" dirty="0"/>
              <a:t> </a:t>
            </a:r>
            <a:r>
              <a:rPr lang="en-US" sz="2000" dirty="0" err="1"/>
              <a:t>та</a:t>
            </a:r>
            <a:r>
              <a:rPr lang="en-US" sz="2000" dirty="0"/>
              <a:t> </a:t>
            </a:r>
            <a:r>
              <a:rPr lang="en-US" sz="2000" dirty="0" err="1"/>
              <a:t>їх</a:t>
            </a:r>
            <a:r>
              <a:rPr lang="en-US" sz="2000" dirty="0"/>
              <a:t> </a:t>
            </a:r>
            <a:r>
              <a:rPr lang="en-US" sz="2000" dirty="0" err="1"/>
              <a:t>наслідки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11)</a:t>
            </a:r>
            <a:r>
              <a:rPr lang="en-US" sz="2000" dirty="0" err="1"/>
              <a:t>Висновок</a:t>
            </a:r>
            <a:endParaRPr lang="ru-RU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ru-RU" sz="2000" dirty="0"/>
          </a:p>
          <a:p>
            <a:pPr>
              <a:lnSpc>
                <a:spcPct val="90000"/>
              </a:lnSpc>
            </a:pP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Висновок</a:t>
            </a:r>
            <a:endParaRPr lang="uk-UA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72816"/>
            <a:ext cx="7772400" cy="460851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b="1" dirty="0" err="1"/>
              <a:t>Головним</a:t>
            </a:r>
            <a:r>
              <a:rPr lang="en-US" sz="2800" b="1" dirty="0"/>
              <a:t> </a:t>
            </a:r>
            <a:r>
              <a:rPr lang="en-US" sz="2800" b="1" dirty="0" err="1"/>
              <a:t>фактором</a:t>
            </a:r>
            <a:r>
              <a:rPr lang="en-US" sz="2800" b="1" dirty="0"/>
              <a:t> </a:t>
            </a:r>
            <a:r>
              <a:rPr lang="en-US" sz="2800" b="1" dirty="0" err="1"/>
              <a:t>впливу</a:t>
            </a:r>
            <a:r>
              <a:rPr lang="en-US" sz="2800" b="1" dirty="0"/>
              <a:t> ТЕС </a:t>
            </a:r>
            <a:r>
              <a:rPr lang="en-US" sz="2800" b="1" dirty="0" err="1"/>
              <a:t>на</a:t>
            </a:r>
            <a:r>
              <a:rPr lang="en-US" sz="2800" b="1" dirty="0"/>
              <a:t> </a:t>
            </a:r>
            <a:r>
              <a:rPr lang="en-US" sz="2800" b="1" dirty="0" err="1"/>
              <a:t>екологічну</a:t>
            </a:r>
            <a:r>
              <a:rPr lang="en-US" sz="2800" b="1" dirty="0"/>
              <a:t> </a:t>
            </a:r>
            <a:r>
              <a:rPr lang="en-US" sz="2800" b="1" dirty="0" err="1"/>
              <a:t>систему</a:t>
            </a:r>
            <a:r>
              <a:rPr lang="en-US" sz="2800" b="1" dirty="0"/>
              <a:t> </a:t>
            </a:r>
            <a:r>
              <a:rPr lang="en-US" sz="2800" b="1" dirty="0" err="1"/>
              <a:t>водосховища</a:t>
            </a:r>
            <a:r>
              <a:rPr lang="en-US" sz="2800" b="1" dirty="0"/>
              <a:t> є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підвищення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°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води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US" sz="2800" b="1" dirty="0"/>
              <a:t>       </a:t>
            </a:r>
            <a:r>
              <a:rPr lang="ru-RU" sz="2800" b="1" dirty="0" err="1"/>
              <a:t>Насл</a:t>
            </a:r>
            <a:r>
              <a:rPr lang="en-US" sz="2800" b="1" dirty="0"/>
              <a:t>і</a:t>
            </a:r>
            <a:r>
              <a:rPr lang="ru-RU" sz="2800" b="1" dirty="0" err="1"/>
              <a:t>дками</a:t>
            </a:r>
            <a:r>
              <a:rPr lang="ru-RU" sz="2800" b="1" dirty="0"/>
              <a:t> </a:t>
            </a:r>
            <a:r>
              <a:rPr lang="ru-RU" sz="2800" b="1" dirty="0" err="1"/>
              <a:t>п</a:t>
            </a:r>
            <a:r>
              <a:rPr lang="en-US" sz="2800" b="1" dirty="0"/>
              <a:t>і</a:t>
            </a:r>
            <a:r>
              <a:rPr lang="ru-RU" sz="2800" b="1" dirty="0" err="1"/>
              <a:t>двищення</a:t>
            </a:r>
            <a:r>
              <a:rPr lang="ru-RU" sz="2800" b="1" dirty="0"/>
              <a:t> </a:t>
            </a:r>
            <a:r>
              <a:rPr lang="ru-RU" sz="2800" b="1" dirty="0" err="1"/>
              <a:t>температури</a:t>
            </a:r>
            <a:r>
              <a:rPr lang="en-US" sz="2800" b="1" dirty="0"/>
              <a:t> є:</a:t>
            </a:r>
          </a:p>
          <a:p>
            <a:r>
              <a:rPr lang="en-US" sz="2800" b="1" dirty="0" err="1"/>
              <a:t>збільшення</a:t>
            </a:r>
            <a:r>
              <a:rPr lang="en-US" sz="2800" b="1" dirty="0"/>
              <a:t> </a:t>
            </a:r>
            <a:r>
              <a:rPr lang="en-US" sz="2800" b="1" dirty="0" err="1"/>
              <a:t>кількость</a:t>
            </a:r>
            <a:r>
              <a:rPr lang="en-US" sz="2800" b="1" dirty="0"/>
              <a:t> </a:t>
            </a:r>
            <a:r>
              <a:rPr lang="en-US" sz="2800" b="1" dirty="0" err="1"/>
              <a:t>теплолюбних</a:t>
            </a:r>
            <a:r>
              <a:rPr lang="en-US" sz="2800" b="1" dirty="0"/>
              <a:t> </a:t>
            </a:r>
            <a:r>
              <a:rPr lang="en-US" sz="2800" b="1" dirty="0" err="1"/>
              <a:t>форм</a:t>
            </a:r>
            <a:r>
              <a:rPr lang="en-US" sz="2800" b="1" dirty="0"/>
              <a:t> </a:t>
            </a:r>
            <a:r>
              <a:rPr lang="en-US" sz="2800" b="1" dirty="0" err="1"/>
              <a:t>водоростей,риб,бактерій</a:t>
            </a:r>
            <a:endParaRPr lang="en-US" sz="2800" b="1" dirty="0"/>
          </a:p>
          <a:p>
            <a:r>
              <a:rPr lang="en-US" sz="2800" b="1" dirty="0" err="1"/>
              <a:t>забруднення</a:t>
            </a:r>
            <a:r>
              <a:rPr lang="en-US" sz="2800" b="1" dirty="0"/>
              <a:t> </a:t>
            </a:r>
            <a:r>
              <a:rPr lang="en-US" sz="2800" b="1" dirty="0" err="1"/>
              <a:t>води,відхилення</a:t>
            </a:r>
            <a:r>
              <a:rPr lang="en-US" sz="2800" b="1" dirty="0"/>
              <a:t> у </a:t>
            </a:r>
            <a:r>
              <a:rPr lang="en-US" sz="2800" b="1" dirty="0" err="1" smtClean="0"/>
              <a:t>бак</a:t>
            </a:r>
            <a:r>
              <a:rPr lang="uk-UA" sz="2800" b="1" dirty="0" err="1" smtClean="0"/>
              <a:t>теріологічних</a:t>
            </a:r>
            <a:r>
              <a:rPr lang="uk-UA" sz="2800" b="1" dirty="0" smtClean="0"/>
              <a:t> </a:t>
            </a:r>
            <a:r>
              <a:rPr lang="en-US" sz="2800" b="1" dirty="0" smtClean="0"/>
              <a:t> </a:t>
            </a:r>
            <a:r>
              <a:rPr lang="en-US" sz="2800" b="1" dirty="0" err="1"/>
              <a:t>показниках</a:t>
            </a:r>
            <a:r>
              <a:rPr lang="en-US" sz="2800" b="1" dirty="0"/>
              <a:t> </a:t>
            </a:r>
            <a:r>
              <a:rPr lang="en-US" sz="2800" b="1" dirty="0" err="1"/>
              <a:t>води</a:t>
            </a:r>
            <a:r>
              <a:rPr lang="en-US" sz="2800" b="1" dirty="0"/>
              <a:t> </a:t>
            </a:r>
            <a:r>
              <a:rPr lang="en-US" sz="2800" b="1" dirty="0" err="1"/>
              <a:t>водосховища</a:t>
            </a:r>
            <a:endParaRPr lang="en-US" sz="2800" b="1" dirty="0"/>
          </a:p>
          <a:p>
            <a:endParaRPr lang="uk-UA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1"/>
            <a:ext cx="8943975" cy="548680"/>
          </a:xfrm>
        </p:spPr>
        <p:txBody>
          <a:bodyPr/>
          <a:lstStyle/>
          <a:p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Географічне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положення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водосховища</a:t>
            </a:r>
            <a:endParaRPr lang="uk-UA" sz="28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Содержимое 3" descr="img0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568952" cy="5400600"/>
          </a:xfrm>
          <a:prstGeom prst="rect">
            <a:avLst/>
          </a:prstGeom>
          <a:noFill/>
          <a:ln w="9525">
            <a:solidFill>
              <a:srgbClr val="081FC8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6021288"/>
            <a:ext cx="856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err="1" smtClean="0"/>
              <a:t>Водосховище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Вуглегірської</a:t>
            </a:r>
            <a:r>
              <a:rPr lang="ru-RU" sz="2000" b="1" dirty="0" smtClean="0"/>
              <a:t> ТЕС </a:t>
            </a:r>
            <a:r>
              <a:rPr lang="en-US" sz="2000" b="1" dirty="0" err="1" smtClean="0"/>
              <a:t>розташоване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верхів'ях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річки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Лугань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правої</a:t>
            </a:r>
            <a:r>
              <a:rPr lang="ru-RU" sz="2000" b="1" dirty="0" smtClean="0"/>
              <a:t> притоки </a:t>
            </a:r>
            <a:r>
              <a:rPr lang="ru-RU" sz="2000" b="1" dirty="0" err="1" smtClean="0"/>
              <a:t>річки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Сіверський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Донець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6065912"/>
            <a:ext cx="8460432" cy="792088"/>
          </a:xfrm>
        </p:spPr>
        <p:txBody>
          <a:bodyPr/>
          <a:lstStyle/>
          <a:p>
            <a:pPr>
              <a:buNone/>
            </a:pPr>
            <a:r>
              <a:rPr lang="ru-RU" sz="2000" b="1" dirty="0" err="1" smtClean="0"/>
              <a:t>Верхова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частина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водосховища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розділяється</a:t>
            </a:r>
            <a:r>
              <a:rPr lang="ru-RU" sz="2000" b="1" dirty="0"/>
              <a:t> </a:t>
            </a:r>
            <a:r>
              <a:rPr lang="ru-RU" sz="2000" b="1" dirty="0" smtClean="0"/>
              <a:t>на два </a:t>
            </a:r>
            <a:r>
              <a:rPr lang="ru-RU" sz="2000" b="1" dirty="0" err="1" smtClean="0"/>
              <a:t>відрога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приблизно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рівної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площі</a:t>
            </a:r>
            <a:r>
              <a:rPr lang="ru-RU" sz="2000" b="1" dirty="0" smtClean="0"/>
              <a:t>.</a:t>
            </a:r>
          </a:p>
          <a:p>
            <a:pPr>
              <a:lnSpc>
                <a:spcPct val="90000"/>
              </a:lnSpc>
            </a:pPr>
            <a:endParaRPr lang="uk-UA" sz="2400" dirty="0"/>
          </a:p>
        </p:txBody>
      </p:sp>
      <p:pic>
        <p:nvPicPr>
          <p:cNvPr id="5" name="Содержимое 3" descr="Изображение 03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93037" cy="503783"/>
          </a:xfrm>
        </p:spPr>
        <p:txBody>
          <a:bodyPr/>
          <a:lstStyle/>
          <a:p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Загальні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відомості</a:t>
            </a:r>
            <a:endParaRPr lang="uk-UA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9515" name="Group 59"/>
          <p:cNvGraphicFramePr>
            <a:graphicFrameLocks noGrp="1"/>
          </p:cNvGraphicFramePr>
          <p:nvPr/>
        </p:nvGraphicFramePr>
        <p:xfrm>
          <a:off x="107504" y="908720"/>
          <a:ext cx="8712968" cy="5710588"/>
        </p:xfrm>
        <a:graphic>
          <a:graphicData uri="http://schemas.openxmlformats.org/drawingml/2006/table">
            <a:tbl>
              <a:tblPr/>
              <a:tblGrid>
                <a:gridCol w="2904322"/>
                <a:gridCol w="3416849"/>
                <a:gridCol w="2391797"/>
              </a:tblGrid>
              <a:tr h="703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Найменування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показника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Одиниця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вимірювання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Кількість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9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Відмітка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НПУ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167,5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Площина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дзеркала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км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 в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квадраті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15,1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9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Об’єм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млн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 м в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кубі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162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Середня глибина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10,7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3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Максимальна глибина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27,5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3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Площина мілководдя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км. в квадраті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1,8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3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Довжина водосховища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км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3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Довжина берегової лінії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км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34,8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30" name="Picture 6" descr="P21508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31" name="Rectangle 7"/>
          <p:cNvSpPr>
            <a:spLocks noGrp="1" noChangeArrowheads="1"/>
          </p:cNvSpPr>
          <p:nvPr>
            <p:ph type="title"/>
          </p:nvPr>
        </p:nvSpPr>
        <p:spPr>
          <a:xfrm>
            <a:off x="3924300" y="188913"/>
            <a:ext cx="5219700" cy="576262"/>
          </a:xfrm>
          <a:solidFill>
            <a:schemeClr val="accent3">
              <a:lumMod val="95000"/>
            </a:schemeClr>
          </a:solidFill>
          <a:ln/>
        </p:spPr>
        <p:txBody>
          <a:bodyPr/>
          <a:lstStyle/>
          <a:p>
            <a:r>
              <a:rPr lang="en-US" sz="40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Біоценоз</a:t>
            </a:r>
            <a:r>
              <a:rPr lang="en-US" sz="4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водойми</a:t>
            </a:r>
            <a:endParaRPr lang="uk-UA" sz="4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Причини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впливу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ТЕС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життя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у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водоймах</a:t>
            </a:r>
            <a:endParaRPr lang="uk-UA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16832"/>
            <a:ext cx="7772400" cy="468052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/>
              <a:t>Загальне</a:t>
            </a:r>
            <a:r>
              <a:rPr lang="en-US" b="1" dirty="0"/>
              <a:t> </a:t>
            </a:r>
            <a:r>
              <a:rPr lang="en-US" b="1" dirty="0" err="1"/>
              <a:t>підвищення</a:t>
            </a:r>
            <a:r>
              <a:rPr lang="en-US" b="1" dirty="0"/>
              <a:t> </a:t>
            </a:r>
            <a:r>
              <a:rPr lang="en-US" b="1" dirty="0" err="1"/>
              <a:t>температур</a:t>
            </a:r>
            <a:r>
              <a:rPr lang="en-US" b="1" dirty="0" smtClean="0"/>
              <a:t>;</a:t>
            </a:r>
            <a:endParaRPr lang="uk-UA" b="1" dirty="0" smtClean="0"/>
          </a:p>
          <a:p>
            <a:pPr>
              <a:buNone/>
            </a:pPr>
            <a:endParaRPr lang="en-US" b="1" dirty="0"/>
          </a:p>
          <a:p>
            <a:r>
              <a:rPr lang="en-US" b="1" dirty="0" err="1"/>
              <a:t>Зміна</a:t>
            </a:r>
            <a:r>
              <a:rPr lang="en-US" b="1" dirty="0"/>
              <a:t> </a:t>
            </a:r>
            <a:r>
              <a:rPr lang="en-US" b="1" dirty="0" err="1"/>
              <a:t>швидкостей</a:t>
            </a:r>
            <a:r>
              <a:rPr lang="en-US" b="1" dirty="0"/>
              <a:t> </a:t>
            </a:r>
            <a:r>
              <a:rPr lang="en-US" b="1" dirty="0" err="1"/>
              <a:t>потоків</a:t>
            </a:r>
            <a:r>
              <a:rPr lang="en-US" b="1" dirty="0"/>
              <a:t> </a:t>
            </a:r>
            <a:r>
              <a:rPr lang="en-US" b="1" dirty="0" err="1"/>
              <a:t>води</a:t>
            </a:r>
            <a:r>
              <a:rPr lang="en-US" b="1" dirty="0"/>
              <a:t>;</a:t>
            </a:r>
          </a:p>
          <a:p>
            <a:endParaRPr lang="en-US" b="1" dirty="0"/>
          </a:p>
          <a:p>
            <a:r>
              <a:rPr lang="en-US" b="1" dirty="0" err="1"/>
              <a:t>Зростання</a:t>
            </a:r>
            <a:r>
              <a:rPr lang="en-US" b="1" dirty="0"/>
              <a:t> </a:t>
            </a:r>
            <a:r>
              <a:rPr lang="en-US" b="1" dirty="0" err="1"/>
              <a:t>турбулентності</a:t>
            </a:r>
            <a:r>
              <a:rPr lang="en-US" b="1" dirty="0"/>
              <a:t> </a:t>
            </a:r>
            <a:r>
              <a:rPr lang="en-US" b="1" dirty="0" err="1"/>
              <a:t>води</a:t>
            </a:r>
            <a:r>
              <a:rPr lang="en-US" b="1" dirty="0"/>
              <a:t>;</a:t>
            </a:r>
          </a:p>
          <a:p>
            <a:endParaRPr lang="en-US" b="1" dirty="0"/>
          </a:p>
          <a:p>
            <a:r>
              <a:rPr lang="en-US" b="1" dirty="0" err="1"/>
              <a:t>Зміна</a:t>
            </a:r>
            <a:r>
              <a:rPr lang="en-US" b="1" dirty="0"/>
              <a:t> </a:t>
            </a:r>
            <a:r>
              <a:rPr lang="en-US" b="1" dirty="0" err="1"/>
              <a:t>якості</a:t>
            </a:r>
            <a:r>
              <a:rPr lang="en-US" b="1" dirty="0"/>
              <a:t> </a:t>
            </a:r>
            <a:r>
              <a:rPr lang="en-US" b="1" dirty="0" err="1"/>
              <a:t>води</a:t>
            </a:r>
            <a:r>
              <a:rPr lang="en-US" b="1" dirty="0"/>
              <a:t>.</a:t>
            </a:r>
            <a:endParaRPr lang="uk-UA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793037" cy="1462087"/>
          </a:xfrm>
        </p:spPr>
        <p:txBody>
          <a:bodyPr/>
          <a:lstStyle/>
          <a:p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Екологічні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угрупування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водоростей</a:t>
            </a:r>
            <a:endParaRPr lang="uk-UA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88840"/>
            <a:ext cx="3384748" cy="4651375"/>
          </a:xfrm>
          <a:ln w="28575">
            <a:solidFill>
              <a:srgbClr val="081FC8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/>
              <a:t>У </a:t>
            </a:r>
            <a:r>
              <a:rPr lang="en-US" sz="2000" b="1" dirty="0" err="1"/>
              <a:t>кожній</a:t>
            </a:r>
            <a:r>
              <a:rPr lang="en-US" sz="2000" b="1" dirty="0"/>
              <a:t> </a:t>
            </a:r>
            <a:r>
              <a:rPr lang="en-US" sz="2000" b="1" dirty="0" err="1"/>
              <a:t>водоймі</a:t>
            </a:r>
            <a:r>
              <a:rPr lang="en-US" sz="2000" b="1" dirty="0"/>
              <a:t> </a:t>
            </a:r>
            <a:r>
              <a:rPr lang="en-US" sz="2000" b="1" dirty="0" err="1"/>
              <a:t>водорості</a:t>
            </a:r>
            <a:r>
              <a:rPr lang="en-US" sz="2000" b="1" dirty="0"/>
              <a:t> </a:t>
            </a:r>
            <a:r>
              <a:rPr lang="en-US" sz="2000" b="1" dirty="0" err="1"/>
              <a:t>можуть</a:t>
            </a:r>
            <a:r>
              <a:rPr lang="en-US" sz="2000" b="1" dirty="0"/>
              <a:t> </a:t>
            </a:r>
            <a:r>
              <a:rPr lang="en-US" sz="2000" b="1" dirty="0" err="1"/>
              <a:t>жити</a:t>
            </a:r>
            <a:r>
              <a:rPr lang="en-US" sz="2000" b="1" dirty="0"/>
              <a:t> у </a:t>
            </a:r>
            <a:r>
              <a:rPr lang="en-US" sz="2000" b="1" dirty="0" err="1"/>
              <a:t>товщі</a:t>
            </a:r>
            <a:r>
              <a:rPr lang="en-US" sz="2000" b="1" dirty="0"/>
              <a:t> </a:t>
            </a:r>
            <a:r>
              <a:rPr lang="en-US" sz="2000" b="1" dirty="0" err="1"/>
              <a:t>води</a:t>
            </a:r>
            <a:r>
              <a:rPr lang="en-US" sz="2000" b="1" dirty="0"/>
              <a:t>(</a:t>
            </a:r>
            <a:r>
              <a:rPr lang="en-US" sz="2000" b="1" dirty="0" err="1"/>
              <a:t>вільно</a:t>
            </a:r>
            <a:r>
              <a:rPr lang="en-US" sz="2000" b="1" dirty="0"/>
              <a:t> </a:t>
            </a:r>
            <a:r>
              <a:rPr lang="en-US" sz="2000" b="1" dirty="0" err="1"/>
              <a:t>пересуватися</a:t>
            </a:r>
            <a:r>
              <a:rPr lang="en-US" sz="2000" b="1" dirty="0"/>
              <a:t> в </a:t>
            </a:r>
            <a:r>
              <a:rPr lang="en-US" sz="2000" b="1" dirty="0" err="1"/>
              <a:t>ній</a:t>
            </a:r>
            <a:r>
              <a:rPr lang="en-US" sz="2000" b="1" dirty="0"/>
              <a:t>) </a:t>
            </a:r>
            <a:r>
              <a:rPr lang="en-US" sz="2000" b="1" dirty="0" err="1"/>
              <a:t>або</a:t>
            </a:r>
            <a:r>
              <a:rPr lang="en-US" sz="2000" b="1" dirty="0"/>
              <a:t> ж </a:t>
            </a:r>
            <a:r>
              <a:rPr lang="en-US" sz="2000" b="1" dirty="0" err="1"/>
              <a:t>на</a:t>
            </a:r>
            <a:r>
              <a:rPr lang="en-US" sz="2000" b="1" dirty="0"/>
              <a:t> </a:t>
            </a:r>
            <a:r>
              <a:rPr lang="en-US" sz="2000" b="1" dirty="0" err="1"/>
              <a:t>дні</a:t>
            </a:r>
            <a:r>
              <a:rPr lang="en-US" sz="2000" b="1" dirty="0"/>
              <a:t> </a:t>
            </a:r>
            <a:r>
              <a:rPr lang="en-US" sz="2000" b="1" dirty="0" err="1"/>
              <a:t>водойми,часто</a:t>
            </a:r>
            <a:r>
              <a:rPr lang="en-US" sz="2000" b="1" dirty="0"/>
              <a:t> </a:t>
            </a:r>
            <a:r>
              <a:rPr lang="en-US" sz="2000" b="1" dirty="0" err="1"/>
              <a:t>прикріплюючись</a:t>
            </a:r>
            <a:r>
              <a:rPr lang="en-US" sz="2000" b="1" dirty="0"/>
              <a:t> </a:t>
            </a:r>
            <a:r>
              <a:rPr lang="en-US" sz="2000" b="1" dirty="0" err="1"/>
              <a:t>до</a:t>
            </a:r>
            <a:r>
              <a:rPr lang="en-US" sz="2000" b="1" dirty="0"/>
              <a:t> </a:t>
            </a:r>
            <a:r>
              <a:rPr lang="en-US" sz="2000" b="1" dirty="0" err="1"/>
              <a:t>нього</a:t>
            </a:r>
            <a:r>
              <a:rPr lang="en-US" sz="2000" b="1" dirty="0"/>
              <a:t> </a:t>
            </a:r>
            <a:r>
              <a:rPr lang="en-US" sz="2000" b="1" dirty="0" err="1"/>
              <a:t>різними</a:t>
            </a:r>
            <a:r>
              <a:rPr lang="en-US" sz="2000" b="1" dirty="0"/>
              <a:t> </a:t>
            </a:r>
            <a:r>
              <a:rPr lang="en-US" sz="2000" b="1" dirty="0" err="1"/>
              <a:t>способами</a:t>
            </a:r>
            <a:r>
              <a:rPr lang="en-US" sz="2000" b="1" dirty="0" smtClean="0"/>
              <a:t>.</a:t>
            </a:r>
            <a:endParaRPr lang="uk-UA" sz="2000" b="1" dirty="0" smtClean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У </a:t>
            </a:r>
            <a:r>
              <a:rPr lang="en-US" sz="2000" b="1" dirty="0" err="1"/>
              <a:t>першому</a:t>
            </a:r>
            <a:r>
              <a:rPr lang="en-US" sz="2000" b="1" dirty="0"/>
              <a:t> </a:t>
            </a:r>
            <a:r>
              <a:rPr lang="en-US" sz="2000" b="1" dirty="0" err="1"/>
              <a:t>випадку</a:t>
            </a:r>
            <a:r>
              <a:rPr lang="en-US" sz="2000" b="1" dirty="0"/>
              <a:t> </a:t>
            </a:r>
            <a:r>
              <a:rPr lang="en-US" sz="2000" b="1" dirty="0" err="1"/>
              <a:t>вони</a:t>
            </a:r>
            <a:r>
              <a:rPr lang="en-US" sz="2000" b="1" dirty="0"/>
              <a:t> </a:t>
            </a:r>
            <a:r>
              <a:rPr lang="en-US" sz="2000" b="1" dirty="0" err="1"/>
              <a:t>складають</a:t>
            </a:r>
            <a:r>
              <a:rPr lang="en-US" sz="2000" b="1" dirty="0"/>
              <a:t> </a:t>
            </a:r>
            <a:r>
              <a:rPr lang="en-US" sz="2000" b="1" dirty="0" err="1"/>
              <a:t>екологічне</a:t>
            </a:r>
            <a:r>
              <a:rPr lang="en-US" sz="2000" b="1" dirty="0"/>
              <a:t> </a:t>
            </a:r>
            <a:r>
              <a:rPr lang="en-US" sz="2000" b="1" dirty="0" err="1"/>
              <a:t>угрупування</a:t>
            </a:r>
            <a:r>
              <a:rPr lang="en-US" sz="2000" b="1" dirty="0" smtClean="0"/>
              <a:t>,</a:t>
            </a:r>
            <a:r>
              <a:rPr lang="uk-UA" sz="2000" b="1" dirty="0" smtClean="0"/>
              <a:t> </a:t>
            </a:r>
            <a:r>
              <a:rPr lang="en-US" sz="2000" b="1" dirty="0" err="1" smtClean="0"/>
              <a:t>яке</a:t>
            </a:r>
            <a:r>
              <a:rPr lang="en-US" sz="2000" b="1" dirty="0" smtClean="0"/>
              <a:t> </a:t>
            </a:r>
            <a:r>
              <a:rPr lang="en-US" sz="2000" b="1" dirty="0" err="1"/>
              <a:t>називають</a:t>
            </a:r>
            <a:r>
              <a:rPr lang="en-US" sz="2000" b="1" dirty="0"/>
              <a:t> </a:t>
            </a:r>
            <a:r>
              <a:rPr lang="en-US" sz="2000" b="1" dirty="0" err="1"/>
              <a:t>планктоном</a:t>
            </a:r>
            <a:r>
              <a:rPr lang="en-US" sz="2000" b="1" dirty="0" smtClean="0"/>
              <a:t>,</a:t>
            </a:r>
            <a:r>
              <a:rPr lang="uk-UA" sz="2000" b="1" dirty="0" smtClean="0"/>
              <a:t> </a:t>
            </a:r>
            <a:r>
              <a:rPr lang="en-US" sz="2000" b="1" dirty="0" smtClean="0"/>
              <a:t>а </a:t>
            </a:r>
            <a:r>
              <a:rPr lang="en-US" sz="2000" b="1" dirty="0"/>
              <a:t>у </a:t>
            </a:r>
            <a:r>
              <a:rPr lang="en-US" sz="2000" b="1" dirty="0" err="1"/>
              <a:t>другому-бентосом</a:t>
            </a:r>
            <a:r>
              <a:rPr lang="en-US" sz="2000" b="1" dirty="0"/>
              <a:t>.</a:t>
            </a:r>
            <a:endParaRPr lang="uk-UA" sz="2000" b="1" dirty="0"/>
          </a:p>
        </p:txBody>
      </p:sp>
      <p:pic>
        <p:nvPicPr>
          <p:cNvPr id="38916" name="Picture 4" descr="seawe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3238"/>
            <a:ext cx="4348163" cy="49418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685</TotalTime>
  <Words>839</Words>
  <Application>Microsoft Office PowerPoint</Application>
  <PresentationFormat>Экран (4:3)</PresentationFormat>
  <Paragraphs>188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Tahoma</vt:lpstr>
      <vt:lpstr>Wingdings</vt:lpstr>
      <vt:lpstr>Палитра</vt:lpstr>
      <vt:lpstr>Вплив Вуглегірської ТЕС на природу водосховища</vt:lpstr>
      <vt:lpstr>Мета дослідження</vt:lpstr>
      <vt:lpstr>          План</vt:lpstr>
      <vt:lpstr>Географічне положення водосховища</vt:lpstr>
      <vt:lpstr>Слайд 5</vt:lpstr>
      <vt:lpstr>Загальні відомості</vt:lpstr>
      <vt:lpstr>Біоценоз водойми</vt:lpstr>
      <vt:lpstr>Причини впливу ТЕС на життя у водоймах</vt:lpstr>
      <vt:lpstr>Екологічні угрупування водоростей</vt:lpstr>
      <vt:lpstr>Планктонні водорості</vt:lpstr>
      <vt:lpstr>Прісноводні бентосні водорості</vt:lpstr>
      <vt:lpstr>Значення водоростей в екосистемі водойми</vt:lpstr>
      <vt:lpstr>Загальна реакція на ріст температур</vt:lpstr>
      <vt:lpstr>Вплив підогріву води на рослинний світ</vt:lpstr>
      <vt:lpstr>Вплив температури на різноманіття світу риб</vt:lpstr>
      <vt:lpstr>Теплолюбні види риб</vt:lpstr>
      <vt:lpstr>Для чого вирощують рибу у водосховищах?</vt:lpstr>
      <vt:lpstr>         Орнітофауна</vt:lpstr>
      <vt:lpstr>Літні міграції чайок</vt:lpstr>
      <vt:lpstr>Приклад зимування водоплавних птахів</vt:lpstr>
      <vt:lpstr>Ще одна морозна зима</vt:lpstr>
      <vt:lpstr>Додаткова кількість температур сприятлива для розвитку теплолюбних форм</vt:lpstr>
      <vt:lpstr>Реагування різних груп бактерій на підвищення температури води</vt:lpstr>
      <vt:lpstr>Гігієна водойми</vt:lpstr>
      <vt:lpstr>З довідки СЕС</vt:lpstr>
      <vt:lpstr>Слайд 26</vt:lpstr>
      <vt:lpstr>Показники якості води водосховища Вуглегірської ТЕС</vt:lpstr>
      <vt:lpstr>Заходи щодо охорони</vt:lpstr>
      <vt:lpstr>Наслідки заходів щодо охорони</vt:lpstr>
      <vt:lpstr>Висновок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Географическое положение</dc:title>
  <dc:creator>Sergei</dc:creator>
  <cp:lastModifiedBy>User</cp:lastModifiedBy>
  <cp:revision>25</cp:revision>
  <dcterms:created xsi:type="dcterms:W3CDTF">2011-10-24T11:49:22Z</dcterms:created>
  <dcterms:modified xsi:type="dcterms:W3CDTF">2012-03-20T18:57:47Z</dcterms:modified>
</cp:coreProperties>
</file>