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81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1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6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5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24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14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4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9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93BB-7E57-44F1-9C30-E44044DF4127}" type="datetimeFigureOut">
              <a:rPr lang="ru-RU" smtClean="0"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761A6-A699-44D0-9571-88FCF74DD1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2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y-anna.ucoz.ru/publ/zhivotnyj_mir/lesnye_zverjushki/195" TargetMode="External"/><Relationship Id="rId2" Type="http://schemas.openxmlformats.org/officeDocument/2006/relationships/hyperlink" Target="http://ramki-vsem.ru/narisovannye-fony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wirpx.com/file/274383/" TargetMode="External"/><Relationship Id="rId4" Type="http://schemas.openxmlformats.org/officeDocument/2006/relationships/hyperlink" Target="http://www.twirpx.com/file/70001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11718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На полянке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Дифференциация звуков З-С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229200"/>
            <a:ext cx="7117180" cy="861420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</a:pPr>
            <a:r>
              <a:rPr lang="ru-RU" sz="1800" b="1" spc="50" dirty="0">
                <a:ln w="12700" cmpd="sng">
                  <a:solidFill>
                    <a:srgbClr val="B56FF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B56FF4">
                    <a:tint val="1000"/>
                  </a:srgbClr>
                </a:solidFill>
                <a:effectLst>
                  <a:glow rad="53100">
                    <a:srgbClr val="B56FF4">
                      <a:satMod val="180000"/>
                      <a:alpha val="30000"/>
                    </a:srgbClr>
                  </a:glow>
                </a:effectLst>
                <a:latin typeface="Verdana"/>
              </a:rPr>
              <a:t>Полякова Нина Александровна</a:t>
            </a:r>
          </a:p>
          <a:p>
            <a:pPr lvl="0">
              <a:spcBef>
                <a:spcPts val="0"/>
              </a:spcBef>
            </a:pPr>
            <a:r>
              <a:rPr lang="ru-RU" sz="1800" b="1" spc="50" dirty="0">
                <a:ln w="12700" cmpd="sng">
                  <a:solidFill>
                    <a:srgbClr val="B56FF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B56FF4">
                    <a:tint val="1000"/>
                  </a:srgbClr>
                </a:solidFill>
                <a:effectLst>
                  <a:glow rad="53100">
                    <a:srgbClr val="B56FF4">
                      <a:satMod val="180000"/>
                      <a:alpha val="30000"/>
                    </a:srgbClr>
                  </a:glow>
                </a:effectLst>
                <a:latin typeface="Verdana"/>
              </a:rPr>
              <a:t>учитель-логопед</a:t>
            </a:r>
          </a:p>
          <a:p>
            <a:pPr lvl="0">
              <a:spcBef>
                <a:spcPts val="0"/>
              </a:spcBef>
            </a:pPr>
            <a:r>
              <a:rPr lang="ru-RU" sz="1800" b="1" spc="50" dirty="0">
                <a:ln w="12700" cmpd="sng">
                  <a:solidFill>
                    <a:srgbClr val="B56FF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B56FF4">
                    <a:tint val="1000"/>
                  </a:srgbClr>
                </a:solidFill>
                <a:effectLst>
                  <a:glow rad="53100">
                    <a:srgbClr val="B56FF4">
                      <a:satMod val="180000"/>
                      <a:alpha val="30000"/>
                    </a:srgbClr>
                  </a:glow>
                </a:effectLst>
                <a:latin typeface="Verdana"/>
              </a:rPr>
              <a:t>МБОУ «СОШ с. Горнозаводска </a:t>
            </a:r>
            <a:r>
              <a:rPr lang="ru-RU" sz="1800" b="1" spc="50" dirty="0" err="1">
                <a:ln w="12700" cmpd="sng">
                  <a:solidFill>
                    <a:srgbClr val="B56FF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B56FF4">
                    <a:tint val="1000"/>
                  </a:srgbClr>
                </a:solidFill>
                <a:effectLst>
                  <a:glow rad="53100">
                    <a:srgbClr val="B56FF4">
                      <a:satMod val="180000"/>
                      <a:alpha val="30000"/>
                    </a:srgbClr>
                  </a:glow>
                </a:effectLst>
                <a:latin typeface="Verdana"/>
              </a:rPr>
              <a:t>Невельского</a:t>
            </a:r>
            <a:r>
              <a:rPr lang="ru-RU" sz="1800" b="1" spc="50" dirty="0">
                <a:ln w="12700" cmpd="sng">
                  <a:solidFill>
                    <a:srgbClr val="B56FF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B56FF4">
                    <a:tint val="1000"/>
                  </a:srgbClr>
                </a:solidFill>
                <a:effectLst>
                  <a:glow rad="53100">
                    <a:srgbClr val="B56FF4">
                      <a:satMod val="180000"/>
                      <a:alpha val="30000"/>
                    </a:srgbClr>
                  </a:glow>
                </a:effectLst>
                <a:latin typeface="Verdana"/>
              </a:rPr>
              <a:t> района Сахалинской области»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838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99592" y="2852936"/>
            <a:ext cx="2243810" cy="2264829"/>
            <a:chOff x="899592" y="2852936"/>
            <a:chExt cx="2243810" cy="2264829"/>
          </a:xfrm>
        </p:grpSpPr>
        <p:pic>
          <p:nvPicPr>
            <p:cNvPr id="1027" name="Picture 3" descr="C:\Users\User\Desktop\Моя работа\б-п\27478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852936"/>
              <a:ext cx="2243810" cy="226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User\Desktop\Моя работа\логопед картинки\Картинки для диагностики произношения звуков позднего онтогенеза\Слайд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417" b="86389" l="14375" r="848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64" t="13111" r="12678" b="12921"/>
            <a:stretch/>
          </p:blipFill>
          <p:spPr bwMode="auto">
            <a:xfrm>
              <a:off x="1584906" y="3095008"/>
              <a:ext cx="873182" cy="66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389649" y="2527026"/>
            <a:ext cx="2243810" cy="2264829"/>
            <a:chOff x="3389649" y="2527026"/>
            <a:chExt cx="2243810" cy="2264829"/>
          </a:xfrm>
        </p:grpSpPr>
        <p:pic>
          <p:nvPicPr>
            <p:cNvPr id="16" name="Picture 3" descr="C:\Users\User\Desktop\Моя работа\б-п\27478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9649" y="2527026"/>
              <a:ext cx="2243810" cy="226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76196">
              <a:off x="4113314" y="2699049"/>
              <a:ext cx="872679" cy="872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6900190" y="2504076"/>
            <a:ext cx="2243810" cy="2264829"/>
            <a:chOff x="6900190" y="2504076"/>
            <a:chExt cx="2243810" cy="2264829"/>
          </a:xfrm>
        </p:grpSpPr>
        <p:pic>
          <p:nvPicPr>
            <p:cNvPr id="13" name="Picture 3" descr="C:\Users\User\Desktop\Моя работа\б-п\27478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190" y="2504076"/>
              <a:ext cx="2243810" cy="226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9438">
              <a:off x="7534460" y="2601638"/>
              <a:ext cx="972472" cy="986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Группа 19"/>
          <p:cNvGrpSpPr/>
          <p:nvPr/>
        </p:nvGrpSpPr>
        <p:grpSpPr>
          <a:xfrm>
            <a:off x="4965441" y="3068959"/>
            <a:ext cx="2243810" cy="2264829"/>
            <a:chOff x="4932040" y="3068960"/>
            <a:chExt cx="2243810" cy="2264829"/>
          </a:xfrm>
        </p:grpSpPr>
        <p:pic>
          <p:nvPicPr>
            <p:cNvPr id="14" name="Picture 3" descr="C:\Users\User\Desktop\Моя работа\б-п\27478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3068960"/>
              <a:ext cx="2243810" cy="226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02776">
              <a:off x="5460428" y="3147213"/>
              <a:ext cx="1075778" cy="1024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267744" y="3985350"/>
            <a:ext cx="2243810" cy="2264829"/>
            <a:chOff x="2267744" y="3985350"/>
            <a:chExt cx="2243810" cy="2264829"/>
          </a:xfrm>
        </p:grpSpPr>
        <p:pic>
          <p:nvPicPr>
            <p:cNvPr id="12" name="Picture 3" descr="C:\Users\User\Desktop\Моя работа\б-п\27478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985350"/>
              <a:ext cx="2243810" cy="226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12076">
              <a:off x="2793097" y="4042804"/>
              <a:ext cx="1066801" cy="950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3965239" y="4642458"/>
            <a:ext cx="2243810" cy="2264829"/>
            <a:chOff x="3965239" y="4642458"/>
            <a:chExt cx="2243810" cy="2264829"/>
          </a:xfrm>
        </p:grpSpPr>
        <p:pic>
          <p:nvPicPr>
            <p:cNvPr id="15" name="Picture 3" descr="C:\Users\User\Desktop\Моя работа\б-п\274780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239" y="4642458"/>
              <a:ext cx="2243810" cy="226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909" y="4685716"/>
              <a:ext cx="1175971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Группа 23"/>
          <p:cNvGrpSpPr/>
          <p:nvPr/>
        </p:nvGrpSpPr>
        <p:grpSpPr>
          <a:xfrm>
            <a:off x="0" y="4768905"/>
            <a:ext cx="2861775" cy="2089095"/>
            <a:chOff x="0" y="4768905"/>
            <a:chExt cx="2861775" cy="2089095"/>
          </a:xfrm>
        </p:grpSpPr>
        <p:pic>
          <p:nvPicPr>
            <p:cNvPr id="3" name="Picture 2" descr="C:\Users\User\Desktop\Моя работа\б-п\244814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768905"/>
              <a:ext cx="2861775" cy="208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95792" y="4813048"/>
              <a:ext cx="783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dirty="0" smtClean="0">
                  <a:solidFill>
                    <a:schemeClr val="bg1"/>
                  </a:solidFill>
                </a:rPr>
                <a:t>с</a:t>
              </a:r>
              <a:endParaRPr lang="ru-RU" sz="9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209049" y="4642458"/>
            <a:ext cx="2882078" cy="2184373"/>
            <a:chOff x="6209049" y="4642458"/>
            <a:chExt cx="2882078" cy="2184373"/>
          </a:xfrm>
        </p:grpSpPr>
        <p:pic>
          <p:nvPicPr>
            <p:cNvPr id="1026" name="Picture 2" descr="C:\Users\User\Desktop\Моя работа\б-п\2448144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049" y="4722915"/>
              <a:ext cx="2882078" cy="2103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7543328" y="4642458"/>
              <a:ext cx="7830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600" dirty="0">
                  <a:solidFill>
                    <a:schemeClr val="bg1"/>
                  </a:solidFill>
                </a:rPr>
                <a:t>з</a:t>
              </a:r>
              <a:endParaRPr lang="ru-RU" sz="9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11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13837 0.08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1632 0.123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47587 -0.0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5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18889 -0.094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27535 0.044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63716 0.19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58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36712"/>
            <a:ext cx="8712968" cy="3894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hlinkClick r:id="rId2"/>
              </a:rPr>
              <a:t>http://ramki-vsem.ru/narisovannye-fony.html</a:t>
            </a:r>
            <a:r>
              <a:rPr lang="ru-RU" sz="2400" dirty="0"/>
              <a:t> </a:t>
            </a:r>
            <a:r>
              <a:rPr lang="ru-RU" sz="2400" dirty="0" smtClean="0"/>
              <a:t> фон слайдов полянка</a:t>
            </a:r>
            <a:endParaRPr lang="ru-RU" sz="2400" dirty="0"/>
          </a:p>
          <a:p>
            <a:r>
              <a:rPr lang="ru-RU" sz="2400" u="sng" dirty="0">
                <a:hlinkClick r:id="rId3"/>
              </a:rPr>
              <a:t>http://by-anna.ucoz.ru/publ/zhivotnyj_mir/lesnye_zverjushki/195</a:t>
            </a:r>
            <a:r>
              <a:rPr lang="ru-RU" sz="2400" dirty="0"/>
              <a:t> </a:t>
            </a:r>
            <a:r>
              <a:rPr lang="ru-RU" sz="2400" dirty="0" smtClean="0"/>
              <a:t>ежик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http://www.twirpx.com/file/700011/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диагностики произношения звуков позднего онтогенез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http://www.twirpx.com/file/274383/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картинки для обследования произношения звуков раннего онтогенеза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061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</TotalTime>
  <Words>53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На полянке Дифференциация звуков З-С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Полякова Н.А.</dc:creator>
  <cp:lastModifiedBy>Полякова Н.А.</cp:lastModifiedBy>
  <cp:revision>6</cp:revision>
  <dcterms:created xsi:type="dcterms:W3CDTF">2013-10-25T09:55:24Z</dcterms:created>
  <dcterms:modified xsi:type="dcterms:W3CDTF">2013-10-25T11:03:21Z</dcterms:modified>
</cp:coreProperties>
</file>