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7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5" r:id="rId15"/>
    <p:sldId id="276" r:id="rId16"/>
    <p:sldId id="270" r:id="rId17"/>
    <p:sldId id="271" r:id="rId18"/>
    <p:sldId id="273" r:id="rId19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о сколько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142875"/>
            <a:ext cx="37814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1">
                <a:latin typeface="Consolas" pitchFamily="49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i="1">
                <a:solidFill>
                  <a:schemeClr val="tx1">
                    <a:tint val="75000"/>
                  </a:schemeClr>
                </a:solidFill>
                <a:latin typeface="Consolas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1627-9443-42D9-ABFD-DB18C34F0AA5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551E3-72C4-48C3-A3C7-E0FEA921F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2E2B-D851-4950-B8BD-EECE29CDA4D2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FCDC-1973-431A-96C4-0B5F676BF4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9866-5AA2-4559-84C6-AAC1965CA579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1A12-A623-4B7B-8EA7-6C7B834D55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29500" y="6357938"/>
            <a:ext cx="1252538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ma-SE" sz="800" dirty="0">
                <a:solidFill>
                  <a:schemeClr val="bg1">
                    <a:lumMod val="50000"/>
                  </a:schemeClr>
                </a:solidFill>
              </a:rPr>
              <a:t>http://ku4mina.ucoz.ru/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654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14422"/>
            <a:ext cx="7901014" cy="49117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4C03-22EA-4D70-B092-52C70A8E4140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72CF-490D-4A9D-8288-BCA8A8D95EBF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A1DE-71A1-491B-87F3-4024C91ED4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4291"/>
            <a:ext cx="7772400" cy="571503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85795"/>
            <a:ext cx="7772400" cy="435771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926F-F1B7-46FD-ABF6-0C195359ED89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FF4C-FE9E-43DE-BA09-4C6278EB14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059D-F3E3-4A7D-B8BF-97E9F7396283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37CD0-948D-4D56-BF26-342639C08E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17308-6507-4E54-9DB8-031E069FDE1C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020D4-2032-471D-81B3-B585EAC962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5F0E0-E9E1-4E86-8394-ECCA2E2C2432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65C3-CAD8-4086-92D6-26D72ACE82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BBF6-B2CA-421D-A51B-04C32E57C797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62BA-FA03-4CB8-9209-A3F70C305C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027C-542B-4CE7-A679-7BD7A785E13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550F-B59B-4A32-AF45-878907659E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пероe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3800" y="4857750"/>
            <a:ext cx="16002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02DFA4-482D-492B-A0EB-A1CB8D9C220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00938" y="6356350"/>
            <a:ext cx="1185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68BD54-6CDE-4A4B-AD8D-ED7E7DD835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429500" y="6357938"/>
            <a:ext cx="1252538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ma-SE" sz="800" dirty="0">
                <a:solidFill>
                  <a:schemeClr val="bg1">
                    <a:lumMod val="50000"/>
                  </a:schemeClr>
                </a:solidFill>
              </a:rPr>
              <a:t>http://ku4mina.ucoz.ru/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</a:rPr>
              <a:t>Создаём портрет слова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4500563"/>
            <a:ext cx="6400800" cy="17526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Лингвистическая конференция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Волгодонск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dirty="0" smtClean="0"/>
              <a:t>Смелый </a:t>
            </a:r>
            <a:r>
              <a:rPr lang="ru-RU" sz="2800" b="1" dirty="0" smtClean="0"/>
              <a:t>– храбрый, отважный, решительный, бесстрашный, неустрашимый.</a:t>
            </a:r>
          </a:p>
          <a:p>
            <a:pPr>
              <a:lnSpc>
                <a:spcPct val="90000"/>
              </a:lnSpc>
            </a:pP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i="1" dirty="0" smtClean="0"/>
              <a:t>Победить – </a:t>
            </a:r>
            <a:r>
              <a:rPr lang="ru-RU" sz="2800" b="1" dirty="0" smtClean="0"/>
              <a:t>одержать победу, одолеть, побороть, осилить, сладить, справиться.</a:t>
            </a:r>
          </a:p>
          <a:p>
            <a:pPr>
              <a:lnSpc>
                <a:spcPct val="90000"/>
              </a:lnSpc>
            </a:pP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i="1" dirty="0" smtClean="0"/>
              <a:t>Холодный день – </a:t>
            </a:r>
            <a:r>
              <a:rPr lang="ru-RU" sz="2800" b="1" dirty="0" smtClean="0"/>
              <a:t>промозглый, ледяной, морозный, студёный, стылый, мёрзлый.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i="1" dirty="0" smtClean="0"/>
              <a:t>Холодный человек – </a:t>
            </a:r>
            <a:r>
              <a:rPr lang="ru-RU" sz="2800" b="1" dirty="0" smtClean="0"/>
              <a:t>неотзывчивый, бездушный, чёрствый, нечуткий.</a:t>
            </a:r>
            <a:r>
              <a:rPr lang="ru-RU" sz="2800" b="1" i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Объясните фразеологические обороты: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rgbClr val="5DD57C"/>
                </a:solidFill>
              </a:rPr>
              <a:t>Иголку негде воткнуть</a:t>
            </a:r>
          </a:p>
          <a:p>
            <a:r>
              <a:rPr lang="ru-RU" sz="4400" b="1" i="1" dirty="0" smtClean="0">
                <a:solidFill>
                  <a:srgbClr val="5DD57C"/>
                </a:solidFill>
              </a:rPr>
              <a:t>Крокодиловы слёзы</a:t>
            </a:r>
          </a:p>
          <a:p>
            <a:r>
              <a:rPr lang="ru-RU" sz="4400" b="1" i="1" dirty="0" smtClean="0">
                <a:solidFill>
                  <a:srgbClr val="5DD57C"/>
                </a:solidFill>
              </a:rPr>
              <a:t>Краем уха</a:t>
            </a:r>
          </a:p>
          <a:p>
            <a:r>
              <a:rPr lang="ru-RU" sz="4400" b="1" i="1" dirty="0" smtClean="0">
                <a:solidFill>
                  <a:srgbClr val="5DD57C"/>
                </a:solidFill>
              </a:rPr>
              <a:t>Рукой подать</a:t>
            </a:r>
          </a:p>
          <a:p>
            <a:r>
              <a:rPr lang="ru-RU" sz="4400" b="1" i="1" dirty="0" smtClean="0">
                <a:solidFill>
                  <a:srgbClr val="5DD57C"/>
                </a:solidFill>
              </a:rPr>
              <a:t>Как на духу</a:t>
            </a:r>
          </a:p>
          <a:p>
            <a:r>
              <a:rPr lang="ru-RU" sz="4400" b="1" i="1" dirty="0" smtClean="0">
                <a:solidFill>
                  <a:srgbClr val="5DD57C"/>
                </a:solidFill>
              </a:rPr>
              <a:t>Душа в душу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Поставьте правильно ударение: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i="1" dirty="0" smtClean="0"/>
              <a:t>Квартал, каталог, начал, начала, звонит, столяр, средства, начался, договор, балую, балуешь, свекла, мышление.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Знакомство со словарями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714752"/>
            <a:ext cx="163354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071546"/>
            <a:ext cx="200026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85992"/>
            <a:ext cx="1857388" cy="221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714752"/>
            <a:ext cx="1462092" cy="214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4286256"/>
            <a:ext cx="1581154" cy="20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1857364"/>
            <a:ext cx="1428750" cy="214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Свободный обмен мнениями.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</a:t>
            </a:r>
            <a:r>
              <a:rPr lang="ru-RU" sz="3600" dirty="0" smtClean="0">
                <a:solidFill>
                  <a:srgbClr val="C00000"/>
                </a:solidFill>
              </a:rPr>
              <a:t>Действительно ли каждое слово может быть свидетелем, памятником, фактом жизни народа? 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конференции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допускать в своей речи ненормированной лексики.</a:t>
            </a:r>
          </a:p>
          <a:p>
            <a:r>
              <a:rPr lang="ru-RU" dirty="0" smtClean="0"/>
              <a:t>Постоянно совершенствовать и развивать свою речь.</a:t>
            </a:r>
          </a:p>
          <a:p>
            <a:r>
              <a:rPr lang="ru-RU" dirty="0" smtClean="0"/>
              <a:t>Учиться пользоваться словарями и лингвистическими справочниками.</a:t>
            </a:r>
          </a:p>
          <a:p>
            <a:r>
              <a:rPr lang="ru-RU" dirty="0" smtClean="0"/>
              <a:t>Продолжить работу в рамках сетевого проекта «Создаём портрет слова».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Яшин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61" y="1214438"/>
            <a:ext cx="3473291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 Полторацкий</a:t>
            </a:r>
            <a:endParaRPr lang="ru-RU" dirty="0"/>
          </a:p>
        </p:txBody>
      </p:sp>
      <p:pic>
        <p:nvPicPr>
          <p:cNvPr id="4" name="Содержимое 3" descr="полторац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000108"/>
            <a:ext cx="6143668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 Мы благодарим преподавателей, работников библиотеки, организаторов конференции и всех, кто принял участие в работе конференции.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Consolas" pitchFamily="49" charset="0"/>
              </a:rPr>
              <a:t>Л.Фейербах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785813" y="1214438"/>
            <a:ext cx="7900987" cy="49117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Consolas" pitchFamily="49" charset="0"/>
              </a:rPr>
              <a:t>Чем большим количеством слов я обладаю, тем большее значение я имею для других, тем обширнее объём моих воздействий, моего влияния.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762375"/>
            <a:ext cx="23812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Алексеевич Бунин</a:t>
            </a: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Слово </a:t>
            </a:r>
          </a:p>
          <a:p>
            <a:pPr algn="just">
              <a:buNone/>
            </a:pPr>
            <a:r>
              <a:rPr lang="ru-RU" sz="2400" dirty="0" smtClean="0"/>
              <a:t>Молчат гробницы, мумии и кости, -</a:t>
            </a:r>
          </a:p>
          <a:p>
            <a:pPr algn="just">
              <a:buNone/>
            </a:pPr>
            <a:r>
              <a:rPr lang="ru-RU" sz="2400" dirty="0" smtClean="0"/>
              <a:t>Лишь слову жизнь дана:</a:t>
            </a:r>
          </a:p>
          <a:p>
            <a:pPr algn="just">
              <a:buNone/>
            </a:pPr>
            <a:r>
              <a:rPr lang="ru-RU" sz="2400" dirty="0" smtClean="0"/>
              <a:t>Из древней тьмы, на мировом погосте,</a:t>
            </a:r>
          </a:p>
          <a:p>
            <a:pPr algn="just">
              <a:buNone/>
            </a:pPr>
            <a:r>
              <a:rPr lang="ru-RU" sz="2400" dirty="0" smtClean="0"/>
              <a:t>Звучат лишь Письмена.</a:t>
            </a:r>
          </a:p>
          <a:p>
            <a:pPr algn="just">
              <a:buNone/>
            </a:pPr>
            <a:r>
              <a:rPr lang="ru-RU" sz="2400" dirty="0" smtClean="0"/>
              <a:t>И нет у нас иного достоянья!</a:t>
            </a:r>
          </a:p>
          <a:p>
            <a:pPr algn="just">
              <a:buNone/>
            </a:pPr>
            <a:r>
              <a:rPr lang="ru-RU" sz="2400" dirty="0" smtClean="0"/>
              <a:t>Умейте же беречь</a:t>
            </a:r>
          </a:p>
          <a:p>
            <a:pPr algn="just">
              <a:buNone/>
            </a:pPr>
            <a:r>
              <a:rPr lang="ru-RU" sz="2400" dirty="0" smtClean="0"/>
              <a:t>Хоть в меру сил, в дни скорби и страданья,</a:t>
            </a:r>
          </a:p>
          <a:p>
            <a:pPr algn="just">
              <a:buNone/>
            </a:pPr>
            <a:r>
              <a:rPr lang="ru-RU" sz="2400" dirty="0" smtClean="0"/>
              <a:t>Наш дар бессмертный – РЕЧЬ.</a:t>
            </a:r>
          </a:p>
        </p:txBody>
      </p:sp>
      <p:sp>
        <p:nvSpPr>
          <p:cNvPr id="6148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5" name="Picture 7" descr="Бунин 19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71612"/>
            <a:ext cx="2817804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Лев Николаевич Толстой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Слово – дело великое. Великое потому, что словом можно соединить людей, словом можно и разъединить их, словом служить любви, словом же можно служить вражде и ненависти.</a:t>
            </a:r>
          </a:p>
          <a:p>
            <a:pPr>
              <a:buNone/>
            </a:pPr>
            <a:r>
              <a:rPr lang="ru-RU" b="1" dirty="0" smtClean="0"/>
              <a:t>Берегитесь от такого слова, которое разъединяет людей. 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00174"/>
            <a:ext cx="257176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4800" dirty="0" smtClean="0">
                <a:solidFill>
                  <a:srgbClr val="00B0F0"/>
                </a:solidFill>
              </a:rPr>
              <a:t>Творческие отчёты команд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Consolas" pitchFamily="49" charset="0"/>
              </a:rPr>
              <a:t>Вопросы для обсуждения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785813" y="1214438"/>
            <a:ext cx="7900987" cy="4911725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Consolas" pitchFamily="49" charset="0"/>
              </a:rPr>
              <a:t>Можно ли считать, что язык, созданный великими предками, его потенциал, его богатства неистощимы? </a:t>
            </a:r>
          </a:p>
          <a:p>
            <a:pPr eaLnBrk="1" hangingPunct="1"/>
            <a:r>
              <a:rPr lang="ru-RU" sz="2400" dirty="0" smtClean="0">
                <a:latin typeface="Consolas" pitchFamily="49" charset="0"/>
              </a:rPr>
              <a:t>Можно ли утверждать, что сегодня речь наша отражает это богатство и величие языка?</a:t>
            </a:r>
          </a:p>
          <a:p>
            <a:pPr eaLnBrk="1" hangingPunct="1"/>
            <a:r>
              <a:rPr lang="ru-RU" sz="2400" dirty="0" smtClean="0">
                <a:latin typeface="Consolas" pitchFamily="49" charset="0"/>
              </a:rPr>
              <a:t>Попробуйте доказать, что русский язык «великий, могучий, правдивый, свободный».</a:t>
            </a:r>
          </a:p>
          <a:p>
            <a:pPr eaLnBrk="1" hangingPunct="1"/>
            <a:r>
              <a:rPr lang="ru-RU" sz="2400" dirty="0" smtClean="0">
                <a:latin typeface="Consolas" pitchFamily="49" charset="0"/>
              </a:rPr>
              <a:t>Что значит, на ваш взгляд, любить родной язык?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Игра «Правильно ли мы говорим?»</a:t>
            </a:r>
            <a:endParaRPr lang="ru-RU" sz="4000" dirty="0"/>
          </a:p>
        </p:txBody>
      </p:sp>
      <p:pic>
        <p:nvPicPr>
          <p:cNvPr id="4" name="Picture 4" descr="j02854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00108"/>
            <a:ext cx="7143800" cy="5643601"/>
          </a:xfrm>
          <a:prstGeom prst="rect">
            <a:avLst/>
          </a:prstGeom>
          <a:noFill/>
        </p:spPr>
      </p:pic>
      <p:pic>
        <p:nvPicPr>
          <p:cNvPr id="5" name="Picture 4" descr="j0285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566" y="1152508"/>
            <a:ext cx="7143800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j0285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4464050" cy="467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Повторите скороговорки: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b="1" dirty="0" smtClean="0"/>
              <a:t>ВСЕ БОБРЫ ДЛЯ СВОИХ БОБРЯТ ДОБРЫ.</a:t>
            </a:r>
          </a:p>
          <a:p>
            <a:pPr algn="ctr">
              <a:buFont typeface="Wingdings" pitchFamily="2" charset="2"/>
              <a:buNone/>
            </a:pPr>
            <a:endParaRPr lang="ru-RU" sz="4400" b="1" dirty="0" smtClean="0"/>
          </a:p>
          <a:p>
            <a:pPr algn="ctr">
              <a:buFont typeface="Wingdings" pitchFamily="2" charset="2"/>
              <a:buNone/>
            </a:pPr>
            <a:r>
              <a:rPr lang="ru-RU" sz="4400" b="1" dirty="0" smtClean="0"/>
              <a:t>У БОЯРИНА БОБРА НЕТ БОГАТСТВА, НЕТ ДОБРА.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Подберите синонимы к словам: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Смелый –</a:t>
            </a:r>
          </a:p>
          <a:p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Победить –</a:t>
            </a:r>
          </a:p>
          <a:p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Холодный день – </a:t>
            </a:r>
          </a:p>
          <a:p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Холодный человек 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Русский язык</Template>
  <TotalTime>220</TotalTime>
  <Words>403</Words>
  <Application>Microsoft Office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Русский язык</vt:lpstr>
      <vt:lpstr>Создаём портрет слова</vt:lpstr>
      <vt:lpstr>Л.Фейербах</vt:lpstr>
      <vt:lpstr>Иван Алексеевич Бунин</vt:lpstr>
      <vt:lpstr>Лев Николаевич Толстой</vt:lpstr>
      <vt:lpstr>Слайд 5</vt:lpstr>
      <vt:lpstr>Вопросы для обсуждения</vt:lpstr>
      <vt:lpstr>Игра «Правильно ли мы говорим?»</vt:lpstr>
      <vt:lpstr>Повторите скороговорки:</vt:lpstr>
      <vt:lpstr>Подберите синонимы к словам:</vt:lpstr>
      <vt:lpstr>Слайд 10</vt:lpstr>
      <vt:lpstr>Объясните фразеологические обороты:</vt:lpstr>
      <vt:lpstr>Поставьте правильно ударение:</vt:lpstr>
      <vt:lpstr>Знакомство со словарями</vt:lpstr>
      <vt:lpstr>Слайд 14</vt:lpstr>
      <vt:lpstr>Итоги конференции</vt:lpstr>
      <vt:lpstr>Александр Яшин </vt:lpstr>
      <vt:lpstr>Виктор Полторацкий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Создаём портрет слова</dc:title>
  <dc:creator>Admin</dc:creator>
  <cp:lastModifiedBy>Admin</cp:lastModifiedBy>
  <cp:revision>21</cp:revision>
  <dcterms:created xsi:type="dcterms:W3CDTF">2013-09-24T12:34:17Z</dcterms:created>
  <dcterms:modified xsi:type="dcterms:W3CDTF">2013-10-10T06:37:22Z</dcterms:modified>
</cp:coreProperties>
</file>