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7/24/2012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Выберите правильный ответ.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Цветковые растения.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6186502" cy="66437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7. Растительная клетка имеет плотную прозрачную оболочку.</a:t>
            </a:r>
          </a:p>
          <a:p>
            <a:r>
              <a:rPr lang="ru-RU" dirty="0" smtClean="0"/>
              <a:t>8. Цитоплазма клетки – бесцветное, вязкое вещество.</a:t>
            </a:r>
          </a:p>
          <a:p>
            <a:r>
              <a:rPr lang="ru-RU" dirty="0" smtClean="0"/>
              <a:t>9. В клетке кожицы чешуи лука имеются два ядра: большое и маленькое (ядрышко).</a:t>
            </a:r>
          </a:p>
          <a:p>
            <a:r>
              <a:rPr lang="ru-RU" dirty="0" smtClean="0"/>
              <a:t>10. Вакуоли растительной клетки заполнены воздухом.</a:t>
            </a:r>
          </a:p>
          <a:p>
            <a:r>
              <a:rPr lang="ru-RU" dirty="0" smtClean="0"/>
              <a:t>11. В цитоплазме растительной клетки имеются тельца, называемые пластидами.</a:t>
            </a:r>
          </a:p>
          <a:p>
            <a:r>
              <a:rPr lang="ru-RU" dirty="0" smtClean="0"/>
              <a:t>12. Зелёные пластиды называются хлоропластами.</a:t>
            </a:r>
          </a:p>
          <a:p>
            <a:r>
              <a:rPr lang="ru-RU" dirty="0" smtClean="0"/>
              <a:t>13. Окраска тех или других частей растения зависит только от цвета пластид.</a:t>
            </a:r>
          </a:p>
          <a:p>
            <a:r>
              <a:rPr lang="ru-RU" dirty="0" smtClean="0"/>
              <a:t>14. Цитоплазма и ядро в зрелой клетке оттеснены к оболочке крупной центральной вакуоли.</a:t>
            </a:r>
          </a:p>
          <a:p>
            <a:r>
              <a:rPr lang="ru-RU" dirty="0" smtClean="0"/>
              <a:t>15. В цитоплазме клетки пластиды не перемещаются.</a:t>
            </a:r>
            <a:endParaRPr lang="ru-RU" dirty="0"/>
          </a:p>
        </p:txBody>
      </p:sp>
      <p:pic>
        <p:nvPicPr>
          <p:cNvPr id="4" name="Рисунок 3" descr="000384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071546"/>
            <a:ext cx="2175467" cy="2845297"/>
          </a:xfrm>
          <a:prstGeom prst="rect">
            <a:avLst/>
          </a:prstGeom>
        </p:spPr>
      </p:pic>
      <p:pic>
        <p:nvPicPr>
          <p:cNvPr id="6" name="Рисунок 5" descr="000386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9" y="4857760"/>
            <a:ext cx="2575431" cy="1730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85728"/>
            <a:ext cx="6572296" cy="6286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16. Сваренные клубни картофеля становятся рассыпчатыми, потому что при высокой температуре разрушаются оболочки клеток.</a:t>
            </a:r>
          </a:p>
          <a:p>
            <a:r>
              <a:rPr lang="ru-RU" dirty="0" smtClean="0"/>
              <a:t>17. Между клетками могут быть пространства заполненные воздухом – межклетники.</a:t>
            </a:r>
          </a:p>
          <a:p>
            <a:r>
              <a:rPr lang="ru-RU" dirty="0" smtClean="0"/>
              <a:t>18. Каждая живая клетка точек роста питается, растёт, дышит и делится.</a:t>
            </a:r>
          </a:p>
          <a:p>
            <a:r>
              <a:rPr lang="ru-RU" dirty="0" smtClean="0"/>
              <a:t>19. При делении клеток каждая из двух молодых клеток получает столько же хромосом, сколько имелось в делящейся материнской клетке.</a:t>
            </a:r>
          </a:p>
          <a:p>
            <a:r>
              <a:rPr lang="ru-RU" dirty="0" smtClean="0"/>
              <a:t>20. Хромосомы находятся в цитоплазме.</a:t>
            </a:r>
          </a:p>
          <a:p>
            <a:r>
              <a:rPr lang="ru-RU" dirty="0" smtClean="0"/>
              <a:t>21. Старые клетки не способны делится.</a:t>
            </a:r>
            <a:endParaRPr lang="ru-RU" dirty="0"/>
          </a:p>
        </p:txBody>
      </p:sp>
      <p:pic>
        <p:nvPicPr>
          <p:cNvPr id="4" name="Рисунок 3" descr="000387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313" y="0"/>
            <a:ext cx="2359687" cy="2500330"/>
          </a:xfrm>
          <a:prstGeom prst="rect">
            <a:avLst/>
          </a:prstGeom>
        </p:spPr>
      </p:pic>
      <p:pic>
        <p:nvPicPr>
          <p:cNvPr id="5" name="Рисунок 4" descr="000384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68856" y="4018173"/>
            <a:ext cx="3068061" cy="20325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Ответы: 1, 4, 5, 7, 8, 11, 12, 14, 17, 18, 19, 21.</a:t>
            </a:r>
            <a:endParaRPr lang="ru-RU" dirty="0"/>
          </a:p>
        </p:txBody>
      </p:sp>
      <p:pic>
        <p:nvPicPr>
          <p:cNvPr id="4" name="Рисунок 3" descr="000384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1"/>
            <a:ext cx="7586141" cy="46939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972188" cy="51197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У одуванчика корневая система стержневая.</a:t>
            </a:r>
          </a:p>
          <a:p>
            <a:r>
              <a:rPr lang="ru-RU" dirty="0" smtClean="0"/>
              <a:t>2. У клевера корневая система мочковатая.</a:t>
            </a:r>
          </a:p>
          <a:p>
            <a:r>
              <a:rPr lang="ru-RU" dirty="0" smtClean="0"/>
              <a:t>3. В корневой системе щавеля хорошо заметен главный корень.</a:t>
            </a:r>
          </a:p>
          <a:p>
            <a:r>
              <a:rPr lang="ru-RU" dirty="0" smtClean="0"/>
              <a:t>4. На черенке тополя, поставленном в воду, развиваются придаточные корни.</a:t>
            </a:r>
          </a:p>
          <a:p>
            <a:r>
              <a:rPr lang="ru-RU" dirty="0" smtClean="0"/>
              <a:t>5. Главный корень развивается из зародышевого корешка семени.</a:t>
            </a:r>
          </a:p>
          <a:p>
            <a:r>
              <a:rPr lang="ru-RU" dirty="0" smtClean="0"/>
              <a:t>6. У зародыша зерновки пшеницы не один, а три зародышевых корешка. Из среднего развивается главный корень, а из крайних – придаточные.</a:t>
            </a:r>
          </a:p>
          <a:p>
            <a:r>
              <a:rPr lang="ru-RU" dirty="0" smtClean="0"/>
              <a:t>7. В любой почве есть песок и глина.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Корень. Корневые системы.</a:t>
            </a:r>
            <a:endParaRPr lang="ru-RU" dirty="0"/>
          </a:p>
        </p:txBody>
      </p:sp>
      <p:pic>
        <p:nvPicPr>
          <p:cNvPr id="4" name="Рисунок 3" descr="00041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5105" y="4500570"/>
            <a:ext cx="2678895" cy="2143116"/>
          </a:xfrm>
          <a:prstGeom prst="rect">
            <a:avLst/>
          </a:prstGeom>
        </p:spPr>
      </p:pic>
      <p:pic>
        <p:nvPicPr>
          <p:cNvPr id="5" name="Рисунок 4" descr="000412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4" y="1428736"/>
            <a:ext cx="2643176" cy="21145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5472122" cy="628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8. В почве с большим содержанием песка вода и минеральные соли лучше сохраняются, чем в почве с большим содержанием глины.</a:t>
            </a:r>
          </a:p>
          <a:p>
            <a:r>
              <a:rPr lang="ru-RU" dirty="0" smtClean="0"/>
              <a:t>9. Тёмная окраска почвы зависит от наличия в ней перегноя.</a:t>
            </a:r>
          </a:p>
          <a:p>
            <a:r>
              <a:rPr lang="ru-RU" dirty="0" smtClean="0"/>
              <a:t>10. Перегной – это отмершие и гниющие корешки и листья растений, погибшие насекомые.</a:t>
            </a:r>
          </a:p>
          <a:p>
            <a:r>
              <a:rPr lang="ru-RU" dirty="0" smtClean="0"/>
              <a:t>11. Если бы в почве не было мелких живых организмов, то не было бы перегноя, а, стало быть и почвы.</a:t>
            </a:r>
          </a:p>
          <a:p>
            <a:r>
              <a:rPr lang="ru-RU" dirty="0" smtClean="0"/>
              <a:t>12. Боковые корни, в отличии от главного не ветвятся.</a:t>
            </a:r>
          </a:p>
          <a:p>
            <a:r>
              <a:rPr lang="ru-RU" dirty="0" smtClean="0"/>
              <a:t>13. Придаточные корни образуются не только на стеблях, но и на листьях растений.</a:t>
            </a:r>
          </a:p>
          <a:p>
            <a:r>
              <a:rPr lang="ru-RU" dirty="0" smtClean="0"/>
              <a:t>14. Всё, что у растений находится в почве, - это корни.</a:t>
            </a:r>
            <a:endParaRPr lang="ru-RU" dirty="0"/>
          </a:p>
        </p:txBody>
      </p:sp>
      <p:pic>
        <p:nvPicPr>
          <p:cNvPr id="5" name="Рисунок 4" descr="00041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357694"/>
            <a:ext cx="3071801" cy="2500306"/>
          </a:xfrm>
          <a:prstGeom prst="rect">
            <a:avLst/>
          </a:prstGeom>
        </p:spPr>
      </p:pic>
      <p:pic>
        <p:nvPicPr>
          <p:cNvPr id="6" name="Рисунок 5" descr="000412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0"/>
            <a:ext cx="3071801" cy="2428868"/>
          </a:xfrm>
          <a:prstGeom prst="rect">
            <a:avLst/>
          </a:prstGeom>
        </p:spPr>
      </p:pic>
      <p:pic>
        <p:nvPicPr>
          <p:cNvPr id="7" name="Рисунок 6" descr="00041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2285992"/>
            <a:ext cx="3071802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6472254" cy="628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15. Корневые волоски находятся на всём протяжении корня.</a:t>
            </a:r>
          </a:p>
          <a:p>
            <a:r>
              <a:rPr lang="ru-RU" dirty="0" smtClean="0"/>
              <a:t>16. Корневые волоски – это длинные выросты клеток наружного слоя проводящей зоны корня.</a:t>
            </a:r>
          </a:p>
          <a:p>
            <a:r>
              <a:rPr lang="ru-RU" dirty="0" smtClean="0"/>
              <a:t>17. Корневой чехлик покрывает у корня всю зону роста.</a:t>
            </a:r>
          </a:p>
          <a:p>
            <a:r>
              <a:rPr lang="ru-RU" dirty="0" smtClean="0"/>
              <a:t>18. Клетки корневого чехлика недолговечны: одни разрушаются, а другие образуются.</a:t>
            </a:r>
          </a:p>
          <a:p>
            <a:r>
              <a:rPr lang="ru-RU" dirty="0" smtClean="0"/>
              <a:t>19. Придаточные корни тонкие и никогда не бывают толще карандаша.</a:t>
            </a:r>
          </a:p>
          <a:p>
            <a:r>
              <a:rPr lang="ru-RU" dirty="0" smtClean="0"/>
              <a:t>20. Поступление в корень воды и минеральных солей происходит только в зоне всасывания.</a:t>
            </a:r>
          </a:p>
          <a:p>
            <a:r>
              <a:rPr lang="ru-RU" dirty="0" smtClean="0"/>
              <a:t>21. корнеплод моркови или свеклы образует разросшийся в длину и в толщину главный корень.</a:t>
            </a:r>
          </a:p>
          <a:p>
            <a:r>
              <a:rPr lang="ru-RU" dirty="0" smtClean="0"/>
              <a:t>22. Боковые корни развиваются в нижней части стебля.</a:t>
            </a:r>
          </a:p>
          <a:p>
            <a:r>
              <a:rPr lang="ru-RU" dirty="0" smtClean="0"/>
              <a:t>23. Зона всасывания находится между зоной роста и проводящей зоной корня.</a:t>
            </a:r>
            <a:endParaRPr lang="ru-RU" dirty="0"/>
          </a:p>
        </p:txBody>
      </p:sp>
      <p:pic>
        <p:nvPicPr>
          <p:cNvPr id="6" name="Рисунок 5" descr="00039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714356"/>
            <a:ext cx="214310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91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840" y="1524000"/>
            <a:ext cx="6882319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Правильные ответы: 1, 3, 4, 5, 7, 9, 11, 13, 18, 20, 23.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00174"/>
            <a:ext cx="5614998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Все зимующие почки развиваются весной.</a:t>
            </a:r>
          </a:p>
          <a:p>
            <a:r>
              <a:rPr lang="ru-RU" dirty="0" smtClean="0"/>
              <a:t>2. Спящие почки остаются живыми много лет.</a:t>
            </a:r>
          </a:p>
          <a:p>
            <a:r>
              <a:rPr lang="ru-RU" dirty="0" smtClean="0"/>
              <a:t>3. Пнёвая поросль дуба, берёзы, липы развивается из спящих почек.</a:t>
            </a:r>
          </a:p>
          <a:p>
            <a:r>
              <a:rPr lang="ru-RU" dirty="0" smtClean="0"/>
              <a:t>4. У тополя с сильно обрезанной кроной молодые побеги развиваются весной из спящих почек.</a:t>
            </a:r>
          </a:p>
          <a:p>
            <a:r>
              <a:rPr lang="ru-RU" dirty="0" smtClean="0"/>
              <a:t>5. При рубке, обрезке побегов в рост трогаются боковые почки.</a:t>
            </a:r>
          </a:p>
          <a:p>
            <a:r>
              <a:rPr lang="ru-RU" dirty="0" smtClean="0"/>
              <a:t>6. Спящие почки сохраняются живыми много лет и развиваются после повреждения растения.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Почки и их развитие.</a:t>
            </a:r>
            <a:endParaRPr lang="ru-RU" dirty="0"/>
          </a:p>
        </p:txBody>
      </p:sp>
      <p:pic>
        <p:nvPicPr>
          <p:cNvPr id="6" name="Рисунок 5" descr="00039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000504"/>
            <a:ext cx="2786050" cy="2500306"/>
          </a:xfrm>
          <a:prstGeom prst="rect">
            <a:avLst/>
          </a:prstGeom>
        </p:spPr>
      </p:pic>
      <p:pic>
        <p:nvPicPr>
          <p:cNvPr id="7" name="Рисунок 6" descr="000391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8604"/>
            <a:ext cx="2786049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6186502" cy="6357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7. При скашивании трав на лугах и подстригании газонов из почек, расположенных у основания срезанных побегов, развиваются новые побеги.</a:t>
            </a:r>
          </a:p>
          <a:p>
            <a:r>
              <a:rPr lang="ru-RU" dirty="0" smtClean="0"/>
              <a:t>8. Если удалить растущую верхушку побега, то развитие побега прекратится.</a:t>
            </a:r>
          </a:p>
          <a:p>
            <a:r>
              <a:rPr lang="ru-RU" dirty="0" smtClean="0"/>
              <a:t>9. У двулетних трав все почки трогаются в рост в одно лето.</a:t>
            </a:r>
          </a:p>
          <a:p>
            <a:r>
              <a:rPr lang="ru-RU" dirty="0" smtClean="0"/>
              <a:t>10. Ветвление – это развёртывание в рост верхушечных почек.</a:t>
            </a:r>
          </a:p>
          <a:p>
            <a:r>
              <a:rPr lang="ru-RU" dirty="0" smtClean="0"/>
              <a:t>11. Вегетативная почка состоит из чешуй, зачаточного стебля и зачаточных листьев.</a:t>
            </a:r>
          </a:p>
          <a:p>
            <a:r>
              <a:rPr lang="ru-RU" dirty="0" smtClean="0"/>
              <a:t>12. Из спящих почек всегда развиваются листостебельные побеги.</a:t>
            </a:r>
          </a:p>
          <a:p>
            <a:r>
              <a:rPr lang="ru-RU" dirty="0" smtClean="0"/>
              <a:t>13. Придаточные почки развиваются на листьях, корнях и в междоузлиях побегов.</a:t>
            </a:r>
            <a:endParaRPr lang="ru-RU" dirty="0"/>
          </a:p>
        </p:txBody>
      </p:sp>
      <p:pic>
        <p:nvPicPr>
          <p:cNvPr id="4" name="Рисунок 3" descr="000393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5134430"/>
            <a:ext cx="2643174" cy="1723570"/>
          </a:xfrm>
          <a:prstGeom prst="rect">
            <a:avLst/>
          </a:prstGeom>
        </p:spPr>
      </p:pic>
      <p:pic>
        <p:nvPicPr>
          <p:cNvPr id="5" name="Рисунок 4" descr="000393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7793" y="0"/>
            <a:ext cx="2616207" cy="1714488"/>
          </a:xfrm>
          <a:prstGeom prst="rect">
            <a:avLst/>
          </a:prstGeom>
        </p:spPr>
      </p:pic>
      <p:pic>
        <p:nvPicPr>
          <p:cNvPr id="6" name="Рисунок 5" descr="00039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6766" y="2500306"/>
            <a:ext cx="2507234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6543692" cy="621510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14. Почечные чешуи – это видоизменённые листья почки.</a:t>
            </a:r>
          </a:p>
          <a:p>
            <a:r>
              <a:rPr lang="ru-RU" dirty="0" smtClean="0"/>
              <a:t>15. У всех растений почечные чешуи пропитаны смолой.</a:t>
            </a:r>
          </a:p>
          <a:p>
            <a:r>
              <a:rPr lang="ru-RU" dirty="0" smtClean="0"/>
              <a:t>16. У всех растений почки расположены на побегах поочерёдно.</a:t>
            </a:r>
          </a:p>
          <a:p>
            <a:r>
              <a:rPr lang="ru-RU" dirty="0" smtClean="0"/>
              <a:t>17. Цветочные и листовые почки одного и того же растения одинаковы по форме и размерам.</a:t>
            </a:r>
          </a:p>
          <a:p>
            <a:r>
              <a:rPr lang="ru-RU" dirty="0" smtClean="0"/>
              <a:t>18. Верхушку побега занимает верхушечная почка.</a:t>
            </a:r>
          </a:p>
          <a:p>
            <a:r>
              <a:rPr lang="ru-RU" dirty="0" smtClean="0"/>
              <a:t>19. Верхушечная почка может быть вегетативной и генеративной.</a:t>
            </a:r>
          </a:p>
          <a:p>
            <a:r>
              <a:rPr lang="ru-RU" dirty="0" smtClean="0"/>
              <a:t>20. Всю внутреннюю часть почки называют конусом нарастания.</a:t>
            </a:r>
            <a:endParaRPr lang="ru-RU" dirty="0"/>
          </a:p>
        </p:txBody>
      </p:sp>
      <p:pic>
        <p:nvPicPr>
          <p:cNvPr id="4" name="Рисунок 3" descr="000392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07" y="3571876"/>
            <a:ext cx="2464593" cy="3286124"/>
          </a:xfrm>
          <a:prstGeom prst="rect">
            <a:avLst/>
          </a:prstGeom>
        </p:spPr>
      </p:pic>
      <p:pic>
        <p:nvPicPr>
          <p:cNvPr id="5" name="Рисунок 4" descr="000391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-1"/>
            <a:ext cx="2071670" cy="27622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6900882" cy="50482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Без растений была бы невозможна жизнь животных и человека.</a:t>
            </a:r>
          </a:p>
          <a:p>
            <a:r>
              <a:rPr lang="ru-RU" dirty="0" smtClean="0"/>
              <a:t>2. Растения одно из пяти царств живой природы.</a:t>
            </a:r>
          </a:p>
          <a:p>
            <a:r>
              <a:rPr lang="ru-RU" dirty="0" smtClean="0"/>
              <a:t>3. Все цветковые растения имеют зелёную окраску.</a:t>
            </a:r>
          </a:p>
          <a:p>
            <a:r>
              <a:rPr lang="ru-RU" dirty="0" smtClean="0"/>
              <a:t>4. Берёза – цветковое растение.</a:t>
            </a:r>
          </a:p>
          <a:p>
            <a:r>
              <a:rPr lang="ru-RU" dirty="0" smtClean="0"/>
              <a:t>5. Побег и корень – вегетативные органы растений.</a:t>
            </a:r>
          </a:p>
          <a:p>
            <a:r>
              <a:rPr lang="ru-RU" dirty="0" smtClean="0"/>
              <a:t>6. Лист и стебель – тоже вегетативные органы.</a:t>
            </a:r>
          </a:p>
          <a:p>
            <a:r>
              <a:rPr lang="ru-RU" dirty="0" smtClean="0"/>
              <a:t>7. В почве у растения находится один ветвящийся корень.</a:t>
            </a:r>
          </a:p>
          <a:p>
            <a:r>
              <a:rPr lang="ru-RU" dirty="0" smtClean="0"/>
              <a:t>8. Цветок – орган привлечения насекомых.</a:t>
            </a:r>
          </a:p>
          <a:p>
            <a:r>
              <a:rPr lang="ru-RU" dirty="0" smtClean="0"/>
              <a:t>9. Плод вместилище питательных веществ, необходимых для роста растения.</a:t>
            </a:r>
          </a:p>
          <a:p>
            <a:r>
              <a:rPr lang="ru-RU" dirty="0" smtClean="0"/>
              <a:t>10 Стебель у растений может быть укороченным, едва заметным.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501122" cy="12121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Общие сведения о цветковом растении.</a:t>
            </a:r>
            <a:endParaRPr lang="ru-RU" dirty="0"/>
          </a:p>
        </p:txBody>
      </p:sp>
      <p:pic>
        <p:nvPicPr>
          <p:cNvPr id="4" name="Рисунок 3" descr="00039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792" y="1500174"/>
            <a:ext cx="1516684" cy="2143140"/>
          </a:xfrm>
          <a:prstGeom prst="rect">
            <a:avLst/>
          </a:prstGeom>
        </p:spPr>
      </p:pic>
      <p:pic>
        <p:nvPicPr>
          <p:cNvPr id="5" name="Рисунок 4" descr="000397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4143380"/>
            <a:ext cx="1856146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Правильные ответы: 2, 3, 4, 5, 6, 7, 8, 11, 12, 13, 14, 18, 19.</a:t>
            </a:r>
            <a:endParaRPr lang="ru-RU" dirty="0"/>
          </a:p>
        </p:txBody>
      </p:sp>
      <p:pic>
        <p:nvPicPr>
          <p:cNvPr id="4" name="Рисунок 3" descr="00039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571612"/>
            <a:ext cx="7609220" cy="50554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6615130" cy="57150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Лист – единственный орган цветкового растения в котором происходит фотосинтез.</a:t>
            </a:r>
          </a:p>
          <a:p>
            <a:r>
              <a:rPr lang="ru-RU" dirty="0" smtClean="0"/>
              <a:t>2. Листья бывают простыми и сложными.</a:t>
            </a:r>
          </a:p>
          <a:p>
            <a:r>
              <a:rPr lang="ru-RU" dirty="0" smtClean="0"/>
              <a:t>3. Простой лист любого растения имеет черешок.</a:t>
            </a:r>
          </a:p>
          <a:p>
            <a:r>
              <a:rPr lang="ru-RU" dirty="0" smtClean="0"/>
              <a:t>4. Лист со стеблем соединяется основанием.</a:t>
            </a:r>
          </a:p>
          <a:p>
            <a:r>
              <a:rPr lang="ru-RU" dirty="0" smtClean="0"/>
              <a:t>5. Листовые пластинки сложного листа называются листочками.</a:t>
            </a:r>
          </a:p>
          <a:p>
            <a:r>
              <a:rPr lang="ru-RU" dirty="0" smtClean="0"/>
              <a:t>6. Лист клевера называется тройчатым.</a:t>
            </a:r>
          </a:p>
          <a:p>
            <a:r>
              <a:rPr lang="ru-RU" dirty="0" smtClean="0"/>
              <a:t>7. Все сложные листья, имеющие по 5- и более листочков, называются перистосложными.</a:t>
            </a:r>
          </a:p>
          <a:p>
            <a:r>
              <a:rPr lang="ru-RU" dirty="0" smtClean="0"/>
              <a:t>8. Влагалищем листа называется его разросшиеся основание.</a:t>
            </a:r>
          </a:p>
          <a:p>
            <a:r>
              <a:rPr lang="ru-RU" dirty="0" smtClean="0"/>
              <a:t>9. Примером листа с сетчатым жилкованием является лист осины.</a:t>
            </a:r>
          </a:p>
          <a:p>
            <a:r>
              <a:rPr lang="ru-RU" dirty="0" smtClean="0"/>
              <a:t>10. Сетчатое жилкование листьев встречается у растений гораздо реже, чем параллельное или дуговое.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r>
              <a:rPr lang="ru-RU" dirty="0" smtClean="0"/>
              <a:t>Лист.</a:t>
            </a:r>
            <a:endParaRPr lang="ru-RU" dirty="0"/>
          </a:p>
        </p:txBody>
      </p:sp>
      <p:pic>
        <p:nvPicPr>
          <p:cNvPr id="6" name="Рисунок 5" descr="00038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142852"/>
            <a:ext cx="2096511" cy="3174525"/>
          </a:xfrm>
          <a:prstGeom prst="rect">
            <a:avLst/>
          </a:prstGeom>
        </p:spPr>
      </p:pic>
      <p:pic>
        <p:nvPicPr>
          <p:cNvPr id="7" name="Рисунок 6" descr="00038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458349"/>
            <a:ext cx="2071702" cy="31172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5757874" cy="657229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11. Жилки листа – его каркас, механическая основа. Других функций они не выполняют.</a:t>
            </a:r>
          </a:p>
          <a:p>
            <a:r>
              <a:rPr lang="ru-RU" dirty="0" smtClean="0"/>
              <a:t>12. Перистое и пальчатое жилкование характерно для листьев двудольных растений.</a:t>
            </a:r>
          </a:p>
          <a:p>
            <a:r>
              <a:rPr lang="ru-RU" dirty="0" smtClean="0"/>
              <a:t>13. Прозрачность кожицы листа позволяет солнечному свету проникать внутрь листа.</a:t>
            </a:r>
          </a:p>
          <a:p>
            <a:r>
              <a:rPr lang="ru-RU" dirty="0" smtClean="0"/>
              <a:t>14. Устьичные клетки, как и другие клетки кожицы листа, не имеют хлорофилла.</a:t>
            </a:r>
          </a:p>
          <a:p>
            <a:r>
              <a:rPr lang="ru-RU" dirty="0" smtClean="0"/>
              <a:t>15. В мякоти теневого листа столбчатая ткань развита лучше, чем в мякоти светового листа.</a:t>
            </a:r>
          </a:p>
          <a:p>
            <a:r>
              <a:rPr lang="ru-RU" dirty="0" smtClean="0"/>
              <a:t>16. Световые и теневые листья могут встречаться на одном и том же растении.</a:t>
            </a:r>
          </a:p>
          <a:p>
            <a:r>
              <a:rPr lang="ru-RU" dirty="0" smtClean="0"/>
              <a:t>17. В зелёном листе на свету образуется крахмал.</a:t>
            </a:r>
          </a:p>
          <a:p>
            <a:r>
              <a:rPr lang="ru-RU" dirty="0" smtClean="0"/>
              <a:t>18. Для образования органических веществ на свету необходимы вода, углекислый газ и кислород.</a:t>
            </a:r>
            <a:endParaRPr lang="ru-RU" dirty="0"/>
          </a:p>
        </p:txBody>
      </p:sp>
      <p:pic>
        <p:nvPicPr>
          <p:cNvPr id="4" name="Рисунок 3" descr="000386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4500570"/>
            <a:ext cx="2286016" cy="2177420"/>
          </a:xfrm>
          <a:prstGeom prst="rect">
            <a:avLst/>
          </a:prstGeom>
        </p:spPr>
      </p:pic>
      <p:pic>
        <p:nvPicPr>
          <p:cNvPr id="5" name="Рисунок 4" descr="000386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42852"/>
            <a:ext cx="2304055" cy="2286016"/>
          </a:xfrm>
          <a:prstGeom prst="rect">
            <a:avLst/>
          </a:prstGeom>
        </p:spPr>
      </p:pic>
      <p:pic>
        <p:nvPicPr>
          <p:cNvPr id="6" name="Рисунок 5" descr="000388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571744"/>
            <a:ext cx="2290512" cy="16176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6115064" cy="628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19. Кислород, которым зелёные растения обогащают атмосферу, образуется в процессе фотосинтеза.</a:t>
            </a:r>
          </a:p>
          <a:p>
            <a:r>
              <a:rPr lang="ru-RU" dirty="0" smtClean="0"/>
              <a:t>20. При горении каменного угля, торфа, дров освобождается солнечная энергия.</a:t>
            </a:r>
          </a:p>
          <a:p>
            <a:r>
              <a:rPr lang="ru-RU" dirty="0" smtClean="0"/>
              <a:t>21. При дыхании листьев растений используется углекислый газ.</a:t>
            </a:r>
          </a:p>
          <a:p>
            <a:r>
              <a:rPr lang="ru-RU" dirty="0" smtClean="0"/>
              <a:t>22. Дыхание листа связано с тратой органических веществ.</a:t>
            </a:r>
          </a:p>
          <a:p>
            <a:r>
              <a:rPr lang="ru-RU" dirty="0" smtClean="0"/>
              <a:t>23. Испаряя воду, листья защищают себя от перегрева и способствуют поступлению в них воды.</a:t>
            </a:r>
          </a:p>
          <a:p>
            <a:r>
              <a:rPr lang="ru-RU" dirty="0" smtClean="0"/>
              <a:t>24. Опадание листьев происходит как у листопадных растений, так и у вечнозелёных.</a:t>
            </a:r>
          </a:p>
          <a:p>
            <a:r>
              <a:rPr lang="ru-RU" dirty="0" smtClean="0"/>
              <a:t>25. Перед листопадом в клетках листьев интенсивность фотосинтеза и дыхания не снижается.</a:t>
            </a:r>
          </a:p>
          <a:p>
            <a:r>
              <a:rPr lang="ru-RU" dirty="0" smtClean="0"/>
              <a:t>26. Все вещества, необходимые для жизни растения, перед листопадом оттекают из листьев по проводящим тканям в другие органы.</a:t>
            </a:r>
            <a:endParaRPr lang="ru-RU" dirty="0"/>
          </a:p>
        </p:txBody>
      </p:sp>
      <p:pic>
        <p:nvPicPr>
          <p:cNvPr id="4" name="Рисунок 3" descr="000384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14289"/>
            <a:ext cx="1999812" cy="3028106"/>
          </a:xfrm>
          <a:prstGeom prst="rect">
            <a:avLst/>
          </a:prstGeom>
        </p:spPr>
      </p:pic>
      <p:pic>
        <p:nvPicPr>
          <p:cNvPr id="5" name="Рисунок 4" descr="00038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622" y="3929066"/>
            <a:ext cx="2043730" cy="251535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Ответы: 2, 4, 5, 6, 8, 9, 12, 13, 16, 17, 19, 20, 22, 23, 24, 26.</a:t>
            </a:r>
            <a:endParaRPr lang="ru-RU" dirty="0"/>
          </a:p>
        </p:txBody>
      </p:sp>
      <p:pic>
        <p:nvPicPr>
          <p:cNvPr id="4" name="Рисунок 3" descr="00038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714488"/>
            <a:ext cx="6888547" cy="463900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2432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1. Рябина.</a:t>
            </a:r>
          </a:p>
          <a:p>
            <a:r>
              <a:rPr lang="ru-RU" dirty="0" smtClean="0"/>
              <a:t>2. Клён.</a:t>
            </a:r>
          </a:p>
          <a:p>
            <a:r>
              <a:rPr lang="ru-RU" dirty="0" smtClean="0"/>
              <a:t>3. Каштан.</a:t>
            </a:r>
          </a:p>
          <a:p>
            <a:r>
              <a:rPr lang="ru-RU" dirty="0" smtClean="0"/>
              <a:t>4. Малина.</a:t>
            </a:r>
          </a:p>
          <a:p>
            <a:r>
              <a:rPr lang="ru-RU" dirty="0" smtClean="0"/>
              <a:t>5. Шиповник.</a:t>
            </a:r>
          </a:p>
          <a:p>
            <a:r>
              <a:rPr lang="ru-RU" dirty="0" smtClean="0"/>
              <a:t>6. Земляника.</a:t>
            </a:r>
          </a:p>
          <a:p>
            <a:r>
              <a:rPr lang="ru-RU" dirty="0" smtClean="0"/>
              <a:t>7. Ландыш.</a:t>
            </a:r>
          </a:p>
          <a:p>
            <a:r>
              <a:rPr lang="ru-RU" dirty="0" smtClean="0"/>
              <a:t>8. Подорожник.</a:t>
            </a:r>
          </a:p>
          <a:p>
            <a:r>
              <a:rPr lang="ru-RU" dirty="0" smtClean="0"/>
              <a:t>9. Купена.</a:t>
            </a:r>
          </a:p>
          <a:p>
            <a:r>
              <a:rPr lang="ru-RU" dirty="0" smtClean="0"/>
              <a:t>10. Горох.</a:t>
            </a:r>
          </a:p>
          <a:p>
            <a:r>
              <a:rPr lang="ru-RU" dirty="0" smtClean="0"/>
              <a:t>11. Лопух.</a:t>
            </a:r>
          </a:p>
          <a:p>
            <a:r>
              <a:rPr lang="ru-RU" dirty="0" smtClean="0"/>
              <a:t>12. Колокольчик.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76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Простые и сложные листья. Выпиши номера растений которые имеют сложные листья.</a:t>
            </a:r>
            <a:endParaRPr lang="ru-RU" dirty="0"/>
          </a:p>
        </p:txBody>
      </p:sp>
      <p:pic>
        <p:nvPicPr>
          <p:cNvPr id="4" name="Рисунок 3" descr="000384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2357430"/>
            <a:ext cx="1591932" cy="2105033"/>
          </a:xfrm>
          <a:prstGeom prst="rect">
            <a:avLst/>
          </a:prstGeom>
        </p:spPr>
      </p:pic>
      <p:pic>
        <p:nvPicPr>
          <p:cNvPr id="5" name="Рисунок 4" descr="000385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4786322"/>
            <a:ext cx="2282243" cy="1536948"/>
          </a:xfrm>
          <a:prstGeom prst="rect">
            <a:avLst/>
          </a:prstGeom>
        </p:spPr>
      </p:pic>
      <p:pic>
        <p:nvPicPr>
          <p:cNvPr id="10" name="Рисунок 9" descr="000400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2285992"/>
            <a:ext cx="2586178" cy="1944684"/>
          </a:xfrm>
          <a:prstGeom prst="rect">
            <a:avLst/>
          </a:prstGeom>
        </p:spPr>
      </p:pic>
      <p:pic>
        <p:nvPicPr>
          <p:cNvPr id="11" name="Рисунок 10" descr="000400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4500570"/>
            <a:ext cx="2584446" cy="193833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>13. Калина.</a:t>
            </a:r>
          </a:p>
          <a:p>
            <a:r>
              <a:rPr lang="ru-RU" dirty="0" smtClean="0"/>
              <a:t>14. Роза.</a:t>
            </a:r>
          </a:p>
          <a:p>
            <a:r>
              <a:rPr lang="ru-RU" dirty="0" smtClean="0"/>
              <a:t>15. Клевер.</a:t>
            </a:r>
          </a:p>
          <a:p>
            <a:r>
              <a:rPr lang="ru-RU" dirty="0" smtClean="0"/>
              <a:t>16. Подсолнечник.</a:t>
            </a:r>
          </a:p>
          <a:p>
            <a:r>
              <a:rPr lang="ru-RU" dirty="0" smtClean="0"/>
              <a:t>17. Акация.</a:t>
            </a:r>
          </a:p>
          <a:p>
            <a:r>
              <a:rPr lang="ru-RU" dirty="0" smtClean="0"/>
              <a:t>18. Аспидистра.</a:t>
            </a:r>
          </a:p>
          <a:p>
            <a:r>
              <a:rPr lang="ru-RU" dirty="0" smtClean="0"/>
              <a:t>19. Гладиолус.</a:t>
            </a:r>
          </a:p>
          <a:p>
            <a:r>
              <a:rPr lang="ru-RU" dirty="0" smtClean="0"/>
              <a:t>20. Люпин.</a:t>
            </a:r>
          </a:p>
          <a:p>
            <a:r>
              <a:rPr lang="ru-RU" dirty="0" smtClean="0"/>
              <a:t>21. Липа.</a:t>
            </a:r>
          </a:p>
          <a:p>
            <a:r>
              <a:rPr lang="ru-RU" dirty="0" smtClean="0"/>
              <a:t>22. Астра.</a:t>
            </a:r>
          </a:p>
          <a:p>
            <a:r>
              <a:rPr lang="ru-RU" dirty="0" smtClean="0"/>
              <a:t>23. Мята.</a:t>
            </a:r>
          </a:p>
          <a:p>
            <a:r>
              <a:rPr lang="ru-RU" dirty="0" smtClean="0"/>
              <a:t>24. Кувшинка.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00042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3000372"/>
            <a:ext cx="2428876" cy="3643314"/>
          </a:xfrm>
          <a:prstGeom prst="rect">
            <a:avLst/>
          </a:prstGeom>
        </p:spPr>
      </p:pic>
      <p:pic>
        <p:nvPicPr>
          <p:cNvPr id="7" name="Рисунок 6" descr="000422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2928934"/>
            <a:ext cx="2476501" cy="3714752"/>
          </a:xfrm>
          <a:prstGeom prst="rect">
            <a:avLst/>
          </a:prstGeom>
        </p:spPr>
      </p:pic>
      <p:pic>
        <p:nvPicPr>
          <p:cNvPr id="8" name="Рисунок 7" descr="000423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214290"/>
            <a:ext cx="3786182" cy="253015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r>
              <a:rPr lang="ru-RU" dirty="0" smtClean="0"/>
              <a:t>25. Кукуруза.</a:t>
            </a:r>
          </a:p>
          <a:p>
            <a:r>
              <a:rPr lang="ru-RU" dirty="0" smtClean="0"/>
              <a:t>26. Картофель.</a:t>
            </a:r>
          </a:p>
          <a:p>
            <a:r>
              <a:rPr lang="ru-RU" dirty="0" smtClean="0"/>
              <a:t>27. Ива.</a:t>
            </a:r>
          </a:p>
          <a:p>
            <a:r>
              <a:rPr lang="ru-RU" dirty="0" smtClean="0"/>
              <a:t>28. Тополь.</a:t>
            </a:r>
          </a:p>
          <a:p>
            <a:r>
              <a:rPr lang="ru-RU" dirty="0" smtClean="0"/>
              <a:t>29. Вороний глаз.</a:t>
            </a:r>
          </a:p>
          <a:p>
            <a:r>
              <a:rPr lang="ru-RU" dirty="0" smtClean="0"/>
              <a:t>30. Барбарис.</a:t>
            </a:r>
          </a:p>
          <a:p>
            <a:r>
              <a:rPr lang="ru-RU" dirty="0" smtClean="0"/>
              <a:t>31. Фикус.</a:t>
            </a:r>
          </a:p>
          <a:p>
            <a:r>
              <a:rPr lang="ru-RU" dirty="0" smtClean="0"/>
              <a:t>32. Морковь.</a:t>
            </a:r>
          </a:p>
          <a:p>
            <a:r>
              <a:rPr lang="ru-RU" dirty="0" smtClean="0"/>
              <a:t>33. Петрушка.</a:t>
            </a:r>
          </a:p>
          <a:p>
            <a:r>
              <a:rPr lang="ru-RU" dirty="0" smtClean="0"/>
              <a:t>34. Свекла.</a:t>
            </a:r>
          </a:p>
          <a:p>
            <a:r>
              <a:rPr lang="ru-RU" dirty="0" smtClean="0"/>
              <a:t>35. Пшеница.</a:t>
            </a:r>
          </a:p>
          <a:p>
            <a:r>
              <a:rPr lang="ru-RU" dirty="0" smtClean="0"/>
              <a:t>36. Гусиная лапка.</a:t>
            </a:r>
            <a:endParaRPr lang="ru-RU" dirty="0"/>
          </a:p>
        </p:txBody>
      </p:sp>
      <p:pic>
        <p:nvPicPr>
          <p:cNvPr id="4" name="Рисунок 3" descr="000389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85728"/>
            <a:ext cx="3891485" cy="2663235"/>
          </a:xfrm>
          <a:prstGeom prst="rect">
            <a:avLst/>
          </a:prstGeom>
        </p:spPr>
      </p:pic>
      <p:pic>
        <p:nvPicPr>
          <p:cNvPr id="8" name="Рисунок 7" descr="000397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846" y="3571876"/>
            <a:ext cx="4014162" cy="269074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Ответы: 1, 3, 4, 5, 6, 10, 14, 15, 17, 20, 32, 33, 36.</a:t>
            </a:r>
            <a:endParaRPr lang="ru-RU" dirty="0"/>
          </a:p>
        </p:txBody>
      </p:sp>
      <p:pic>
        <p:nvPicPr>
          <p:cNvPr id="4" name="Рисунок 3" descr="000388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500462" cy="2357343"/>
          </a:xfrm>
          <a:prstGeom prst="rect">
            <a:avLst/>
          </a:prstGeom>
        </p:spPr>
      </p:pic>
      <p:pic>
        <p:nvPicPr>
          <p:cNvPr id="5" name="Рисунок 4" descr="000388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000504"/>
            <a:ext cx="3593794" cy="2425811"/>
          </a:xfrm>
          <a:prstGeom prst="rect">
            <a:avLst/>
          </a:prstGeom>
        </p:spPr>
      </p:pic>
      <p:pic>
        <p:nvPicPr>
          <p:cNvPr id="6" name="Рисунок 5" descr="000389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00174"/>
            <a:ext cx="3842554" cy="490538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6472254" cy="54292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У большинства видов растений стебли прямостоячие.</a:t>
            </a:r>
          </a:p>
          <a:p>
            <a:r>
              <a:rPr lang="ru-RU" dirty="0" smtClean="0"/>
              <a:t>2. Все стелющиеся стебли не укореняются в почве.</a:t>
            </a:r>
          </a:p>
          <a:p>
            <a:r>
              <a:rPr lang="ru-RU" dirty="0" smtClean="0"/>
              <a:t>3. Вьющиеся стебли обвивают опору и цепляются за неё усиками или короткими придаточными корнями – прицепками.</a:t>
            </a:r>
          </a:p>
          <a:p>
            <a:r>
              <a:rPr lang="ru-RU" dirty="0" smtClean="0"/>
              <a:t>4. Стебли винограда цепляются за опору усиками.</a:t>
            </a:r>
          </a:p>
          <a:p>
            <a:r>
              <a:rPr lang="ru-RU" dirty="0" smtClean="0"/>
              <a:t>5. Стебель дерева состоит из коры, пробки, луба, камбия, древесины и сердцевины.</a:t>
            </a:r>
          </a:p>
          <a:p>
            <a:r>
              <a:rPr lang="ru-RU" dirty="0" smtClean="0"/>
              <a:t>6. Клетки пробки мёртвые.</a:t>
            </a:r>
          </a:p>
          <a:p>
            <a:r>
              <a:rPr lang="ru-RU" dirty="0" smtClean="0"/>
              <a:t>7. Кожица стебля и пробка покровные ткани.</a:t>
            </a:r>
          </a:p>
          <a:p>
            <a:r>
              <a:rPr lang="ru-RU" dirty="0" smtClean="0"/>
              <a:t>8. Дыхание древесного стебля происходит через трещины коры и обломанные ветки.</a:t>
            </a:r>
          </a:p>
          <a:p>
            <a:r>
              <a:rPr lang="ru-RU" dirty="0" smtClean="0"/>
              <a:t>9. Ситовидные трубки входят в состав древесины.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Строение стебля.</a:t>
            </a:r>
            <a:endParaRPr lang="ru-RU" dirty="0"/>
          </a:p>
        </p:txBody>
      </p:sp>
      <p:pic>
        <p:nvPicPr>
          <p:cNvPr id="4" name="Рисунок 3" descr="00038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34" y="0"/>
            <a:ext cx="2505066" cy="2014123"/>
          </a:xfrm>
          <a:prstGeom prst="rect">
            <a:avLst/>
          </a:prstGeom>
        </p:spPr>
      </p:pic>
      <p:pic>
        <p:nvPicPr>
          <p:cNvPr id="5" name="Рисунок 4" descr="000388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329" y="5214950"/>
            <a:ext cx="2509671" cy="1643050"/>
          </a:xfrm>
          <a:prstGeom prst="rect">
            <a:avLst/>
          </a:prstGeom>
        </p:spPr>
      </p:pic>
      <p:pic>
        <p:nvPicPr>
          <p:cNvPr id="6" name="Рисунок 5" descr="0003979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2000240"/>
            <a:ext cx="2285984" cy="31673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5900750" cy="564360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11. У тыквы стебель стелющийся.</a:t>
            </a:r>
          </a:p>
          <a:p>
            <a:r>
              <a:rPr lang="ru-RU" dirty="0" smtClean="0"/>
              <a:t>12. У картофеля семена образуются в почве.</a:t>
            </a:r>
          </a:p>
          <a:p>
            <a:r>
              <a:rPr lang="ru-RU" dirty="0" smtClean="0"/>
              <a:t>13. Ягода – сочный плод.</a:t>
            </a:r>
          </a:p>
          <a:p>
            <a:r>
              <a:rPr lang="ru-RU" dirty="0" smtClean="0"/>
              <a:t>14. Костянка – тоже сочный плод.</a:t>
            </a:r>
          </a:p>
          <a:p>
            <a:r>
              <a:rPr lang="ru-RU" dirty="0" smtClean="0"/>
              <a:t>15. Плод – ягода у земляники, малины, ежевики.</a:t>
            </a:r>
          </a:p>
          <a:p>
            <a:r>
              <a:rPr lang="ru-RU" dirty="0" smtClean="0"/>
              <a:t>16. Плод костянка у сливы, черёмухи, абрикоса.</a:t>
            </a:r>
          </a:p>
          <a:p>
            <a:r>
              <a:rPr lang="ru-RU" dirty="0" smtClean="0"/>
              <a:t>17. Семянка, зерновка и боб – сухие плоды.</a:t>
            </a:r>
          </a:p>
          <a:p>
            <a:r>
              <a:rPr lang="ru-RU" dirty="0" smtClean="0"/>
              <a:t>18. Плоды гороха и фасоли называются стручками.</a:t>
            </a:r>
          </a:p>
          <a:p>
            <a:r>
              <a:rPr lang="ru-RU" dirty="0" smtClean="0"/>
              <a:t>19. Плод капусты кочан.</a:t>
            </a:r>
          </a:p>
          <a:p>
            <a:r>
              <a:rPr lang="ru-RU" dirty="0" smtClean="0"/>
              <a:t>20. Внутри плодов находится одно семя или много.</a:t>
            </a:r>
          </a:p>
          <a:p>
            <a:r>
              <a:rPr lang="ru-RU" dirty="0" smtClean="0"/>
              <a:t>21. В каждом семени имеется один или несколько зародышей.</a:t>
            </a:r>
            <a:endParaRPr lang="ru-RU" dirty="0"/>
          </a:p>
        </p:txBody>
      </p:sp>
      <p:pic>
        <p:nvPicPr>
          <p:cNvPr id="4" name="Рисунок 3" descr="00038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3929066"/>
            <a:ext cx="1715507" cy="1357322"/>
          </a:xfrm>
          <a:prstGeom prst="rect">
            <a:avLst/>
          </a:prstGeom>
        </p:spPr>
      </p:pic>
      <p:pic>
        <p:nvPicPr>
          <p:cNvPr id="5" name="Рисунок 4" descr="00038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14290"/>
            <a:ext cx="1428760" cy="1767538"/>
          </a:xfrm>
          <a:prstGeom prst="rect">
            <a:avLst/>
          </a:prstGeom>
        </p:spPr>
      </p:pic>
      <p:pic>
        <p:nvPicPr>
          <p:cNvPr id="6" name="Рисунок 5" descr="000386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5414211"/>
            <a:ext cx="1720516" cy="1443789"/>
          </a:xfrm>
          <a:prstGeom prst="rect">
            <a:avLst/>
          </a:prstGeom>
        </p:spPr>
      </p:pic>
      <p:pic>
        <p:nvPicPr>
          <p:cNvPr id="9" name="Рисунок 8" descr="000386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214290"/>
            <a:ext cx="1360362" cy="1736632"/>
          </a:xfrm>
          <a:prstGeom prst="rect">
            <a:avLst/>
          </a:prstGeom>
        </p:spPr>
      </p:pic>
      <p:pic>
        <p:nvPicPr>
          <p:cNvPr id="10" name="Рисунок 9" descr="000384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2381422"/>
            <a:ext cx="1928826" cy="1289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7115196" cy="62151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10. Лубяные волокна – вытянутые мёртвые клетки с толстыми стенками.</a:t>
            </a:r>
          </a:p>
          <a:p>
            <a:r>
              <a:rPr lang="ru-RU" dirty="0" smtClean="0"/>
              <a:t>11. Камбий – образовательная ткань.</a:t>
            </a:r>
          </a:p>
          <a:p>
            <a:r>
              <a:rPr lang="ru-RU" dirty="0" smtClean="0"/>
              <a:t>12. Стебель растёт в толщину непрерывно.</a:t>
            </a:r>
          </a:p>
          <a:p>
            <a:r>
              <a:rPr lang="ru-RU" dirty="0" smtClean="0"/>
              <a:t>13. Годичное кольцо образуется за весну, лето и осень.</a:t>
            </a:r>
          </a:p>
          <a:p>
            <a:r>
              <a:rPr lang="ru-RU" dirty="0" smtClean="0"/>
              <a:t>14. По годичным кольцам можно узнать, в каких условиях дерево росло в тот или иной год жизни.</a:t>
            </a:r>
          </a:p>
          <a:p>
            <a:r>
              <a:rPr lang="ru-RU" dirty="0" smtClean="0"/>
              <a:t>15. Вода и минеральные соли передвигаются по сердцевине.</a:t>
            </a:r>
          </a:p>
          <a:p>
            <a:r>
              <a:rPr lang="ru-RU" dirty="0" smtClean="0"/>
              <a:t>16. На подземных побегах имеются почки, видоизменённые листья, развиваются придаточные корни.</a:t>
            </a:r>
          </a:p>
          <a:p>
            <a:r>
              <a:rPr lang="ru-RU" dirty="0" smtClean="0"/>
              <a:t>17. На всех подземных побегах листья быстро отмирают, оставляя заметные рубцы.</a:t>
            </a:r>
          </a:p>
          <a:p>
            <a:r>
              <a:rPr lang="ru-RU" dirty="0" smtClean="0"/>
              <a:t>18. Корневище – это видоизменённый боковой корень.</a:t>
            </a:r>
          </a:p>
          <a:p>
            <a:r>
              <a:rPr lang="ru-RU" dirty="0" smtClean="0"/>
              <a:t>19. Луковица состоит из укороченного стебля, видоизменённых листьев и почек.</a:t>
            </a:r>
          </a:p>
          <a:p>
            <a:r>
              <a:rPr lang="ru-RU" dirty="0" smtClean="0"/>
              <a:t>20. Клубни развиваются не на корнях, а на концах подземных побегов – столонах.</a:t>
            </a:r>
          </a:p>
          <a:p>
            <a:r>
              <a:rPr lang="ru-RU" dirty="0" smtClean="0"/>
              <a:t>21. В клубнях, луковицах и корневищах откладывается в запас крахмал.</a:t>
            </a:r>
            <a:endParaRPr lang="ru-RU" dirty="0"/>
          </a:p>
        </p:txBody>
      </p:sp>
      <p:pic>
        <p:nvPicPr>
          <p:cNvPr id="5" name="Рисунок 4" descr="000392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646" y="4500570"/>
            <a:ext cx="1730354" cy="2357430"/>
          </a:xfrm>
          <a:prstGeom prst="rect">
            <a:avLst/>
          </a:prstGeom>
        </p:spPr>
      </p:pic>
      <p:pic>
        <p:nvPicPr>
          <p:cNvPr id="7" name="Рисунок 6" descr="00039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428604"/>
            <a:ext cx="1865308" cy="151113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Правильные ответы: 1, 4, 6, 7, 10, 11, 13, 14, 16, 19, 20.</a:t>
            </a:r>
            <a:endParaRPr lang="ru-RU" dirty="0"/>
          </a:p>
        </p:txBody>
      </p:sp>
      <p:pic>
        <p:nvPicPr>
          <p:cNvPr id="4" name="Рисунок 3" descr="00039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71546"/>
            <a:ext cx="4133896" cy="3093922"/>
          </a:xfrm>
          <a:prstGeom prst="rect">
            <a:avLst/>
          </a:prstGeom>
        </p:spPr>
      </p:pic>
      <p:pic>
        <p:nvPicPr>
          <p:cNvPr id="5" name="Рисунок 4" descr="000391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67807"/>
            <a:ext cx="3214710" cy="45425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6472254" cy="61436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Любой цветок имеет лепестки и чашелистики.</a:t>
            </a:r>
          </a:p>
          <a:p>
            <a:r>
              <a:rPr lang="ru-RU" dirty="0" smtClean="0"/>
              <a:t>2. У цветка тюльпана и чашечка и венчик имеют яркую окраску.</a:t>
            </a:r>
          </a:p>
          <a:p>
            <a:r>
              <a:rPr lang="ru-RU" dirty="0" smtClean="0"/>
              <a:t>3. На одном растении тыквы бывают как пестичные, так и тычиночные цветки.</a:t>
            </a:r>
          </a:p>
          <a:p>
            <a:r>
              <a:rPr lang="ru-RU" dirty="0" smtClean="0"/>
              <a:t>4. Венчик у цветка огурца сростнолепестный, а чашечка сростнолистная.</a:t>
            </a:r>
          </a:p>
          <a:p>
            <a:r>
              <a:rPr lang="ru-RU" dirty="0" smtClean="0"/>
              <a:t>5. В цветках всех растений имеется только по одному пестику.</a:t>
            </a:r>
          </a:p>
          <a:p>
            <a:r>
              <a:rPr lang="ru-RU" dirty="0" smtClean="0"/>
              <a:t>6. Пестик может быть без столбика.</a:t>
            </a:r>
          </a:p>
          <a:p>
            <a:r>
              <a:rPr lang="ru-RU" dirty="0" smtClean="0"/>
              <a:t>7. Рыльце пестика цветка кукурузы достигает в длину 20 см и более.</a:t>
            </a:r>
          </a:p>
          <a:p>
            <a:r>
              <a:rPr lang="ru-RU" dirty="0" smtClean="0"/>
              <a:t>8. Ива, как и кукуруза, - растение однодомное.</a:t>
            </a:r>
          </a:p>
          <a:p>
            <a:r>
              <a:rPr lang="ru-RU" dirty="0" smtClean="0"/>
              <a:t>9. У самоопыляемых растений рыльце пестика всегда расположено выше пыльников.</a:t>
            </a:r>
          </a:p>
          <a:p>
            <a:r>
              <a:rPr lang="ru-RU" dirty="0" smtClean="0"/>
              <a:t>10. Внутри завязи пестика имеется одна или несколько семяпочек.</a:t>
            </a:r>
          </a:p>
          <a:p>
            <a:r>
              <a:rPr lang="ru-RU" dirty="0" smtClean="0"/>
              <a:t>11. Из завязи развивается семя.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Цветок и плод.</a:t>
            </a:r>
            <a:endParaRPr lang="ru-RU" dirty="0"/>
          </a:p>
        </p:txBody>
      </p:sp>
      <p:pic>
        <p:nvPicPr>
          <p:cNvPr id="4" name="Рисунок 3" descr="00042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40" y="0"/>
            <a:ext cx="3000360" cy="2357430"/>
          </a:xfrm>
          <a:prstGeom prst="rect">
            <a:avLst/>
          </a:prstGeom>
        </p:spPr>
      </p:pic>
      <p:pic>
        <p:nvPicPr>
          <p:cNvPr id="5" name="Рисунок 4" descr="00042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75817" y="3696886"/>
            <a:ext cx="3321819" cy="221454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6400816" cy="61436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12. У большинства растений плоды развиваются из завязей.</a:t>
            </a:r>
          </a:p>
          <a:p>
            <a:r>
              <a:rPr lang="ru-RU" dirty="0" smtClean="0"/>
              <a:t>13. В образовании плода огурца принимает участие разрастающееся цветоложе цветка.</a:t>
            </a:r>
          </a:p>
          <a:p>
            <a:r>
              <a:rPr lang="ru-RU" dirty="0" smtClean="0"/>
              <a:t>14. Плод груши называют яблоком.</a:t>
            </a:r>
          </a:p>
          <a:p>
            <a:r>
              <a:rPr lang="ru-RU" dirty="0" smtClean="0"/>
              <a:t>15. Орех – односемянный плод.</a:t>
            </a:r>
          </a:p>
          <a:p>
            <a:r>
              <a:rPr lang="ru-RU" dirty="0" smtClean="0"/>
              <a:t>16. Плод конского каштана – орех.</a:t>
            </a:r>
          </a:p>
          <a:p>
            <a:r>
              <a:rPr lang="ru-RU" dirty="0" smtClean="0"/>
              <a:t>17. Все вкусные и ароматные плоды – ягоды.</a:t>
            </a:r>
          </a:p>
          <a:p>
            <a:r>
              <a:rPr lang="ru-RU" dirty="0" smtClean="0"/>
              <a:t>18. Если цветок имеет лепестки и чашелистики, то его околоцветник называют двойным.</a:t>
            </a:r>
          </a:p>
          <a:p>
            <a:r>
              <a:rPr lang="ru-RU" dirty="0" smtClean="0"/>
              <a:t>19. Цветок ландыша имеет простой венчиковидный околоцветник.</a:t>
            </a:r>
          </a:p>
          <a:p>
            <a:r>
              <a:rPr lang="ru-RU" dirty="0" smtClean="0"/>
              <a:t>20. По внешнему краю цветка подсолнечника расположено много крупных лепестков.</a:t>
            </a:r>
          </a:p>
          <a:p>
            <a:r>
              <a:rPr lang="ru-RU" dirty="0" smtClean="0"/>
              <a:t>21. У одуванчика соцветие – корзинка.</a:t>
            </a:r>
          </a:p>
          <a:p>
            <a:r>
              <a:rPr lang="ru-RU" dirty="0" smtClean="0"/>
              <a:t>22. Кисть, початок и головка – простые соцветия.</a:t>
            </a:r>
            <a:endParaRPr lang="ru-RU" dirty="0"/>
          </a:p>
        </p:txBody>
      </p:sp>
      <p:pic>
        <p:nvPicPr>
          <p:cNvPr id="4" name="Рисунок 3" descr="00042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425" y="0"/>
            <a:ext cx="2314575" cy="3514725"/>
          </a:xfrm>
          <a:prstGeom prst="rect">
            <a:avLst/>
          </a:prstGeom>
        </p:spPr>
      </p:pic>
      <p:pic>
        <p:nvPicPr>
          <p:cNvPr id="6" name="Рисунок 5" descr="000434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76" y="3657600"/>
            <a:ext cx="2249424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6758006" cy="635798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23. Соцветие сложный зонтик имеют морковь, укроп, борщевик.</a:t>
            </a:r>
          </a:p>
          <a:p>
            <a:r>
              <a:rPr lang="ru-RU" dirty="0" smtClean="0"/>
              <a:t>24. У смородины соцветие кисть.</a:t>
            </a:r>
          </a:p>
          <a:p>
            <a:r>
              <a:rPr lang="ru-RU" dirty="0" smtClean="0"/>
              <a:t>25. На рябине образуются плоды, называемые яблочками.</a:t>
            </a:r>
          </a:p>
          <a:p>
            <a:r>
              <a:rPr lang="ru-RU" dirty="0" smtClean="0"/>
              <a:t>26. Плоды клевера односемянные бобы.</a:t>
            </a:r>
          </a:p>
          <a:p>
            <a:r>
              <a:rPr lang="ru-RU" dirty="0" smtClean="0"/>
              <a:t>27. Ветроопыляемые растения цветут одновременно с насекомоопыляемыми растениями.</a:t>
            </a:r>
          </a:p>
          <a:p>
            <a:r>
              <a:rPr lang="ru-RU" dirty="0" smtClean="0"/>
              <a:t>28. Все самоопыляемые растения опыляются при помощи ветра.</a:t>
            </a:r>
          </a:p>
          <a:p>
            <a:r>
              <a:rPr lang="ru-RU" dirty="0" smtClean="0"/>
              <a:t>29. Семена двудольных растений не имеют эндосперма.</a:t>
            </a:r>
          </a:p>
          <a:p>
            <a:r>
              <a:rPr lang="ru-RU" dirty="0" smtClean="0"/>
              <a:t>30. В семенах однодольных растений зародыши имеют по одной семядоли.</a:t>
            </a:r>
            <a:endParaRPr lang="ru-RU" dirty="0"/>
          </a:p>
        </p:txBody>
      </p:sp>
      <p:pic>
        <p:nvPicPr>
          <p:cNvPr id="5" name="Рисунок 4" descr="0004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3250" y="0"/>
            <a:ext cx="2190749" cy="3286124"/>
          </a:xfrm>
          <a:prstGeom prst="rect">
            <a:avLst/>
          </a:prstGeom>
        </p:spPr>
      </p:pic>
      <p:pic>
        <p:nvPicPr>
          <p:cNvPr id="6" name="Рисунок 5" descr="000384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072" y="3571876"/>
            <a:ext cx="2581854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2133592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Правильные ответы: 3, 4, 6, 7, 10, 12, 14, 15, 18, 19, 21, 22, 23, 24, 25, 26, 30.</a:t>
            </a:r>
            <a:endParaRPr lang="ru-RU" dirty="0"/>
          </a:p>
        </p:txBody>
      </p:sp>
      <p:pic>
        <p:nvPicPr>
          <p:cNvPr id="4" name="Рисунок 3" descr="00042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285992"/>
            <a:ext cx="6357982" cy="423865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6400816" cy="50482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1. К крестоцветным относятся как травянистые растения, так и кустарники, деревья.</a:t>
            </a:r>
          </a:p>
          <a:p>
            <a:r>
              <a:rPr lang="ru-RU" dirty="0" smtClean="0"/>
              <a:t>2. Все крестоцветные имеют простые листья.</a:t>
            </a:r>
          </a:p>
          <a:p>
            <a:r>
              <a:rPr lang="ru-RU" dirty="0" smtClean="0"/>
              <a:t>3. Плоды у крестоцветных стручки и стручочки.</a:t>
            </a:r>
          </a:p>
          <a:p>
            <a:r>
              <a:rPr lang="ru-RU" dirty="0" smtClean="0"/>
              <a:t>4. Все крестоцветные двулетние растения.</a:t>
            </a:r>
          </a:p>
          <a:p>
            <a:r>
              <a:rPr lang="ru-RU" dirty="0" smtClean="0"/>
              <a:t>5. У некоторых видов крестоцветных развиваются корнеплоды.</a:t>
            </a:r>
          </a:p>
          <a:p>
            <a:r>
              <a:rPr lang="ru-RU" dirty="0" smtClean="0"/>
              <a:t>6. Листья крестоцветных имеют сетчатое жилкование.</a:t>
            </a:r>
          </a:p>
          <a:p>
            <a:r>
              <a:rPr lang="ru-RU" dirty="0" smtClean="0"/>
              <a:t>7. Крестоцветные относятся к двудольным растениям.</a:t>
            </a:r>
          </a:p>
          <a:p>
            <a:r>
              <a:rPr lang="ru-RU" dirty="0" smtClean="0"/>
              <a:t>8. Все крестоцветные имеют формулу Ч4</a:t>
            </a:r>
            <a:r>
              <a:rPr lang="ru-RU" sz="2400" dirty="0" smtClean="0"/>
              <a:t>Л</a:t>
            </a:r>
            <a:r>
              <a:rPr lang="ru-RU" dirty="0" smtClean="0"/>
              <a:t>4Т4+2П1.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Семейства цветковых растений.</a:t>
            </a:r>
            <a:endParaRPr lang="ru-RU" dirty="0"/>
          </a:p>
        </p:txBody>
      </p:sp>
      <p:pic>
        <p:nvPicPr>
          <p:cNvPr id="6" name="Рисунок 5" descr="000425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226975" y="3940975"/>
            <a:ext cx="3500430" cy="2333620"/>
          </a:xfrm>
          <a:prstGeom prst="rect">
            <a:avLst/>
          </a:prstGeom>
        </p:spPr>
      </p:pic>
      <p:pic>
        <p:nvPicPr>
          <p:cNvPr id="7" name="Рисунок 6" descr="000425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29430" y="1143011"/>
            <a:ext cx="2071718" cy="235742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6572296" cy="628654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9. Розоцветные – травянистые растения, кустарники и деревья.</a:t>
            </a:r>
          </a:p>
          <a:p>
            <a:r>
              <a:rPr lang="ru-RU" dirty="0" smtClean="0"/>
              <a:t>10. Все розоцветные имеют простые листья.</a:t>
            </a:r>
          </a:p>
          <a:p>
            <a:r>
              <a:rPr lang="ru-RU" dirty="0" smtClean="0"/>
              <a:t>11. Розоцветные ветроопыляемые растения.</a:t>
            </a:r>
          </a:p>
          <a:p>
            <a:r>
              <a:rPr lang="ru-RU" dirty="0" smtClean="0"/>
              <a:t>12. Формула цветка всех розоцветных – Ч5Л5Т5П1.</a:t>
            </a:r>
          </a:p>
          <a:p>
            <a:r>
              <a:rPr lang="ru-RU" dirty="0" smtClean="0"/>
              <a:t>13. В образовании плодов у некоторых розоцветных принимает участие не только пестик, но и другие части цветка.</a:t>
            </a:r>
          </a:p>
          <a:p>
            <a:r>
              <a:rPr lang="ru-RU" dirty="0" smtClean="0"/>
              <a:t>14. У земляники, как и у большинства розоцветных, развивается плод ягода.</a:t>
            </a:r>
          </a:p>
          <a:p>
            <a:r>
              <a:rPr lang="ru-RU" dirty="0" smtClean="0"/>
              <a:t>15. Яблоко груши, айвы развиваются из завязи пестика и цветоложа.</a:t>
            </a:r>
          </a:p>
          <a:p>
            <a:r>
              <a:rPr lang="ru-RU" dirty="0" smtClean="0"/>
              <a:t>16. У некоторых видов розоцветных развиваются ползучие побеги – столоны.</a:t>
            </a:r>
            <a:endParaRPr lang="ru-RU" dirty="0"/>
          </a:p>
        </p:txBody>
      </p:sp>
      <p:pic>
        <p:nvPicPr>
          <p:cNvPr id="6" name="Рисунок 5" descr="000424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15129" y="3829131"/>
            <a:ext cx="3628881" cy="2428860"/>
          </a:xfrm>
          <a:prstGeom prst="rect">
            <a:avLst/>
          </a:prstGeom>
        </p:spPr>
      </p:pic>
      <p:pic>
        <p:nvPicPr>
          <p:cNvPr id="7" name="Рисунок 6" descr="000425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322226" y="392914"/>
            <a:ext cx="3214688" cy="24288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5972188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17. Паслёновые – преимущественно травянистые растения.</a:t>
            </a:r>
          </a:p>
          <a:p>
            <a:r>
              <a:rPr lang="ru-RU" dirty="0" smtClean="0"/>
              <a:t>18. Паслёновые имеют преимущественно сложные листья.</a:t>
            </a:r>
          </a:p>
          <a:p>
            <a:r>
              <a:rPr lang="ru-RU" dirty="0" smtClean="0"/>
              <a:t>19. Формула цветка всех паслёновых – Ч(5)Л(5)Т(5)П1.</a:t>
            </a:r>
          </a:p>
          <a:p>
            <a:r>
              <a:rPr lang="ru-RU" dirty="0" smtClean="0"/>
              <a:t>20. У всех паслёновых развивается плод ягода.</a:t>
            </a:r>
          </a:p>
          <a:p>
            <a:r>
              <a:rPr lang="ru-RU" dirty="0" smtClean="0"/>
              <a:t>21. Белена и дурман – паслёновые растения.</a:t>
            </a:r>
          </a:p>
          <a:p>
            <a:r>
              <a:rPr lang="ru-RU" dirty="0" smtClean="0"/>
              <a:t>22. Перец и баклажан – овощные растения из семейства паслёновых.</a:t>
            </a:r>
          </a:p>
          <a:p>
            <a:r>
              <a:rPr lang="ru-RU" dirty="0" smtClean="0"/>
              <a:t>23. Клубни картофеля развиваются на придаточных корнях.</a:t>
            </a:r>
            <a:endParaRPr lang="ru-RU" dirty="0"/>
          </a:p>
        </p:txBody>
      </p:sp>
      <p:pic>
        <p:nvPicPr>
          <p:cNvPr id="4" name="Рисунок 3" descr="00042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8783" y="0"/>
            <a:ext cx="2725217" cy="1785926"/>
          </a:xfrm>
          <a:prstGeom prst="rect">
            <a:avLst/>
          </a:prstGeom>
        </p:spPr>
      </p:pic>
      <p:pic>
        <p:nvPicPr>
          <p:cNvPr id="5" name="Рисунок 4" descr="00042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2606652"/>
            <a:ext cx="2786050" cy="425134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500834"/>
          </a:xfrm>
        </p:spPr>
        <p:txBody>
          <a:bodyPr/>
          <a:lstStyle/>
          <a:p>
            <a:r>
              <a:rPr lang="ru-RU" dirty="0" smtClean="0"/>
              <a:t>24. Цветок мотыльковых имеет двойной околоцветник.</a:t>
            </a:r>
          </a:p>
          <a:p>
            <a:r>
              <a:rPr lang="ru-RU" dirty="0" smtClean="0"/>
              <a:t>25. Все мотыльковые самоопыляемые растения.</a:t>
            </a:r>
          </a:p>
          <a:p>
            <a:r>
              <a:rPr lang="ru-RU" dirty="0" smtClean="0"/>
              <a:t>26. Общая формула цветков большинства мотыльковых растений – Ч(5)Л3+(2)Т(9)+1П1.</a:t>
            </a:r>
          </a:p>
          <a:p>
            <a:r>
              <a:rPr lang="ru-RU" dirty="0" smtClean="0"/>
              <a:t>27. Листья у мотыльковых с прилистниками.</a:t>
            </a:r>
          </a:p>
          <a:p>
            <a:r>
              <a:rPr lang="ru-RU" dirty="0" smtClean="0"/>
              <a:t>28. Корневая система мотыльковых стержневая.</a:t>
            </a:r>
          </a:p>
          <a:p>
            <a:r>
              <a:rPr lang="ru-RU" dirty="0" smtClean="0"/>
              <a:t>29. Плоды мотыльковых – стручки.</a:t>
            </a:r>
          </a:p>
          <a:p>
            <a:r>
              <a:rPr lang="ru-RU" dirty="0" smtClean="0"/>
              <a:t>30. Семена мотыльковых содержат много белка.</a:t>
            </a:r>
            <a:endParaRPr lang="ru-RU" dirty="0"/>
          </a:p>
        </p:txBody>
      </p:sp>
      <p:pic>
        <p:nvPicPr>
          <p:cNvPr id="5" name="Рисунок 4" descr="00042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4" y="4286256"/>
            <a:ext cx="3857616" cy="2571744"/>
          </a:xfrm>
          <a:prstGeom prst="rect">
            <a:avLst/>
          </a:prstGeom>
        </p:spPr>
      </p:pic>
      <p:pic>
        <p:nvPicPr>
          <p:cNvPr id="7" name="Рисунок 6" descr="00042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1504"/>
            <a:ext cx="3714744" cy="2476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6472254" cy="64294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22. Все цветковые растения можно разделить на две группы: деревья и травы.</a:t>
            </a:r>
          </a:p>
          <a:p>
            <a:r>
              <a:rPr lang="ru-RU" dirty="0" smtClean="0"/>
              <a:t>23. Основной стебель у дерева называется стволом.</a:t>
            </a:r>
          </a:p>
          <a:p>
            <a:r>
              <a:rPr lang="ru-RU" dirty="0" smtClean="0"/>
              <a:t>24. Морковь травянистое растение.</a:t>
            </a:r>
          </a:p>
          <a:p>
            <a:r>
              <a:rPr lang="ru-RU" dirty="0" smtClean="0"/>
              <a:t>25. Травянистые растения бывают однолетними, двулетними и многолетними.</a:t>
            </a:r>
          </a:p>
          <a:p>
            <a:r>
              <a:rPr lang="ru-RU" dirty="0" smtClean="0"/>
              <a:t>26. Морковь – однолетнее растение.</a:t>
            </a:r>
          </a:p>
          <a:p>
            <a:r>
              <a:rPr lang="ru-RU" dirty="0" smtClean="0"/>
              <a:t>27. Ландыш, тюльпан, крапива – двулетние растения.</a:t>
            </a:r>
          </a:p>
          <a:p>
            <a:r>
              <a:rPr lang="ru-RU" dirty="0" smtClean="0"/>
              <a:t>28. Деревья и кустарники бывают только многолетними.</a:t>
            </a:r>
          </a:p>
          <a:p>
            <a:r>
              <a:rPr lang="ru-RU" dirty="0" smtClean="0"/>
              <a:t>29. Пионы и флоксы – многолетние травянистые растения.</a:t>
            </a:r>
          </a:p>
          <a:p>
            <a:r>
              <a:rPr lang="ru-RU" dirty="0" smtClean="0"/>
              <a:t>30. Плоды берёзы и одуванчика распространяются при помощи ветра.</a:t>
            </a:r>
          </a:p>
          <a:p>
            <a:r>
              <a:rPr lang="ru-RU" dirty="0" smtClean="0"/>
              <a:t>31. Плоды череды распространяются при помощи птиц.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0038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3214686"/>
            <a:ext cx="2500330" cy="2000264"/>
          </a:xfrm>
          <a:prstGeom prst="rect">
            <a:avLst/>
          </a:prstGeom>
        </p:spPr>
      </p:pic>
      <p:pic>
        <p:nvPicPr>
          <p:cNvPr id="5" name="Рисунок 4" descr="Tul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642918"/>
            <a:ext cx="2500298" cy="187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1434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31. Цветки сложноцветных имеют простой околоцветник.</a:t>
            </a:r>
          </a:p>
          <a:p>
            <a:r>
              <a:rPr lang="ru-RU" dirty="0" smtClean="0"/>
              <a:t>32. Цветки сложноцветных собраны в соцветия – корзинки.</a:t>
            </a:r>
          </a:p>
          <a:p>
            <a:r>
              <a:rPr lang="ru-RU" dirty="0" smtClean="0"/>
              <a:t>33. Цветки у сложноцветных бывают язычковыми, ложноязычковыми, трубчатыми, воронковидными.</a:t>
            </a:r>
          </a:p>
          <a:p>
            <a:r>
              <a:rPr lang="ru-RU" dirty="0" smtClean="0"/>
              <a:t>34. В корзинке подсолнечника имеются трубчатые и воронковидные цветки.</a:t>
            </a:r>
          </a:p>
          <a:p>
            <a:r>
              <a:rPr lang="ru-RU" dirty="0" smtClean="0"/>
              <a:t>35. Плод у сложноцветных – коробочка.</a:t>
            </a:r>
          </a:p>
          <a:p>
            <a:r>
              <a:rPr lang="ru-RU" dirty="0" smtClean="0"/>
              <a:t>36. Сложноцветные имеют простые листья.</a:t>
            </a:r>
            <a:endParaRPr lang="ru-RU" dirty="0"/>
          </a:p>
        </p:txBody>
      </p:sp>
      <p:pic>
        <p:nvPicPr>
          <p:cNvPr id="4" name="Рисунок 3" descr="000424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059" y="4357695"/>
            <a:ext cx="2958942" cy="2500306"/>
          </a:xfrm>
          <a:prstGeom prst="rect">
            <a:avLst/>
          </a:prstGeom>
        </p:spPr>
      </p:pic>
      <p:pic>
        <p:nvPicPr>
          <p:cNvPr id="5" name="Рисунок 4" descr="000424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4101"/>
            <a:ext cx="2000232" cy="2373899"/>
          </a:xfrm>
          <a:prstGeom prst="rect">
            <a:avLst/>
          </a:prstGeom>
        </p:spPr>
      </p:pic>
      <p:pic>
        <p:nvPicPr>
          <p:cNvPr id="6" name="Рисунок 5" descr="000428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4429132"/>
            <a:ext cx="3652433" cy="2428868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4291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37. Все злаковые – травянистые растения.</a:t>
            </a:r>
          </a:p>
          <a:p>
            <a:r>
              <a:rPr lang="ru-RU" dirty="0" smtClean="0"/>
              <a:t>38. Корневая система злаков стержневая.</a:t>
            </a:r>
          </a:p>
          <a:p>
            <a:r>
              <a:rPr lang="ru-RU" dirty="0" smtClean="0"/>
              <a:t>39. Листья злаков имеют влагалище.</a:t>
            </a:r>
          </a:p>
          <a:p>
            <a:r>
              <a:rPr lang="ru-RU" dirty="0" smtClean="0"/>
              <a:t>40. Стебель у большинства злаков – соломина.</a:t>
            </a:r>
          </a:p>
          <a:p>
            <a:r>
              <a:rPr lang="ru-RU" dirty="0" smtClean="0"/>
              <a:t>41. Цветки у всех злаков собраны в соцветие сложный колос.</a:t>
            </a:r>
          </a:p>
          <a:p>
            <a:r>
              <a:rPr lang="ru-RU" dirty="0" smtClean="0"/>
              <a:t>42. Плод у злаков – зерновка.</a:t>
            </a:r>
          </a:p>
          <a:p>
            <a:r>
              <a:rPr lang="ru-RU" dirty="0" smtClean="0"/>
              <a:t>43. Некоторые злаки имеют сочные плоды.</a:t>
            </a:r>
          </a:p>
          <a:p>
            <a:r>
              <a:rPr lang="ru-RU" dirty="0" smtClean="0"/>
              <a:t>44. Все злаки однолетние растения.</a:t>
            </a:r>
          </a:p>
          <a:p>
            <a:r>
              <a:rPr lang="ru-RU" dirty="0" smtClean="0"/>
              <a:t>45. Некоторые злаки имеют корневище.</a:t>
            </a:r>
            <a:endParaRPr lang="ru-RU" dirty="0"/>
          </a:p>
        </p:txBody>
      </p:sp>
      <p:pic>
        <p:nvPicPr>
          <p:cNvPr id="4" name="Рисунок 3" descr="00042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643446"/>
            <a:ext cx="2857488" cy="2214553"/>
          </a:xfrm>
          <a:prstGeom prst="rect">
            <a:avLst/>
          </a:prstGeom>
        </p:spPr>
      </p:pic>
      <p:pic>
        <p:nvPicPr>
          <p:cNvPr id="5" name="Рисунок 4" descr="000430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855"/>
            <a:ext cx="1571604" cy="2222145"/>
          </a:xfrm>
          <a:prstGeom prst="rect">
            <a:avLst/>
          </a:prstGeom>
        </p:spPr>
      </p:pic>
      <p:pic>
        <p:nvPicPr>
          <p:cNvPr id="6" name="Рисунок 5" descr="00043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4625205"/>
            <a:ext cx="3357586" cy="223279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7186634" cy="3643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46. Все растения семейства лилейных – многолетние.</a:t>
            </a:r>
          </a:p>
          <a:p>
            <a:r>
              <a:rPr lang="ru-RU" dirty="0" smtClean="0"/>
              <a:t>47. У всех растений семейства лилейных образуются луковицы.</a:t>
            </a:r>
          </a:p>
          <a:p>
            <a:r>
              <a:rPr lang="ru-RU" dirty="0" smtClean="0"/>
              <a:t>48. Растения семейства лилейных имеют цветок с простым околоцветником.</a:t>
            </a:r>
          </a:p>
          <a:p>
            <a:r>
              <a:rPr lang="ru-RU" dirty="0" smtClean="0"/>
              <a:t>49. Плод у лилейных – семянка.</a:t>
            </a:r>
          </a:p>
          <a:p>
            <a:r>
              <a:rPr lang="ru-RU" dirty="0" smtClean="0"/>
              <a:t>50. Лилейные относятся к однодольным растениям.</a:t>
            </a:r>
          </a:p>
          <a:p>
            <a:endParaRPr lang="ru-RU" dirty="0"/>
          </a:p>
        </p:txBody>
      </p:sp>
      <p:pic>
        <p:nvPicPr>
          <p:cNvPr id="4" name="Рисунок 3" descr="00042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8501" y="0"/>
            <a:ext cx="2095498" cy="3143248"/>
          </a:xfrm>
          <a:prstGeom prst="rect">
            <a:avLst/>
          </a:prstGeom>
        </p:spPr>
      </p:pic>
      <p:pic>
        <p:nvPicPr>
          <p:cNvPr id="7" name="Рисунок 6" descr="000427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116" y="3643314"/>
            <a:ext cx="4824884" cy="3214686"/>
          </a:xfrm>
          <a:prstGeom prst="rect">
            <a:avLst/>
          </a:prstGeom>
        </p:spPr>
      </p:pic>
      <p:pic>
        <p:nvPicPr>
          <p:cNvPr id="8" name="Рисунок 7" descr="000426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71942"/>
            <a:ext cx="371474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38570"/>
          </a:xfrm>
        </p:spPr>
        <p:txBody>
          <a:bodyPr/>
          <a:lstStyle/>
          <a:p>
            <a:r>
              <a:rPr lang="ru-RU" dirty="0" smtClean="0"/>
              <a:t>Правильные ответы: 2, 3, 5, 6, 7, 8, 9, 13, 15, 16, 17, 19, 21, 22, 24, 26, 27, 28, 30, 32, 33, 36, 37, 39, 40, 42, 45, 46, 48, 50.</a:t>
            </a:r>
            <a:endParaRPr lang="ru-RU" dirty="0"/>
          </a:p>
        </p:txBody>
      </p:sp>
      <p:pic>
        <p:nvPicPr>
          <p:cNvPr id="4" name="Рисунок 3" descr="00042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21832" cy="2214554"/>
          </a:xfrm>
          <a:prstGeom prst="rect">
            <a:avLst/>
          </a:prstGeom>
        </p:spPr>
      </p:pic>
      <p:pic>
        <p:nvPicPr>
          <p:cNvPr id="5" name="Рисунок 4" descr="00042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22169" y="0"/>
            <a:ext cx="3321831" cy="2214554"/>
          </a:xfrm>
          <a:prstGeom prst="rect">
            <a:avLst/>
          </a:prstGeom>
        </p:spPr>
      </p:pic>
      <p:pic>
        <p:nvPicPr>
          <p:cNvPr id="6" name="Рисунок 5" descr="00042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0"/>
            <a:ext cx="1928826" cy="2143116"/>
          </a:xfrm>
          <a:prstGeom prst="rect">
            <a:avLst/>
          </a:prstGeom>
        </p:spPr>
      </p:pic>
      <p:pic>
        <p:nvPicPr>
          <p:cNvPr id="7" name="Рисунок 6" descr="000421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596" y="3929066"/>
            <a:ext cx="4393404" cy="2928935"/>
          </a:xfrm>
          <a:prstGeom prst="rect">
            <a:avLst/>
          </a:prstGeom>
        </p:spPr>
      </p:pic>
      <p:pic>
        <p:nvPicPr>
          <p:cNvPr id="8" name="Рисунок 7" descr="0004219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52876"/>
            <a:ext cx="4357686" cy="2905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Ответы: 1, 2, 4, 5, 6, 10, 11, 13, 14, 16, 17, 20, 23, 24, 25, 28, 29, 30.</a:t>
            </a:r>
            <a:endParaRPr lang="ru-RU" dirty="0"/>
          </a:p>
        </p:txBody>
      </p:sp>
      <p:pic>
        <p:nvPicPr>
          <p:cNvPr id="4" name="Рисунок 3" descr="000421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3093"/>
            <a:ext cx="6500858" cy="4333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48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А) Однолетние.</a:t>
            </a:r>
          </a:p>
          <a:p>
            <a:r>
              <a:rPr lang="ru-RU" dirty="0" smtClean="0"/>
              <a:t>Б) Двулетние.</a:t>
            </a:r>
          </a:p>
          <a:p>
            <a:r>
              <a:rPr lang="ru-RU" dirty="0" smtClean="0"/>
              <a:t>В) Многолетние.</a:t>
            </a:r>
          </a:p>
          <a:p>
            <a:r>
              <a:rPr lang="ru-RU" dirty="0" smtClean="0"/>
              <a:t>1. Ландыш.</a:t>
            </a:r>
          </a:p>
          <a:p>
            <a:r>
              <a:rPr lang="ru-RU" dirty="0" smtClean="0"/>
              <a:t>2. Свекла.</a:t>
            </a:r>
          </a:p>
          <a:p>
            <a:r>
              <a:rPr lang="ru-RU" dirty="0" smtClean="0"/>
              <a:t>3. Петрушка.</a:t>
            </a:r>
          </a:p>
          <a:p>
            <a:r>
              <a:rPr lang="ru-RU" dirty="0" smtClean="0"/>
              <a:t>4. Лебеда.</a:t>
            </a:r>
          </a:p>
          <a:p>
            <a:r>
              <a:rPr lang="ru-RU" dirty="0" smtClean="0"/>
              <a:t>5. Ромашка аптечная.</a:t>
            </a:r>
          </a:p>
          <a:p>
            <a:r>
              <a:rPr lang="ru-RU" dirty="0" smtClean="0"/>
              <a:t>6. Мать-и-мачеха.</a:t>
            </a:r>
          </a:p>
          <a:p>
            <a:r>
              <a:rPr lang="ru-RU" dirty="0" smtClean="0"/>
              <a:t>7. Осот.</a:t>
            </a:r>
          </a:p>
          <a:p>
            <a:r>
              <a:rPr lang="ru-RU" dirty="0" smtClean="0"/>
              <a:t>8. Редька.</a:t>
            </a:r>
          </a:p>
          <a:p>
            <a:r>
              <a:rPr lang="ru-RU" dirty="0" smtClean="0"/>
              <a:t>9. Редис.</a:t>
            </a:r>
          </a:p>
          <a:p>
            <a:r>
              <a:rPr lang="ru-RU" dirty="0" smtClean="0"/>
              <a:t>10. Укроп.</a:t>
            </a:r>
          </a:p>
          <a:p>
            <a:r>
              <a:rPr lang="ru-RU" dirty="0" smtClean="0"/>
              <a:t>11. Крапива.</a:t>
            </a:r>
          </a:p>
          <a:p>
            <a:r>
              <a:rPr lang="ru-RU" dirty="0" smtClean="0"/>
              <a:t>12. Щавель.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Травянистые растения.</a:t>
            </a:r>
            <a:br>
              <a:rPr lang="ru-RU" dirty="0" smtClean="0"/>
            </a:br>
            <a:r>
              <a:rPr lang="ru-RU" dirty="0" smtClean="0"/>
              <a:t>Разделите названия по группам.</a:t>
            </a:r>
            <a:endParaRPr lang="ru-RU" dirty="0"/>
          </a:p>
        </p:txBody>
      </p:sp>
      <p:pic>
        <p:nvPicPr>
          <p:cNvPr id="7" name="Рисунок 6" descr="00038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1785926"/>
            <a:ext cx="5283657" cy="42624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13. Гречиха.</a:t>
            </a:r>
          </a:p>
          <a:p>
            <a:r>
              <a:rPr lang="ru-RU" dirty="0" smtClean="0"/>
              <a:t>14. Лопух.</a:t>
            </a:r>
          </a:p>
          <a:p>
            <a:r>
              <a:rPr lang="ru-RU" dirty="0" smtClean="0"/>
              <a:t>15. Морковь.</a:t>
            </a:r>
          </a:p>
          <a:p>
            <a:r>
              <a:rPr lang="ru-RU" dirty="0" smtClean="0"/>
              <a:t>16. Лён.</a:t>
            </a:r>
          </a:p>
          <a:p>
            <a:r>
              <a:rPr lang="ru-RU" dirty="0" smtClean="0"/>
              <a:t>17. Капуста.</a:t>
            </a:r>
          </a:p>
          <a:p>
            <a:r>
              <a:rPr lang="ru-RU" dirty="0" smtClean="0"/>
              <a:t>18. Пшеница.</a:t>
            </a:r>
          </a:p>
          <a:p>
            <a:r>
              <a:rPr lang="ru-RU" dirty="0" smtClean="0"/>
              <a:t>19. Левкой.</a:t>
            </a:r>
          </a:p>
          <a:p>
            <a:r>
              <a:rPr lang="ru-RU" dirty="0" smtClean="0"/>
              <a:t>20. Подснежник.</a:t>
            </a:r>
          </a:p>
          <a:p>
            <a:r>
              <a:rPr lang="ru-RU" dirty="0" smtClean="0"/>
              <a:t>21. Бодяк.</a:t>
            </a:r>
          </a:p>
          <a:p>
            <a:r>
              <a:rPr lang="ru-RU" dirty="0" smtClean="0"/>
              <a:t>22. Одуванчик.</a:t>
            </a:r>
          </a:p>
          <a:p>
            <a:r>
              <a:rPr lang="ru-RU" dirty="0" smtClean="0"/>
              <a:t>23. Примула.</a:t>
            </a:r>
          </a:p>
          <a:p>
            <a:r>
              <a:rPr lang="ru-RU" dirty="0" smtClean="0"/>
              <a:t>24. Горчица.</a:t>
            </a:r>
          </a:p>
          <a:p>
            <a:r>
              <a:rPr lang="ru-RU" dirty="0" smtClean="0"/>
              <a:t>25. Земляника.</a:t>
            </a:r>
          </a:p>
          <a:p>
            <a:r>
              <a:rPr lang="ru-RU" dirty="0" smtClean="0"/>
              <a:t>26. Просо.</a:t>
            </a:r>
          </a:p>
          <a:p>
            <a:r>
              <a:rPr lang="ru-RU" dirty="0" smtClean="0"/>
              <a:t>27. Подсолнечник.</a:t>
            </a:r>
          </a:p>
          <a:p>
            <a:r>
              <a:rPr lang="ru-RU" dirty="0" smtClean="0"/>
              <a:t>28. Топинамбур.</a:t>
            </a:r>
          </a:p>
          <a:p>
            <a:r>
              <a:rPr lang="ru-RU" dirty="0" smtClean="0"/>
              <a:t>29. Нивяник (ромашка луговая).</a:t>
            </a:r>
          </a:p>
          <a:p>
            <a:r>
              <a:rPr lang="ru-RU" dirty="0" smtClean="0"/>
              <a:t>30. Петуния.</a:t>
            </a:r>
          </a:p>
          <a:p>
            <a:r>
              <a:rPr lang="ru-RU" dirty="0" smtClean="0"/>
              <a:t>31. Тмин.</a:t>
            </a:r>
            <a:endParaRPr lang="ru-RU" dirty="0"/>
          </a:p>
        </p:txBody>
      </p:sp>
      <p:pic>
        <p:nvPicPr>
          <p:cNvPr id="4" name="Рисунок 3" descr="000386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714752"/>
            <a:ext cx="3929058" cy="2962792"/>
          </a:xfrm>
          <a:prstGeom prst="rect">
            <a:avLst/>
          </a:prstGeom>
        </p:spPr>
      </p:pic>
      <p:pic>
        <p:nvPicPr>
          <p:cNvPr id="5" name="Рисунок 4" descr="000388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14290"/>
            <a:ext cx="2071670" cy="3127047"/>
          </a:xfrm>
          <a:prstGeom prst="rect">
            <a:avLst/>
          </a:prstGeom>
        </p:spPr>
      </p:pic>
      <p:pic>
        <p:nvPicPr>
          <p:cNvPr id="8" name="Рисунок 7" descr="000387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16" y="214290"/>
            <a:ext cx="2054287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(однолетние) 4, 5, 9, 10, 13, 16, 18, 19, 24, 27, 30.</a:t>
            </a:r>
          </a:p>
          <a:p>
            <a:r>
              <a:rPr lang="ru-RU" dirty="0" smtClean="0"/>
              <a:t>Б (двулетние) 2, 3, 8, 14, 15, 17, 31.</a:t>
            </a:r>
          </a:p>
          <a:p>
            <a:r>
              <a:rPr lang="ru-RU" dirty="0" smtClean="0"/>
              <a:t>В (многолетние) 1, 6, 7, 11, 12, 20, 21, 22, 23, 25, 28, 29.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Правильные ответы.</a:t>
            </a:r>
            <a:endParaRPr lang="ru-RU" dirty="0"/>
          </a:p>
        </p:txBody>
      </p:sp>
      <p:pic>
        <p:nvPicPr>
          <p:cNvPr id="4" name="Рисунок 3" descr="000384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286124"/>
            <a:ext cx="4786346" cy="31784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6257940" cy="51197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Самый простой увеличительный прибор – ручная лупа.</a:t>
            </a:r>
          </a:p>
          <a:p>
            <a:r>
              <a:rPr lang="ru-RU" dirty="0" smtClean="0"/>
              <a:t>2. Увеличительное стекло лупы двояковогнутое.</a:t>
            </a:r>
          </a:p>
          <a:p>
            <a:r>
              <a:rPr lang="ru-RU" dirty="0" smtClean="0"/>
              <a:t>3. С помощью лупы можно увидеть ядро, хлоропласты и вакуоли.</a:t>
            </a:r>
          </a:p>
          <a:p>
            <a:r>
              <a:rPr lang="ru-RU" dirty="0" smtClean="0"/>
              <a:t>4. Главные части светового микроскопа – объектив и окуляр, ввинченные в зрительную трубу – тубус.</a:t>
            </a:r>
          </a:p>
          <a:p>
            <a:r>
              <a:rPr lang="ru-RU" dirty="0" smtClean="0"/>
              <a:t>5. Тубус микроскопа прикреплён к штативу.</a:t>
            </a:r>
          </a:p>
          <a:p>
            <a:r>
              <a:rPr lang="ru-RU" dirty="0" smtClean="0"/>
              <a:t>6. Предметный столик с объектом можно приблизить или отдалить при помощи винта.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Растительная клетка.</a:t>
            </a:r>
            <a:endParaRPr lang="ru-RU" dirty="0"/>
          </a:p>
        </p:txBody>
      </p:sp>
      <p:pic>
        <p:nvPicPr>
          <p:cNvPr id="4" name="Рисунок 3" descr="000406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214290"/>
            <a:ext cx="1985083" cy="2786082"/>
          </a:xfrm>
          <a:prstGeom prst="rect">
            <a:avLst/>
          </a:prstGeom>
        </p:spPr>
      </p:pic>
      <p:pic>
        <p:nvPicPr>
          <p:cNvPr id="5" name="Рисунок 4" descr="000384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880" y="3429000"/>
            <a:ext cx="1934334" cy="2928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662</TotalTime>
  <Words>3209</Words>
  <Application>Microsoft Office PowerPoint</Application>
  <PresentationFormat>Экран (4:3)</PresentationFormat>
  <Paragraphs>318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Бумажная</vt:lpstr>
      <vt:lpstr>Цветковые растения.</vt:lpstr>
      <vt:lpstr>Общие сведения о цветковом растении.</vt:lpstr>
      <vt:lpstr>Слайд 3</vt:lpstr>
      <vt:lpstr>Слайд 4</vt:lpstr>
      <vt:lpstr>Ответы: 1, 2, 4, 5, 6, 10, 11, 13, 14, 16, 17, 20, 23, 24, 25, 28, 29, 30.</vt:lpstr>
      <vt:lpstr>Травянистые растения. Разделите названия по группам.</vt:lpstr>
      <vt:lpstr>Слайд 7</vt:lpstr>
      <vt:lpstr>Правильные ответы.</vt:lpstr>
      <vt:lpstr>Растительная клетка.</vt:lpstr>
      <vt:lpstr>Слайд 10</vt:lpstr>
      <vt:lpstr>Слайд 11</vt:lpstr>
      <vt:lpstr>Ответы: 1, 4, 5, 7, 8, 11, 12, 14, 17, 18, 19, 21.</vt:lpstr>
      <vt:lpstr>Корень. Корневые системы.</vt:lpstr>
      <vt:lpstr>Слайд 14</vt:lpstr>
      <vt:lpstr>Слайд 15</vt:lpstr>
      <vt:lpstr>Правильные ответы: 1, 3, 4, 5, 7, 9, 11, 13, 18, 20, 23.</vt:lpstr>
      <vt:lpstr>Почки и их развитие.</vt:lpstr>
      <vt:lpstr>Слайд 18</vt:lpstr>
      <vt:lpstr>Слайд 19</vt:lpstr>
      <vt:lpstr>Правильные ответы: 2, 3, 4, 5, 6, 7, 8, 11, 12, 13, 14, 18, 19.</vt:lpstr>
      <vt:lpstr>Лист.</vt:lpstr>
      <vt:lpstr>Слайд 22</vt:lpstr>
      <vt:lpstr>Слайд 23</vt:lpstr>
      <vt:lpstr>Ответы: 2, 4, 5, 6, 8, 9, 12, 13, 16, 17, 19, 20, 22, 23, 24, 26.</vt:lpstr>
      <vt:lpstr>Простые и сложные листья. Выпиши номера растений которые имеют сложные листья.</vt:lpstr>
      <vt:lpstr>Слайд 26</vt:lpstr>
      <vt:lpstr>Слайд 27</vt:lpstr>
      <vt:lpstr>Ответы: 1, 3, 4, 5, 6, 10, 14, 15, 17, 20, 32, 33, 36.</vt:lpstr>
      <vt:lpstr>Строение стебля.</vt:lpstr>
      <vt:lpstr>Слайд 30</vt:lpstr>
      <vt:lpstr>Правильные ответы: 1, 4, 6, 7, 10, 11, 13, 14, 16, 19, 20.</vt:lpstr>
      <vt:lpstr>Цветок и плод.</vt:lpstr>
      <vt:lpstr>Слайд 33</vt:lpstr>
      <vt:lpstr>Слайд 34</vt:lpstr>
      <vt:lpstr>Правильные ответы: 3, 4, 6, 7, 10, 12, 14, 15, 18, 19, 21, 22, 23, 24, 25, 26, 30.</vt:lpstr>
      <vt:lpstr>Семейства цветковых растений.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Цветковые растения.</dc:title>
  <dc:creator>123</dc:creator>
  <cp:lastModifiedBy>123</cp:lastModifiedBy>
  <cp:revision>70</cp:revision>
  <dcterms:created xsi:type="dcterms:W3CDTF">2012-07-17T09:02:59Z</dcterms:created>
  <dcterms:modified xsi:type="dcterms:W3CDTF">2012-07-24T15:29:54Z</dcterms:modified>
</cp:coreProperties>
</file>