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256" autoAdjust="0"/>
  </p:normalViewPr>
  <p:slideViewPr>
    <p:cSldViewPr>
      <p:cViewPr varScale="1">
        <p:scale>
          <a:sx n="62" d="100"/>
          <a:sy n="62" d="100"/>
        </p:scale>
        <p:origin x="-5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3/1/2013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6" descr="Монстр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718152" cy="50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86314" y="2500306"/>
            <a:ext cx="335758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Витамины</a:t>
            </a:r>
            <a:r>
              <a:rPr lang="ru-RU" sz="3200" dirty="0" smtClean="0">
                <a:solidFill>
                  <a:srgbClr val="00B050"/>
                </a:solidFill>
              </a:rPr>
              <a:t>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000384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143380"/>
            <a:ext cx="2990723" cy="24126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33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1" y="214290"/>
            <a:ext cx="6816361" cy="2181236"/>
          </a:xfrm>
          <a:prstGeom prst="rect">
            <a:avLst/>
          </a:prstGeom>
        </p:spPr>
      </p:pic>
      <p:pic>
        <p:nvPicPr>
          <p:cNvPr id="4" name="Picture 5" descr="moz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97046"/>
            <a:ext cx="5286412" cy="342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78" y="200024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Мозг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3" y="761070"/>
          <a:ext cx="7429554" cy="5857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7"/>
                <a:gridCol w="428628"/>
                <a:gridCol w="3143272"/>
                <a:gridCol w="3357587"/>
              </a:tblGrid>
              <a:tr h="585791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Ствол мозга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Задний мозг</a:t>
                      </a:r>
                      <a:endParaRPr lang="ru-RU" sz="3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Продолговатый мозг</a:t>
                      </a:r>
                    </a:p>
                    <a:p>
                      <a:r>
                        <a:rPr lang="ru-RU" sz="2000" dirty="0" smtClean="0"/>
                        <a:t>Здесь находятся ядра с отходящими парами черепно</a:t>
                      </a:r>
                      <a:r>
                        <a:rPr lang="ru-RU" sz="2000" baseline="0" dirty="0" smtClean="0"/>
                        <a:t> – мозговых нервов: 12 пары подъязычных</a:t>
                      </a:r>
                    </a:p>
                    <a:p>
                      <a:r>
                        <a:rPr lang="ru-RU" sz="2000" baseline="0" dirty="0" smtClean="0"/>
                        <a:t>11 добавочных</a:t>
                      </a:r>
                    </a:p>
                    <a:p>
                      <a:r>
                        <a:rPr lang="ru-RU" sz="2000" baseline="0" dirty="0" smtClean="0"/>
                        <a:t>10 блуждающих</a:t>
                      </a:r>
                    </a:p>
                    <a:p>
                      <a:r>
                        <a:rPr lang="ru-RU" sz="2000" baseline="0" dirty="0" smtClean="0"/>
                        <a:t>9 языкоглоточных нервов.</a:t>
                      </a:r>
                      <a:endParaRPr lang="ru-RU" sz="20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 А)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проводниковая – связь спинного и вышележащих отделов головного мозга.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Б) рефлекторные: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Регуляция деятельности дыхательной, сердечно – сосудистой и пищеварительной систем.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Пищевые рефлексы (глотание, слюноотделения)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Защитные рефлексы: чихание, моргание, кашель, рвота.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52"/>
          <a:ext cx="7429551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3071834"/>
                <a:gridCol w="3357585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Отдел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Структура отдела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Функции</a:t>
                      </a:r>
                      <a:endParaRPr lang="ru-RU" sz="2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270552_200904271937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315056"/>
            <a:ext cx="2928958" cy="21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84782"/>
          <a:ext cx="7643868" cy="631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500066"/>
                <a:gridCol w="2857520"/>
                <a:gridCol w="3786216"/>
              </a:tblGrid>
              <a:tr h="378621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ствол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задний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Варолиев мост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Содержит ядра: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8 – слухового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7 – лицевого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6 –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отводящего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5 – тройничного нервов.</a:t>
                      </a: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Проводниковая – содержит восходящие и нисходящие нервные пути и нервные волокна, соединяющие полушария мозжечка между собой и с корой большого мозга.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42889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мозга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мозг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Мозжечок</a:t>
                      </a:r>
                      <a:endParaRPr lang="ru-RU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Полушария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 мозжечка соединены между собой и образованы серым и белым веществом.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Координация произвольных движений и сохранение положения тела в пространстве; регуляция мышечного тонуса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и равновесия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obucheni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42442"/>
            <a:ext cx="1608134" cy="16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bucheni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3116"/>
            <a:ext cx="2214562" cy="17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6" y="2600348"/>
          <a:ext cx="764386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30"/>
                <a:gridCol w="428628"/>
                <a:gridCol w="3357586"/>
                <a:gridCol w="3429024"/>
              </a:tblGrid>
              <a:tr h="392909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Ство л</a:t>
                      </a:r>
                    </a:p>
                    <a:p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ru-RU" sz="2400" baseline="0" dirty="0" smtClean="0">
                          <a:solidFill>
                            <a:srgbClr val="FFFF00"/>
                          </a:solidFill>
                        </a:rPr>
                        <a:t>    мозга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Средний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моз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Четверохолмие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 ядрами первичных зрительных и слуховых центров</a:t>
                      </a:r>
                      <a:endParaRPr lang="ru-RU" sz="2000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Ножки мозга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 ядрами 4 глазодвигательной пары,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– блокового нервов.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Проводниковая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Рефлекторная: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Ориентировачные рефлексы на зрительные и звуковые раздражители, которые проявляются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 в повороте головы и туловища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Регуляция мышечного тонуса и позы тела.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84f51b4866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478634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1" y="214290"/>
          <a:ext cx="7715304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194"/>
                <a:gridCol w="601194"/>
                <a:gridCol w="2855673"/>
                <a:gridCol w="3657243"/>
              </a:tblGrid>
              <a:tr h="635798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подкорка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Передний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моз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г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Промежуточный мозг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А) Таламус (зрительный бугор) с ядрами 2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– й пары зрительных нервов</a:t>
                      </a:r>
                    </a:p>
                    <a:p>
                      <a:endParaRPr lang="ru-RU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Б) Гипоталамус.</a:t>
                      </a:r>
                    </a:p>
                    <a:p>
                      <a:endParaRPr lang="ru-RU" sz="20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Сбор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и оценка всей поступающей информации от органов чувств. Выделение и передача в кору мозга наиболее важной информации. Регуляция эмоционального поведения.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Высший подкорковый центр вегетативной нервной системы и всех жизненно важных функций. Обеспечение постоянства внутренней среды. Регуляция мотивированного поведения (жажда, голод, насыщение, страх, ярость, удовольствие). Участие в смене сна и бодрствования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9" descr="c57059e993c487fe2d285387feab632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357694"/>
            <a:ext cx="2586669" cy="190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2" y="428604"/>
          <a:ext cx="711996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4"/>
                <a:gridCol w="357190"/>
                <a:gridCol w="2500330"/>
                <a:gridCol w="3619504"/>
              </a:tblGrid>
              <a:tr h="550072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Подк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р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к</a:t>
                      </a:r>
                    </a:p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Передний мозг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Базальные ганглии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(подкорковые ядра)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Роль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в регуляции и координации двигательной активности (вместе с таламусом и мозжечком)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Участие в создании и запоминании программ целенаправленных движений, обучения и памяти.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1366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2527294" cy="25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90723002552_human_brain226bo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143380"/>
            <a:ext cx="211352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285728"/>
          <a:ext cx="7786744" cy="6357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"/>
                <a:gridCol w="500066"/>
                <a:gridCol w="3000396"/>
                <a:gridCol w="3857654"/>
              </a:tblGrid>
              <a:tr h="635798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</a:t>
                      </a:r>
                      <a:r>
                        <a:rPr lang="ru-RU" sz="1800" dirty="0" smtClean="0"/>
                        <a:t>ора</a:t>
                      </a:r>
                    </a:p>
                    <a:p>
                      <a:r>
                        <a:rPr lang="ru-RU" sz="1800" baseline="0" dirty="0" smtClean="0"/>
                        <a:t> больших</a:t>
                      </a:r>
                    </a:p>
                    <a:p>
                      <a:r>
                        <a:rPr lang="ru-RU" sz="1800" baseline="0" dirty="0" smtClean="0"/>
                        <a:t> полушарий</a:t>
                      </a:r>
                      <a:endParaRPr lang="ru-RU" sz="1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Передний мозг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Древняя и старая кора</a:t>
                      </a:r>
                    </a:p>
                    <a:p>
                      <a:r>
                        <a:rPr lang="ru-RU" sz="2000" dirty="0" smtClean="0"/>
                        <a:t>(обонятельный и висцеральный мозг).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Содержит ядра 1 – ой пары обонятельных нервов.</a:t>
                      </a:r>
                      <a:endParaRPr lang="ru-RU" sz="20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Древняя и старая кора вместе с некоторыми подкорковыми структурами формирует </a:t>
                      </a:r>
                      <a:r>
                        <a:rPr lang="ru-RU" sz="2000" dirty="0" err="1" smtClean="0"/>
                        <a:t>лимбическую</a:t>
                      </a:r>
                      <a:r>
                        <a:rPr lang="ru-RU" sz="2000" dirty="0" smtClean="0"/>
                        <a:t> систему, которая: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000" dirty="0" smtClean="0"/>
                        <a:t>Отвечает за врождённые поведенческие акты и формирование эмоций.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000" dirty="0" smtClean="0"/>
                        <a:t>Обеспечивает гомеостаз и контроль реакций направленных на самосохранение и сохранение вида.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ru-RU" sz="2000" dirty="0" smtClean="0"/>
                        <a:t>Влияет на регуляцию</a:t>
                      </a:r>
                      <a:r>
                        <a:rPr lang="ru-RU" sz="2000" baseline="0" dirty="0" smtClean="0"/>
                        <a:t> вегетативных функций.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cf63e4284442e258a3536aa603013d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909626"/>
            <a:ext cx="3000396" cy="273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500042"/>
          <a:ext cx="7643866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33"/>
                <a:gridCol w="3821933"/>
              </a:tblGrid>
              <a:tr h="550072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Новая кора</a:t>
                      </a:r>
                      <a:endParaRPr lang="ru-RU" sz="32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1. Осуществляет высшую нервную деятельность, отвечает за сложное сознательное поведение и мышление. Развитие морали, воли, интеллекта.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2.Осуществляет восприятие, оценку и обработку всей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поступающей информации от органов чувств.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3. Координирует деятельность всех систем организма.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4. Обеспечивает взаимодействие организма с </a:t>
                      </a:r>
                      <a:r>
                        <a:rPr lang="ru-RU" sz="2000" baseline="0" smtClean="0">
                          <a:solidFill>
                            <a:schemeClr val="tx1"/>
                          </a:solidFill>
                        </a:rPr>
                        <a:t>внешней средой.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1234095524_moz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3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1"/>
          <a:ext cx="8143900" cy="68580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071950"/>
                <a:gridCol w="4071950"/>
              </a:tblGrid>
              <a:tr h="1030435">
                <a:tc>
                  <a:txBody>
                    <a:bodyPr/>
                    <a:lstStyle/>
                    <a:p>
                      <a:r>
                        <a:rPr lang="ru-RU" sz="2400" b="1" cap="none" spc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А</a:t>
                      </a:r>
                      <a:r>
                        <a:rPr lang="ru-RU" sz="2400" b="1" cap="none" spc="0" baseline="0" dirty="0" smtClean="0">
                          <a:ln w="17780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</a:rPr>
                        <a:t> – Ретинола ацетат</a:t>
                      </a:r>
                      <a:endParaRPr lang="ru-RU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Зрение. Работа сальных и потовых желез. Устойчивость к инфекциям (куриная слепота).</a:t>
                      </a:r>
                      <a:endParaRPr lang="ru-RU" dirty="0"/>
                    </a:p>
                  </a:txBody>
                  <a:tcPr/>
                </a:tc>
              </a:tr>
              <a:tr h="92739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В1</a:t>
                      </a:r>
                      <a:r>
                        <a:rPr lang="ru-RU" sz="2400" baseline="0" dirty="0" smtClean="0"/>
                        <a:t> – Тиамина бромид (аневрин)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Нервное возбуждение в синапсах (бери – бери)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446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В2</a:t>
                      </a:r>
                      <a:r>
                        <a:rPr lang="ru-RU" sz="2400" baseline="0" dirty="0" smtClean="0"/>
                        <a:t> - Рибофлавин</a:t>
                      </a:r>
                      <a:endParaRPr lang="ru-RU" sz="24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Белковый и жировой обмен.</a:t>
                      </a:r>
                      <a:r>
                        <a:rPr lang="ru-RU" baseline="0" dirty="0" smtClean="0"/>
                        <a:t> Функция глаз.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8730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В3 – Кальция пантотенат (кофермент А)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Процессы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окисления.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03043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В6 – Перидоксина гидрохлорид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Синтез гемоглобина. Кроветворение. Созревание эритроцитов.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7627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В12 - Цианокобаламин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Образование нуклеиновых кислот.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446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В15 – Кальция пангомат.</a:t>
                      </a:r>
                      <a:endParaRPr lang="ru-RU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Усвоение кислорода. Содержание гликогена.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7446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Вс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– фолиевая кислота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Синтез аминокислот.</a:t>
                      </a:r>
                      <a:endParaRPr lang="ru-RU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57169"/>
          <a:ext cx="7572428" cy="6373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3786214"/>
              </a:tblGrid>
              <a:tr h="80921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</a:t>
                      </a:r>
                      <a:r>
                        <a:rPr lang="ru-RU" sz="2400" baseline="0" dirty="0" smtClean="0"/>
                        <a:t> – Аскорбиновая кислота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Повышение</a:t>
                      </a:r>
                      <a:r>
                        <a:rPr lang="ru-RU" sz="2000" dirty="0" smtClean="0"/>
                        <a:t> иммунитета</a:t>
                      </a:r>
                      <a:r>
                        <a:rPr lang="ru-RU" sz="2000" baseline="0" dirty="0" smtClean="0"/>
                        <a:t> (цинга).</a:t>
                      </a:r>
                      <a:endParaRPr lang="ru-RU" sz="2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6689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</a:t>
                      </a:r>
                      <a:r>
                        <a:rPr lang="ru-RU" sz="2400" dirty="0" smtClean="0"/>
                        <a:t>2</a:t>
                      </a:r>
                      <a:r>
                        <a:rPr lang="ru-RU" sz="2400" baseline="0" dirty="0" smtClean="0"/>
                        <a:t> - 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Эргокальциферол</a:t>
                      </a:r>
                      <a:endParaRPr lang="ru-RU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Обмен фосфора и кальция</a:t>
                      </a:r>
                      <a:r>
                        <a:rPr lang="ru-RU" sz="2000" baseline="0" dirty="0" smtClean="0"/>
                        <a:t> (рахит).</a:t>
                      </a:r>
                      <a:endParaRPr lang="ru-RU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8933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- Оксидевид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Более высокий обмен фосфора и кальция.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6689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Е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– Токоферола ацетат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Противоокислительный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66689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К1</a:t>
                      </a:r>
                      <a:r>
                        <a:rPr lang="ru-RU" sz="3200" baseline="0" dirty="0" smtClean="0">
                          <a:solidFill>
                            <a:schemeClr val="bg1"/>
                          </a:solidFill>
                        </a:rPr>
                        <a:t> - викасол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Образует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протромбин. Свёртывание крови.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092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Р – Рутин (биофлавоноиды)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Уменьшает проницаемость капилляров.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092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РР – Никотиномид (никотиновая кислота)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Образование НАДФ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(дерматит).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1168872">
                <a:tc>
                  <a:txBody>
                    <a:bodyPr/>
                    <a:lstStyle/>
                    <a:p>
                      <a:r>
                        <a:rPr lang="en-US" sz="2400" noProof="0" dirty="0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US" sz="2400" baseline="0" noProof="0" dirty="0" smtClean="0">
                          <a:solidFill>
                            <a:schemeClr val="tx1"/>
                          </a:solidFill>
                        </a:rPr>
                        <a:t> (Y) </a:t>
                      </a:r>
                      <a:r>
                        <a:rPr lang="ru-RU" sz="2400" baseline="0" noProof="0" dirty="0" smtClean="0">
                          <a:solidFill>
                            <a:schemeClr val="tx1"/>
                          </a:solidFill>
                        </a:rPr>
                        <a:t>Ю – </a:t>
                      </a:r>
                      <a:r>
                        <a:rPr lang="ru-RU" sz="2000" baseline="0" noProof="0" dirty="0" smtClean="0">
                          <a:solidFill>
                            <a:schemeClr val="tx1"/>
                          </a:solidFill>
                        </a:rPr>
                        <a:t>Метилметионинсульфония хлорид</a:t>
                      </a:r>
                      <a:endParaRPr lang="en-US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Заживление повреждений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слизистой оболочки.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men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3" y="357156"/>
            <a:ext cx="4095785" cy="6143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314324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Ферменты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monstr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85728"/>
            <a:ext cx="2738446" cy="2738446"/>
          </a:xfrm>
          <a:prstGeom prst="rect">
            <a:avLst/>
          </a:prstGeom>
        </p:spPr>
      </p:pic>
      <p:pic>
        <p:nvPicPr>
          <p:cNvPr id="7" name="Рисунок 6" descr="000384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143380"/>
            <a:ext cx="3092014" cy="2409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214289"/>
          <a:ext cx="8786876" cy="628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719"/>
                <a:gridCol w="2196719"/>
                <a:gridCol w="2196719"/>
                <a:gridCol w="2196719"/>
              </a:tblGrid>
              <a:tr h="698505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Железы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Фермент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Что расщепляет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Конечный продукт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30590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Слюнные железы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Амилаза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Мальтаза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Крахмал и гликоген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Мальтоза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/>
                        <a:t>Мальтоза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2000" dirty="0" smtClean="0"/>
                        <a:t>Глюкоза</a:t>
                      </a:r>
                      <a:endParaRPr lang="ru-RU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0044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Железы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 желудка</a:t>
                      </a:r>
                      <a:endParaRPr lang="ru-RU" sz="2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Пепсин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Желатиназа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Липаза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Химозин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Белок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Желатин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Эмульгированные жиры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Молоко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Пептиды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Гидролиз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Глицерин и жирные кислоты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Створаживание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227773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Поджелудочн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ая железа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Трипсин, эластаза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Панкретностическая амилаза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Липаза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Рибонуклеаза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Белок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Крахмал,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гликоген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Триатилглицерин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РНК и ДНК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1.Полипептиды, и аминокислоты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2. Мальтоза, глицерин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3. Нуклеотиды.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0" y="571480"/>
          <a:ext cx="8286812" cy="3625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3"/>
                <a:gridCol w="2071703"/>
                <a:gridCol w="2071703"/>
                <a:gridCol w="2071703"/>
              </a:tblGrid>
              <a:tr h="1339463">
                <a:tc>
                  <a:txBody>
                    <a:bodyPr/>
                    <a:lstStyle/>
                    <a:p>
                      <a:r>
                        <a:rPr lang="ru-RU" dirty="0" smtClean="0"/>
                        <a:t>Печень и желчный пузырь.</a:t>
                      </a:r>
                      <a:endParaRPr lang="ru-RU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Желчные соли и щелочи,</a:t>
                      </a:r>
                      <a:r>
                        <a:rPr lang="ru-RU" baseline="0" dirty="0" smtClean="0"/>
                        <a:t> желчь.</a:t>
                      </a:r>
                      <a:endParaRPr lang="ru-RU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</a:t>
                      </a:r>
                      <a:r>
                        <a:rPr lang="ru-RU" baseline="0" dirty="0" smtClean="0"/>
                        <a:t> содержит ферментов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Активация</a:t>
                      </a:r>
                      <a:r>
                        <a:rPr lang="ru-RU" baseline="0" dirty="0" smtClean="0"/>
                        <a:t> ферментов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13394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Тонкий кишечник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Сахараза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Мальтаза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Лактаза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Фосфатаза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Энтерокиназа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Полинуклеотидаза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Сахароза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Мальтоза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Лактоза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Органические фосфаты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Трипсиноген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Нуклеиновые кислоты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1.Фруктоза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Глюкоза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3. Галактоза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4. Фосфат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5. Трипсин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6. Нуклеотид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000384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303642"/>
            <a:ext cx="1928826" cy="2355097"/>
          </a:xfrm>
          <a:prstGeom prst="rect">
            <a:avLst/>
          </a:prstGeom>
        </p:spPr>
      </p:pic>
      <p:pic>
        <p:nvPicPr>
          <p:cNvPr id="5" name="Рисунок 4" descr="000384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4286256"/>
            <a:ext cx="1877568" cy="2391734"/>
          </a:xfrm>
          <a:prstGeom prst="rect">
            <a:avLst/>
          </a:prstGeom>
        </p:spPr>
      </p:pic>
      <p:pic>
        <p:nvPicPr>
          <p:cNvPr id="6" name="Рисунок 5" descr="000384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286256"/>
            <a:ext cx="2000264" cy="2357454"/>
          </a:xfrm>
          <a:prstGeom prst="rect">
            <a:avLst/>
          </a:prstGeom>
        </p:spPr>
      </p:pic>
      <p:pic>
        <p:nvPicPr>
          <p:cNvPr id="7" name="Рисунок 6" descr="000384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357694"/>
            <a:ext cx="2071702" cy="226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гормоны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baby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227939" cy="5715040"/>
          </a:xfrm>
          <a:prstGeom prst="rect">
            <a:avLst/>
          </a:prstGeom>
        </p:spPr>
      </p:pic>
      <p:pic>
        <p:nvPicPr>
          <p:cNvPr id="5" name="Рисунок 4" descr="6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571480"/>
            <a:ext cx="2249730" cy="2214578"/>
          </a:xfrm>
          <a:prstGeom prst="rect">
            <a:avLst/>
          </a:prstGeom>
        </p:spPr>
      </p:pic>
      <p:pic>
        <p:nvPicPr>
          <p:cNvPr id="6" name="Рисунок 5" descr="26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968754"/>
            <a:ext cx="2185992" cy="2536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2214554"/>
          <a:ext cx="7572426" cy="44291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4142"/>
                <a:gridCol w="2524142"/>
                <a:gridCol w="2524142"/>
              </a:tblGrid>
              <a:tr h="127953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Гипоталамус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Гипофиз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Эпифиз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Регулируют деятельность желез, рост, синтез белка.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Агромегалия, гигантизм, карликовость</a:t>
                      </a:r>
                      <a:endParaRPr lang="ru-RU" dirty="0"/>
                    </a:p>
                  </a:txBody>
                  <a:tcPr/>
                </a:tc>
              </a:tr>
              <a:tr h="157481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Щитовидная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Паращитовидная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Тироксин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и трийодтиронин (интенсивность обмена кальция, фосфора и энергии.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Базедова болезнь, микседема,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кретинизм.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574811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Поджелудочная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Инсулин (глюкоза в гликоген)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Глюкагон (расщепление гликогена).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Гипогликемия (шок)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Сахарный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диабет (кома)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5" descr="84f51b4866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0"/>
            <a:ext cx="434338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90723002552_human_brain226bod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286148" cy="221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1439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214290"/>
          <a:ext cx="7286676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428892"/>
                <a:gridCol w="2428892"/>
              </a:tblGrid>
              <a:tr h="2908547">
                <a:tc>
                  <a:txBody>
                    <a:bodyPr/>
                    <a:lstStyle/>
                    <a:p>
                      <a:r>
                        <a:rPr lang="ru-RU" dirty="0" smtClean="0"/>
                        <a:t>Надпочечники</a:t>
                      </a:r>
                      <a:endParaRPr lang="ru-RU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Адреналин,</a:t>
                      </a:r>
                      <a:r>
                        <a:rPr lang="ru-RU" baseline="0" dirty="0" smtClean="0"/>
                        <a:t> норадреналин и ещё около 20 гормонов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Сердцебиение, ускоряют дыхание, кровяное давление, жировой и белковый обмен, устойчивость к стрессу (бронзовая болезнь «живые мощи»).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1634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Половые железы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Эстрогены, тестостерон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Половая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функция, вторичные половые признаки.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7" descr="Надпочечники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95078"/>
            <a:ext cx="2071702" cy="20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сперматозои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99543"/>
            <a:ext cx="2428892" cy="255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Nastya\Pictures\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322995"/>
            <a:ext cx="2285998" cy="253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animal_1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429122"/>
            <a:ext cx="221457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402</TotalTime>
  <Words>855</Words>
  <Application>Microsoft Office PowerPoint</Application>
  <PresentationFormat>Экран (4:3)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Учитель</cp:lastModifiedBy>
  <cp:revision>57</cp:revision>
  <dcterms:created xsi:type="dcterms:W3CDTF">2012-08-10T13:25:28Z</dcterms:created>
  <dcterms:modified xsi:type="dcterms:W3CDTF">2013-03-01T10:31:54Z</dcterms:modified>
</cp:coreProperties>
</file>