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8A3C5B-9ABF-4F98-868A-66E07EB98AF4}" type="datetimeFigureOut">
              <a:rPr lang="ru-RU" smtClean="0"/>
              <a:t>15.11.2011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A8BB50-1EBF-4180-A0FA-4D462BCF064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453" y="1643050"/>
            <a:ext cx="8538672" cy="2010155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Северная война</a:t>
            </a:r>
            <a:br>
              <a:rPr lang="ru-RU" sz="6600" dirty="0" smtClean="0"/>
            </a:br>
            <a:r>
              <a:rPr lang="ru-RU" sz="6600" dirty="0" smtClean="0"/>
              <a:t>(1700-1721)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455" y="3539778"/>
            <a:ext cx="8538669" cy="1317981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История России. 7 класс</a:t>
            </a:r>
          </a:p>
          <a:p>
            <a:r>
              <a:rPr lang="ru-RU" sz="3600" dirty="0" smtClean="0"/>
              <a:t>Учитель </a:t>
            </a:r>
            <a:r>
              <a:rPr lang="ru-RU" sz="3600" dirty="0" smtClean="0"/>
              <a:t>Яшникова</a:t>
            </a:r>
            <a:r>
              <a:rPr lang="ru-RU" sz="3600" dirty="0" smtClean="0"/>
              <a:t> Е. 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Северной войны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500174"/>
            <a:ext cx="4210079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Установление господства Швеции</a:t>
            </a:r>
            <a:br>
              <a:rPr lang="ru-RU" sz="2000" dirty="0" smtClean="0"/>
            </a:br>
            <a:r>
              <a:rPr lang="ru-RU" sz="2000" dirty="0" smtClean="0"/>
              <a:t>на Балтике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500174"/>
            <a:ext cx="4210079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Стремление России вернуть выход</a:t>
            </a:r>
            <a:br>
              <a:rPr lang="ru-RU" sz="2000" dirty="0" smtClean="0"/>
            </a:br>
            <a:r>
              <a:rPr lang="ru-RU" sz="2000" dirty="0" smtClean="0"/>
              <a:t>к Балтийскому морю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3071810"/>
            <a:ext cx="6429420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Образование </a:t>
            </a:r>
            <a:r>
              <a:rPr lang="ru-RU" sz="2000" dirty="0" err="1" smtClean="0"/>
              <a:t>антишведской</a:t>
            </a:r>
            <a:r>
              <a:rPr lang="ru-RU" sz="2000" dirty="0" smtClean="0"/>
              <a:t> коалиции</a:t>
            </a:r>
            <a:br>
              <a:rPr lang="ru-RU" sz="2000" dirty="0" smtClean="0"/>
            </a:br>
            <a:r>
              <a:rPr lang="ru-RU" sz="2000" dirty="0" smtClean="0"/>
              <a:t>(Дания, Саксония, Речь </a:t>
            </a:r>
            <a:r>
              <a:rPr lang="ru-RU" sz="2000" dirty="0" err="1" smtClean="0"/>
              <a:t>Посполитая</a:t>
            </a:r>
            <a:r>
              <a:rPr lang="ru-RU" sz="2000" dirty="0" smtClean="0"/>
              <a:t>, Россия)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4857760"/>
            <a:ext cx="5143536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Северная война (1700-1721)</a:t>
            </a:r>
            <a:endParaRPr lang="ru-RU" sz="2000" dirty="0"/>
          </a:p>
        </p:txBody>
      </p:sp>
      <p:cxnSp>
        <p:nvCxnSpPr>
          <p:cNvPr id="19" name="Прямая со стрелкой 18"/>
          <p:cNvCxnSpPr>
            <a:stCxn id="13" idx="2"/>
          </p:cNvCxnSpPr>
          <p:nvPr/>
        </p:nvCxnSpPr>
        <p:spPr>
          <a:xfrm rot="16200000" flipH="1">
            <a:off x="2695562" y="2124066"/>
            <a:ext cx="571504" cy="132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</p:cNvCxnSpPr>
          <p:nvPr/>
        </p:nvCxnSpPr>
        <p:spPr>
          <a:xfrm rot="5400000">
            <a:off x="5838834" y="2233604"/>
            <a:ext cx="571504" cy="1104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5" idx="2"/>
            <a:endCxn id="16" idx="0"/>
          </p:cNvCxnSpPr>
          <p:nvPr/>
        </p:nvCxnSpPr>
        <p:spPr>
          <a:xfrm rot="5400000">
            <a:off x="4429124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Поражение под Нарвой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714356"/>
            <a:ext cx="435771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Слабость Русской армии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785926"/>
            <a:ext cx="435771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Поражение под Нарвой (1700)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214818"/>
            <a:ext cx="3429024" cy="142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Введение рекрутского набора</a:t>
            </a:r>
            <a:br>
              <a:rPr lang="ru-RU" sz="2000" dirty="0" smtClean="0"/>
            </a:br>
            <a:r>
              <a:rPr lang="ru-RU" sz="2000" dirty="0" smtClean="0"/>
              <a:t>и пожизненной военной службы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857496"/>
            <a:ext cx="2643206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Создание военных учебных заведений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071942"/>
            <a:ext cx="35719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Переплавка церковных колоколов на пушки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000636"/>
            <a:ext cx="35719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Слух в народе, что царь Пётр </a:t>
            </a:r>
            <a:r>
              <a:rPr lang="en-US" sz="2000" dirty="0" smtClean="0"/>
              <a:t>I </a:t>
            </a:r>
            <a:r>
              <a:rPr lang="ru-RU" sz="2000" dirty="0" smtClean="0"/>
              <a:t>- антихрист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857496"/>
            <a:ext cx="2571768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Создание военных заводов на Урале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5929330"/>
            <a:ext cx="378621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Усиление русской армии</a:t>
            </a:r>
            <a:endParaRPr lang="ru-RU" sz="2000" dirty="0"/>
          </a:p>
        </p:txBody>
      </p: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rot="5400000">
            <a:off x="4464843" y="16430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0"/>
          </p:cNvCxnSpPr>
          <p:nvPr/>
        </p:nvCxnSpPr>
        <p:spPr>
          <a:xfrm rot="10800000" flipV="1">
            <a:off x="1500166" y="2571744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5857884" y="2571744"/>
            <a:ext cx="1821669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 rot="16200000" flipH="1">
            <a:off x="4964909" y="2678901"/>
            <a:ext cx="150019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6" idx="0"/>
          </p:cNvCxnSpPr>
          <p:nvPr/>
        </p:nvCxnSpPr>
        <p:spPr>
          <a:xfrm rot="5400000">
            <a:off x="2571736" y="2714620"/>
            <a:ext cx="164307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6" idx="2"/>
            <a:endCxn id="12" idx="0"/>
          </p:cNvCxnSpPr>
          <p:nvPr/>
        </p:nvCxnSpPr>
        <p:spPr>
          <a:xfrm rot="16200000" flipH="1">
            <a:off x="3446851" y="4911338"/>
            <a:ext cx="285752" cy="1750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9" idx="2"/>
            <a:endCxn id="10" idx="0"/>
          </p:cNvCxnSpPr>
          <p:nvPr/>
        </p:nvCxnSpPr>
        <p:spPr>
          <a:xfrm rot="5400000">
            <a:off x="6286512" y="492919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11" idx="1"/>
            <a:endCxn id="12" idx="1"/>
          </p:cNvCxnSpPr>
          <p:nvPr/>
        </p:nvCxnSpPr>
        <p:spPr>
          <a:xfrm rot="10800000" flipH="1" flipV="1">
            <a:off x="214282" y="3357561"/>
            <a:ext cx="2357454" cy="2964677"/>
          </a:xfrm>
          <a:prstGeom prst="bentConnector3">
            <a:avLst>
              <a:gd name="adj1" fmla="val -466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9" idx="3"/>
            <a:endCxn id="12" idx="3"/>
          </p:cNvCxnSpPr>
          <p:nvPr/>
        </p:nvCxnSpPr>
        <p:spPr>
          <a:xfrm flipH="1">
            <a:off x="6357950" y="4464851"/>
            <a:ext cx="1785950" cy="1857388"/>
          </a:xfrm>
          <a:prstGeom prst="bentConnector3">
            <a:avLst>
              <a:gd name="adj1" fmla="val -128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893084"/>
            <a:ext cx="8858312" cy="4750625"/>
          </a:xfrm>
        </p:spPr>
        <p:txBody>
          <a:bodyPr/>
          <a:lstStyle/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ru-RU" dirty="0" smtClean="0"/>
              <a:t>Победы на суше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3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Создание регулярной русской армии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49212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Овладение берегами Финского залива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55441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Поход Карла </a:t>
            </a:r>
            <a:r>
              <a:rPr lang="en-US" sz="2000" dirty="0" smtClean="0"/>
              <a:t>XII </a:t>
            </a:r>
            <a:r>
              <a:rPr lang="ru-RU" sz="2000" dirty="0" smtClean="0"/>
              <a:t>на Москву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61670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Битва у Лесной (1708)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367899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Отступление шведов на Украину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174128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27 июня 1709 г. – Полтавская битва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980356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Разгром шведов на суше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1949212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Строительство Санкт-Петербурга (1703)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2755441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Строительство русского флота</a:t>
            </a:r>
            <a:br>
              <a:rPr lang="ru-RU" sz="2000" dirty="0" smtClean="0"/>
            </a:br>
            <a:r>
              <a:rPr lang="ru-RU" sz="2000" dirty="0" smtClean="0"/>
              <a:t>на Балтике (1708)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4375554"/>
            <a:ext cx="4286280" cy="625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Мазепа - предатель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5163922"/>
            <a:ext cx="4286280" cy="64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Бегство Карла </a:t>
            </a:r>
            <a:r>
              <a:rPr lang="en-US" sz="2000" dirty="0" smtClean="0"/>
              <a:t>XII </a:t>
            </a:r>
            <a:r>
              <a:rPr lang="ru-RU" sz="2000" dirty="0" smtClean="0"/>
              <a:t>и Мазепы</a:t>
            </a:r>
            <a:br>
              <a:rPr lang="ru-RU" sz="2000" dirty="0" smtClean="0"/>
            </a:br>
            <a:r>
              <a:rPr lang="ru-RU" sz="2000" dirty="0" smtClean="0"/>
              <a:t>к туркам</a:t>
            </a:r>
            <a:endParaRPr lang="ru-RU" sz="2000" dirty="0"/>
          </a:p>
        </p:txBody>
      </p:sp>
      <p:cxnSp>
        <p:nvCxnSpPr>
          <p:cNvPr id="25" name="Прямая со стрелкой 24"/>
          <p:cNvCxnSpPr>
            <a:stCxn id="4" idx="2"/>
            <a:endCxn id="5" idx="0"/>
          </p:cNvCxnSpPr>
          <p:nvPr/>
        </p:nvCxnSpPr>
        <p:spPr>
          <a:xfrm rot="5400000">
            <a:off x="2275778" y="1867568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  <a:endCxn id="6" idx="0"/>
          </p:cNvCxnSpPr>
          <p:nvPr/>
        </p:nvCxnSpPr>
        <p:spPr>
          <a:xfrm rot="5400000">
            <a:off x="2275778" y="2673797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580578" y="2172368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2"/>
            <a:endCxn id="7" idx="0"/>
          </p:cNvCxnSpPr>
          <p:nvPr/>
        </p:nvCxnSpPr>
        <p:spPr>
          <a:xfrm rot="5400000">
            <a:off x="2275778" y="3480026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8" idx="0"/>
          </p:cNvCxnSpPr>
          <p:nvPr/>
        </p:nvCxnSpPr>
        <p:spPr>
          <a:xfrm rot="5400000">
            <a:off x="2275778" y="4286255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2"/>
            <a:endCxn id="9" idx="0"/>
          </p:cNvCxnSpPr>
          <p:nvPr/>
        </p:nvCxnSpPr>
        <p:spPr>
          <a:xfrm rot="5400000">
            <a:off x="2275778" y="5092484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  <a:endCxn id="10" idx="0"/>
          </p:cNvCxnSpPr>
          <p:nvPr/>
        </p:nvCxnSpPr>
        <p:spPr>
          <a:xfrm rot="5400000">
            <a:off x="2275779" y="5898712"/>
            <a:ext cx="1632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5" idx="3"/>
            <a:endCxn id="20" idx="1"/>
          </p:cNvCxnSpPr>
          <p:nvPr/>
        </p:nvCxnSpPr>
        <p:spPr>
          <a:xfrm>
            <a:off x="4500562" y="2270683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0" idx="2"/>
            <a:endCxn id="21" idx="0"/>
          </p:cNvCxnSpPr>
          <p:nvPr/>
        </p:nvCxnSpPr>
        <p:spPr>
          <a:xfrm rot="5400000">
            <a:off x="6704934" y="2673797"/>
            <a:ext cx="163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1" idx="1"/>
            <a:endCxn id="6" idx="3"/>
          </p:cNvCxnSpPr>
          <p:nvPr/>
        </p:nvCxnSpPr>
        <p:spPr>
          <a:xfrm rot="10800000">
            <a:off x="4500562" y="307691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8" idx="3"/>
            <a:endCxn id="22" idx="1"/>
          </p:cNvCxnSpPr>
          <p:nvPr/>
        </p:nvCxnSpPr>
        <p:spPr>
          <a:xfrm flipV="1">
            <a:off x="4500562" y="4688095"/>
            <a:ext cx="142876" cy="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9" idx="3"/>
            <a:endCxn id="23" idx="1"/>
          </p:cNvCxnSpPr>
          <p:nvPr/>
        </p:nvCxnSpPr>
        <p:spPr>
          <a:xfrm flipV="1">
            <a:off x="4500562" y="5485393"/>
            <a:ext cx="142876" cy="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Прутский</a:t>
            </a:r>
            <a:r>
              <a:rPr lang="ru-RU" dirty="0" smtClean="0"/>
              <a:t> поход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657229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Бегство Карла </a:t>
            </a:r>
            <a:r>
              <a:rPr lang="en-US" sz="2000" dirty="0" smtClean="0"/>
              <a:t>XII </a:t>
            </a:r>
            <a:r>
              <a:rPr lang="ru-RU" sz="2000" dirty="0" smtClean="0"/>
              <a:t>и Мазепы в Турцию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643182"/>
            <a:ext cx="700092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Прутский</a:t>
            </a:r>
            <a:r>
              <a:rPr lang="ru-RU" sz="2000" dirty="0" smtClean="0"/>
              <a:t> поход Петра </a:t>
            </a:r>
            <a:r>
              <a:rPr lang="en-US" sz="2000" dirty="0" smtClean="0"/>
              <a:t>I </a:t>
            </a:r>
            <a:r>
              <a:rPr lang="ru-RU" sz="2000" dirty="0" smtClean="0"/>
              <a:t>против турок (1711)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286388"/>
            <a:ext cx="578647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Возобновление Северной войны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857628"/>
            <a:ext cx="378621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Россия возвратила Турции Азов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857628"/>
            <a:ext cx="378621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Карл </a:t>
            </a:r>
            <a:r>
              <a:rPr lang="en-US" sz="2000" dirty="0" smtClean="0"/>
              <a:t>XII </a:t>
            </a:r>
            <a:r>
              <a:rPr lang="ru-RU" sz="2000" dirty="0" smtClean="0"/>
              <a:t>вернулся в Швецию</a:t>
            </a:r>
            <a:endParaRPr lang="ru-RU" sz="2000" dirty="0"/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rot="5400000">
            <a:off x="4286248" y="250030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 rot="10800000" flipV="1">
            <a:off x="2321704" y="3429000"/>
            <a:ext cx="464347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0"/>
          </p:cNvCxnSpPr>
          <p:nvPr/>
        </p:nvCxnSpPr>
        <p:spPr>
          <a:xfrm>
            <a:off x="6286512" y="3429000"/>
            <a:ext cx="535785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 rot="16200000" flipH="1">
            <a:off x="2661033" y="4304115"/>
            <a:ext cx="642944" cy="1321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</p:cNvCxnSpPr>
          <p:nvPr/>
        </p:nvCxnSpPr>
        <p:spPr>
          <a:xfrm rot="5400000">
            <a:off x="5840025" y="4304116"/>
            <a:ext cx="642942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Победы на море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643050"/>
            <a:ext cx="428628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Возобновление Северной войны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572140"/>
            <a:ext cx="578647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Россия получила выход к Балтийскому морю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357694"/>
            <a:ext cx="514353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Ништадтский</a:t>
            </a:r>
            <a:r>
              <a:rPr lang="ru-RU" sz="2000" dirty="0" smtClean="0"/>
              <a:t> мирный договор (1721)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071810"/>
            <a:ext cx="242889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Битва при Гангуте (1714)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3071810"/>
            <a:ext cx="242889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Гибель Карла </a:t>
            </a:r>
            <a:r>
              <a:rPr lang="en-US" sz="2000" dirty="0" smtClean="0"/>
              <a:t>XII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071810"/>
            <a:ext cx="242889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Битва при </a:t>
            </a:r>
            <a:r>
              <a:rPr lang="ru-RU" sz="2000" dirty="0" err="1" smtClean="0"/>
              <a:t>Гренгаме</a:t>
            </a:r>
            <a:r>
              <a:rPr lang="en-US" sz="2000" dirty="0" smtClean="0"/>
              <a:t>(1720)</a:t>
            </a:r>
            <a:endParaRPr lang="ru-RU" sz="2000" dirty="0"/>
          </a:p>
        </p:txBody>
      </p:sp>
      <p:cxnSp>
        <p:nvCxnSpPr>
          <p:cNvPr id="11" name="Прямая со стрелкой 10"/>
          <p:cNvCxnSpPr>
            <a:stCxn id="4" idx="2"/>
            <a:endCxn id="8" idx="0"/>
          </p:cNvCxnSpPr>
          <p:nvPr/>
        </p:nvCxnSpPr>
        <p:spPr>
          <a:xfrm rot="5400000">
            <a:off x="4214810" y="271462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rot="10800000" flipV="1">
            <a:off x="1928794" y="2357430"/>
            <a:ext cx="150178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9" idx="0"/>
          </p:cNvCxnSpPr>
          <p:nvPr/>
        </p:nvCxnSpPr>
        <p:spPr>
          <a:xfrm>
            <a:off x="5572132" y="2357430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6" idx="0"/>
          </p:cNvCxnSpPr>
          <p:nvPr/>
        </p:nvCxnSpPr>
        <p:spPr>
          <a:xfrm rot="5400000">
            <a:off x="4286248" y="4071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 rot="16200000" flipH="1">
            <a:off x="2250662" y="3464322"/>
            <a:ext cx="570711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</p:cNvCxnSpPr>
          <p:nvPr/>
        </p:nvCxnSpPr>
        <p:spPr>
          <a:xfrm rot="5400000">
            <a:off x="6250793" y="3393281"/>
            <a:ext cx="57150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2"/>
            <a:endCxn id="5" idx="0"/>
          </p:cNvCxnSpPr>
          <p:nvPr/>
        </p:nvCxnSpPr>
        <p:spPr>
          <a:xfrm rot="5400000">
            <a:off x="4304108" y="5304248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и значение Северной войны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643050"/>
            <a:ext cx="3571900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Северная война (1700-1721)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4929198"/>
            <a:ext cx="2928958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Пётр </a:t>
            </a:r>
            <a:r>
              <a:rPr lang="en-US" sz="2000" dirty="0" smtClean="0"/>
              <a:t>I </a:t>
            </a:r>
            <a:r>
              <a:rPr lang="ru-RU" sz="2000" dirty="0" smtClean="0"/>
              <a:t>- император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357562"/>
            <a:ext cx="3571900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Россия получила выход к Балтийскому морю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357562"/>
            <a:ext cx="3571900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Россия – великая держава</a:t>
            </a:r>
            <a:endParaRPr lang="ru-RU" sz="2000" dirty="0"/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rot="10800000" flipV="1">
            <a:off x="2428860" y="2714620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>
            <a:off x="5357818" y="2714620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 rot="16200000" flipH="1">
            <a:off x="2893207" y="3964785"/>
            <a:ext cx="50006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</p:cNvCxnSpPr>
          <p:nvPr/>
        </p:nvCxnSpPr>
        <p:spPr>
          <a:xfrm rot="5400000">
            <a:off x="5715008" y="3929066"/>
            <a:ext cx="50006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sz="3200" dirty="0" smtClean="0"/>
              <a:t>В результате победы в Северной войне Россия получила выход к Балтийскому морю, Ригу, </a:t>
            </a:r>
            <a:r>
              <a:rPr lang="ru-RU" sz="3200" dirty="0" err="1" smtClean="0"/>
              <a:t>Ревель</a:t>
            </a:r>
            <a:r>
              <a:rPr lang="ru-RU" sz="3200" dirty="0" smtClean="0"/>
              <a:t>, Петербург</a:t>
            </a:r>
            <a:br>
              <a:rPr lang="ru-RU" sz="3200" dirty="0" smtClean="0"/>
            </a:br>
            <a:r>
              <a:rPr lang="ru-RU" sz="3200" dirty="0" smtClean="0"/>
              <a:t>и первоклассные порты. Возрос международный авторитет России, ставшей великой державой. Победа укрепила самодержавную власть монарха.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 smtClean="0"/>
              <a:t>Прочитать §14, записи в тетради.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dirty="0" smtClean="0"/>
              <a:t>Подготовиться к устным сообщениям: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</a:pPr>
            <a:r>
              <a:rPr lang="ru-RU" sz="2000" dirty="0" smtClean="0"/>
              <a:t>«Нарвская битва»,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</a:pPr>
            <a:r>
              <a:rPr lang="ru-RU" sz="2000" dirty="0" smtClean="0"/>
              <a:t>«Полтавская битва».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None/>
            </a:pPr>
            <a:r>
              <a:rPr lang="ru-RU" sz="1800" dirty="0" smtClean="0"/>
              <a:t>План ответа: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В какой период войны произошла битва?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Дата сражения.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Соотношения сил.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Действия сторон.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Результат битвы.</a:t>
            </a:r>
          </a:p>
          <a:p>
            <a:pPr marL="1117854" lvl="2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1800" dirty="0" smtClean="0"/>
              <a:t>Значение битвы.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3"/>
            </a:pPr>
            <a:r>
              <a:rPr lang="ru-RU" sz="2400" dirty="0" smtClean="0"/>
              <a:t>Подготовиться к контрольному тесту.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Коалиция</a:t>
            </a:r>
          </a:p>
          <a:p>
            <a:r>
              <a:rPr lang="ru-RU" sz="3200" dirty="0" smtClean="0"/>
              <a:t>Рекрутский набор</a:t>
            </a:r>
          </a:p>
          <a:p>
            <a:r>
              <a:rPr lang="ru-RU" sz="3200" dirty="0" smtClean="0"/>
              <a:t>Регулярная армия</a:t>
            </a:r>
          </a:p>
          <a:p>
            <a:r>
              <a:rPr lang="ru-RU" sz="3200" dirty="0" smtClean="0"/>
              <a:t>Великая европейская держава</a:t>
            </a:r>
          </a:p>
          <a:p>
            <a:r>
              <a:rPr lang="ru-RU" sz="3200" dirty="0" smtClean="0"/>
              <a:t>Император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Основные</a:t>
            </a:r>
            <a:r>
              <a:rPr lang="ru-RU" sz="4400" dirty="0" smtClean="0"/>
              <a:t> понятия: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Autofit/>
          </a:bodyPr>
          <a:lstStyle/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ru-RU" sz="3200" dirty="0" smtClean="0"/>
              <a:t>Решающим фактором формирования личности Петра </a:t>
            </a:r>
            <a:r>
              <a:rPr lang="en-US" sz="3200" dirty="0" smtClean="0"/>
              <a:t>I </a:t>
            </a:r>
            <a:r>
              <a:rPr lang="ru-RU" sz="3200" dirty="0" smtClean="0"/>
              <a:t>не было: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Традиционное российское воспитание и образование;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Стрелецкие восстания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Общение с иностранцами</a:t>
            </a:r>
          </a:p>
          <a:p>
            <a:pPr marL="624078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Отсутствие контроля со стороны семьи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z="4000" dirty="0" smtClean="0"/>
              <a:t>Проверка домашнего задания</a:t>
            </a:r>
            <a:br>
              <a:rPr lang="ru-RU" sz="4000" dirty="0" smtClean="0"/>
            </a:br>
            <a:r>
              <a:rPr lang="ru-RU" sz="4000" dirty="0" smtClean="0"/>
              <a:t>Контрольный </a:t>
            </a:r>
            <a:r>
              <a:rPr lang="ru-RU" sz="4000" dirty="0" smtClean="0"/>
              <a:t>тест</a:t>
            </a:r>
            <a:br>
              <a:rPr lang="ru-RU" sz="4000" dirty="0" smtClean="0"/>
            </a:br>
            <a:r>
              <a:rPr lang="ru-RU" sz="4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ru-RU" sz="3200" dirty="0" smtClean="0"/>
              <a:t>В каком году Пётр </a:t>
            </a:r>
            <a:r>
              <a:rPr lang="en-US" sz="3200" dirty="0" smtClean="0"/>
              <a:t>I</a:t>
            </a:r>
            <a:r>
              <a:rPr lang="ru-RU" sz="3200" dirty="0" smtClean="0"/>
              <a:t> стал единоличным правителем России</a:t>
            </a:r>
            <a:r>
              <a:rPr lang="ru-RU" sz="3200" dirty="0" smtClean="0"/>
              <a:t>?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1676 г.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1682 г.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1689 г.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1696 г.</a:t>
            </a:r>
            <a:endParaRPr lang="ru-RU" sz="3200" dirty="0" smtClean="0"/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Установите последовательность событий: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Участие Петра </a:t>
            </a:r>
            <a:r>
              <a:rPr lang="en-US" sz="3200" dirty="0" smtClean="0"/>
              <a:t>I</a:t>
            </a:r>
            <a:r>
              <a:rPr lang="ru-RU" sz="3200" dirty="0" smtClean="0"/>
              <a:t> в казнях стрельцов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Великое посольство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Азовские походы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Общение Петра </a:t>
            </a:r>
            <a:r>
              <a:rPr lang="en-US" sz="3200" dirty="0" smtClean="0"/>
              <a:t>I </a:t>
            </a:r>
            <a:r>
              <a:rPr lang="ru-RU" sz="3200" dirty="0" smtClean="0"/>
              <a:t>с жителями Немецкой слободы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Какой город можно назвать родиной Российского флота?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Архангельск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Азов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Воронеж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Москва</a:t>
            </a:r>
            <a:endParaRPr lang="ru-RU" sz="3200" dirty="0" smtClean="0"/>
          </a:p>
          <a:p>
            <a:pPr marL="624078" indent="-514350">
              <a:buFont typeface="+mj-lt"/>
              <a:buAutoNum type="alphaLcParenR"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Кто лишний в этом ряду?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Брант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Гордон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Лефорт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Софья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buNone/>
            </a:pPr>
            <a:r>
              <a:rPr lang="ru-RU" sz="3200" dirty="0" smtClean="0"/>
              <a:t>Результатом правления первых лет правления Петра </a:t>
            </a:r>
            <a:r>
              <a:rPr lang="en-US" sz="3200" dirty="0" smtClean="0"/>
              <a:t>I </a:t>
            </a:r>
            <a:r>
              <a:rPr lang="ru-RU" sz="3200" dirty="0" smtClean="0"/>
              <a:t>не является: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Уничтожение стрелецкого войска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Завоевание выхода к Чёрному морю</a:t>
            </a:r>
          </a:p>
          <a:p>
            <a:pPr marL="880110" lvl="1" indent="-51435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ru-RU" sz="3200" dirty="0" smtClean="0"/>
              <a:t>Подготовка к войне со Швецией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Дайте определение понятий: «регент», «Великое посольство», «стрелецкое восстание».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434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Северная война (1700-1721)</vt:lpstr>
      <vt:lpstr>Основные понятия:</vt:lpstr>
      <vt:lpstr>Проверка домашнего задания Контрольный тест 1</vt:lpstr>
      <vt:lpstr>2</vt:lpstr>
      <vt:lpstr>3</vt:lpstr>
      <vt:lpstr>4</vt:lpstr>
      <vt:lpstr>5</vt:lpstr>
      <vt:lpstr>6</vt:lpstr>
      <vt:lpstr>7</vt:lpstr>
      <vt:lpstr>Причины Северной войны</vt:lpstr>
      <vt:lpstr>Поражение под Нарвой</vt:lpstr>
      <vt:lpstr>Победы на суше</vt:lpstr>
      <vt:lpstr>Прутский поход</vt:lpstr>
      <vt:lpstr>Победы на море</vt:lpstr>
      <vt:lpstr>Итоги и значение Северной войны</vt:lpstr>
      <vt:lpstr>Вывод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Северная война (1700-1721)</dc:title>
  <dc:creator>Школа6</dc:creator>
  <cp:lastModifiedBy>Школа6</cp:lastModifiedBy>
  <cp:revision>30</cp:revision>
  <dcterms:created xsi:type="dcterms:W3CDTF">2011-11-15T17:18:13Z</dcterms:created>
  <dcterms:modified xsi:type="dcterms:W3CDTF">2011-11-15T21:34:59Z</dcterms:modified>
</cp:coreProperties>
</file>