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58" r:id="rId3"/>
    <p:sldId id="257" r:id="rId4"/>
    <p:sldId id="259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C7115-C4EE-4A49-B165-501CEFE3A1AE}" type="datetimeFigureOut">
              <a:rPr lang="ru-RU" smtClean="0"/>
              <a:t>22.02.2011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141E3-D0CB-4320-AFF2-930B031D2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085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141E3-D0CB-4320-AFF2-930B031D2BE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587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04A3-39BA-4587-8F91-E01973C913E1}" type="datetime1">
              <a:rPr lang="ru-RU" smtClean="0"/>
              <a:t>22.02.2011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0FC631-4BFD-4C20-B825-31C5D67B153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8096-9890-46DD-93DC-0A5EF9A23D9D}" type="datetime1">
              <a:rPr lang="ru-RU" smtClean="0"/>
              <a:t>22.02.2011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C631-4BFD-4C20-B825-31C5D67B15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5C48-E563-4BA7-841A-0679964B74AB}" type="datetime1">
              <a:rPr lang="ru-RU" smtClean="0"/>
              <a:t>22.02.2011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C631-4BFD-4C20-B825-31C5D67B15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811A-416C-434E-AB24-5076ACEA13B2}" type="datetime1">
              <a:rPr lang="ru-RU" smtClean="0"/>
              <a:t>22.02.2011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C631-4BFD-4C20-B825-31C5D67B15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9AB4-0850-4199-9471-A14BDF2F9521}" type="datetime1">
              <a:rPr lang="ru-RU" smtClean="0"/>
              <a:t>22.02.2011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C631-4BFD-4C20-B825-31C5D67B153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04A3-2C60-4C0F-8715-AC494014877A}" type="datetime1">
              <a:rPr lang="ru-RU" smtClean="0"/>
              <a:t>22.02.2011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C631-4BFD-4C20-B825-31C5D67B153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8023-B170-4FCA-A8EA-701967E87ADD}" type="datetime1">
              <a:rPr lang="ru-RU" smtClean="0"/>
              <a:t>22.02.2011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C631-4BFD-4C20-B825-31C5D67B153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3321-1C24-4517-9270-09EBFEB9BEC3}" type="datetime1">
              <a:rPr lang="ru-RU" smtClean="0"/>
              <a:t>22.02.2011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C631-4BFD-4C20-B825-31C5D67B15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0074-5C2C-4DCD-AD3A-E59F9071BF66}" type="datetime1">
              <a:rPr lang="ru-RU" smtClean="0"/>
              <a:t>22.02.2011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C631-4BFD-4C20-B825-31C5D67B15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095F-1D8C-49FA-9D3C-6D5C3592AC8C}" type="datetime1">
              <a:rPr lang="ru-RU" smtClean="0"/>
              <a:t>22.02.2011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C631-4BFD-4C20-B825-31C5D67B15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9CA2-967E-44DF-BF05-1224FE2F5B4F}" type="datetime1">
              <a:rPr lang="ru-RU" smtClean="0"/>
              <a:t>22.02.2011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C631-4BFD-4C20-B825-31C5D67B15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F49B284-DCBF-4E6E-9221-37D59E86C1C0}" type="datetime1">
              <a:rPr lang="ru-RU" smtClean="0"/>
              <a:t>22.02.2011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E0FC631-4BFD-4C20-B825-31C5D67B153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C%D0%BE%D1%81%D0%BA%D0%BE%D0%B2%D1%81%D0%BA%D0%B0%D1%8F_%D0%BE%D0%B1%D0%BB%D0%B0%D1%81%D1%82%D1%8C" TargetMode="External"/><Relationship Id="rId3" Type="http://schemas.openxmlformats.org/officeDocument/2006/relationships/hyperlink" Target="http://ru.wikipedia.org/wiki/%D0%A1%D1%82%D0%BE%D0%BB%D0%B8%D1%86%D0%B0" TargetMode="External"/><Relationship Id="rId7" Type="http://schemas.openxmlformats.org/officeDocument/2006/relationships/hyperlink" Target="http://ru.wikipedia.org/wiki/%D0%A6%D0%B5%D0%BD%D1%82%D1%80%D0%B0%D0%BB%D1%8C%D0%BD%D1%8B%D0%B9_%D1%84%D0%B5%D0%B4%D0%B5%D1%80%D0%B0%D0%BB%D1%8C%D0%BD%D1%8B%D0%B9_%D0%BE%D0%BA%D1%80%D1%83%D0%B3" TargetMode="External"/><Relationship Id="rId2" Type="http://schemas.openxmlformats.org/officeDocument/2006/relationships/hyperlink" Target="http://ru.wikipedia.org/wiki/2007_%D0%B3%D0%BE%D0%B4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90%D0%B4%D0%BC%D0%B8%D0%BD%D0%B8%D1%81%D1%82%D1%80%D0%B0%D1%82%D0%B8%D0%B2%D0%BD%D1%8B%D0%B9_%D1%86%D0%B5%D0%BD%D1%82%D1%80" TargetMode="External"/><Relationship Id="rId5" Type="http://schemas.openxmlformats.org/officeDocument/2006/relationships/hyperlink" Target="http://ru.wikipedia.org/wiki/%D0%93%D0%BE%D1%80%D0%BE%D0%B4_%D1%84%D0%B5%D0%B4%D0%B5%D1%80%D0%B0%D0%BB%D1%8C%D0%BD%D0%BE%D0%B3%D0%BE_%D0%B7%D0%BD%D0%B0%D1%87%D0%B5%D0%BD%D0%B8%D1%8F_(%D0%A0%D0%BE%D1%81%D1%81%D0%B8%D1%8F)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://ru.wikipedia.org/wiki/%D0%A0%D0%BE%D1%81%D1%81%D0%B8%D1%8F" TargetMode="External"/><Relationship Id="rId9" Type="http://schemas.openxmlformats.org/officeDocument/2006/relationships/hyperlink" Target="http://ru.wikipedia.org/wiki/%D0%9C%D0%BE%D1%81%D0%BA%D0%B2%D0%B0#cite_note-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1%80%D0%BE%D1%82%D0%B8%D0%B2%D0%BE%D0%B2%D0%BE%D0%B7%D0%B4%D1%83%D1%88%D0%BD%D0%B0%D1%8F_%D0%BE%D0%B1%D0%BE%D1%80%D0%BE%D0%BD%D0%B0" TargetMode="External"/><Relationship Id="rId3" Type="http://schemas.openxmlformats.org/officeDocument/2006/relationships/hyperlink" Target="http://ru.wikipedia.org/wiki/%D0%9E%D0%B1%D0%BE%D1%80%D0%BE%D0%BD%D0%BD%D0%BE-%D0%BF%D1%80%D0%BE%D0%BC%D1%8B%D1%88%D0%BB%D0%B5%D0%BD%D0%BD%D1%8B%D0%B9_%D0%BA%D0%BE%D0%BC%D0%BF%D0%BB%D0%B5%D0%BA%D1%81_%D0%A0%D0%BE%D1%81%D1%81%D0%B8%D0%B8" TargetMode="External"/><Relationship Id="rId7" Type="http://schemas.openxmlformats.org/officeDocument/2006/relationships/hyperlink" Target="http://ru.wikipedia.org/wiki/%D0%97%D0%B5%D0%BD%D0%B8%D1%82%D0%BD%D0%BE-%D1%80%D0%B0%D0%BA%D0%B5%D1%82%D0%BD%D1%8B%D0%B9_%D0%BA%D0%BE%D0%BC%D0%BF%D0%BB%D0%B5%D0%BA%D1%81" TargetMode="External"/><Relationship Id="rId2" Type="http://schemas.openxmlformats.org/officeDocument/2006/relationships/hyperlink" Target="http://ru.wikipedia.org/wiki/%D0%9E%D1%82%D0%BA%D1%80%D1%8B%D1%82%D0%BE%D0%B5_%D0%B0%D0%BA%D1%86%D0%B8%D0%BE%D0%BD%D0%B5%D1%80%D0%BD%D0%BE%D0%B5_%D0%BE%D0%B1%D1%89%D0%B5%D1%81%D1%82%D0%B2%D0%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C%D0%BE%D1%81%D0%BA%D0%BE%D0%B2%D1%81%D0%BA%D0%B8%D0%B9_%D1%80%D0%B0%D0%B4%D0%B8%D0%BE%D1%82%D0%B5%D1%85%D0%BD%D0%B8%D1%87%D0%B5%D1%81%D0%BA%D0%B8%D0%B9_%D0%B7%D0%B0%D0%B2%D0%BE%D0%B4#cite_note-radiotehnica-mrtz-1" TargetMode="External"/><Relationship Id="rId11" Type="http://schemas.openxmlformats.org/officeDocument/2006/relationships/hyperlink" Target="http://ru.wikipedia.org/wiki/%D0%9A%D0%BE%D0%BD%D1%86%D0%B5%D1%80%D0%BD_%D0%9F%D0%92%D0%9E_%C2%AB%D0%90%D0%BB%D0%BC%D0%B0%D0%B7-%D0%90%D0%BD%D1%82%D0%B5%D0%B9%C2%BB" TargetMode="External"/><Relationship Id="rId5" Type="http://schemas.openxmlformats.org/officeDocument/2006/relationships/hyperlink" Target="http://ru.wikipedia.org/wiki/%D0%9C%D0%BE%D1%81%D0%BA%D0%BE%D0%B2%D1%81%D0%BA%D0%B8%D0%B9_%D1%80%D0%B0%D0%B4%D0%B8%D0%BE%D1%82%D0%B5%D1%85%D0%BD%D0%B8%D1%87%D0%B5%D1%81%D0%BA%D0%B8%D0%B9_%D0%B7%D0%B0%D0%B2%D0%BE%D0%B4#cite_note-radio-1976-0" TargetMode="External"/><Relationship Id="rId10" Type="http://schemas.openxmlformats.org/officeDocument/2006/relationships/hyperlink" Target="http://ru.wikipedia.org/wiki/%D0%9C%D0%BE%D1%81%D0%BA%D0%BE%D0%B2%D1%81%D0%BA%D0%B8%D0%B9_%D1%80%D0%B0%D0%B4%D0%B8%D0%BE%D1%82%D0%B5%D1%85%D0%BD%D0%B8%D1%87%D0%B5%D1%81%D0%BA%D0%B8%D0%B9_%D0%B7%D0%B0%D0%B2%D0%BE%D0%B4#cite_note-oboronprom-en-2" TargetMode="External"/><Relationship Id="rId4" Type="http://schemas.openxmlformats.org/officeDocument/2006/relationships/hyperlink" Target="http://ru.wikipedia.org/wiki/1900_%D0%B3%D0%BE%D0%B4" TargetMode="External"/><Relationship Id="rId9" Type="http://schemas.openxmlformats.org/officeDocument/2006/relationships/hyperlink" Target="http://ru.wikipedia.org/wiki/%D0%9E%D0%B1%D0%BE%D1%80%D0%BE%D0%BD%D0%B8%D1%82%D0%B5%D0%BB%D1%8C%D0%BD%D1%8B%D0%B5_%D1%81%D0%B8%D1%81%D1%82%D0%B5%D0%BC%D1%8B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Города миллионеры России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Выполнил: Иванов Иван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0FC631-4BFD-4C20-B825-31C5D67B153D}" type="slidenum">
              <a:rPr lang="ru-RU" sz="1800" smtClean="0"/>
              <a:t>1</a:t>
            </a:fld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545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Лондон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51°29'57.27" С   0°07'39.50" З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C631-4BFD-4C20-B825-31C5D67B153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34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/>
              <a:t>Краткая информация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quarter" idx="13"/>
          </p:nvPr>
        </p:nvSpPr>
        <p:spPr>
          <a:xfrm>
            <a:off x="4428739" y="1628800"/>
            <a:ext cx="4715261" cy="504056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Плотность </a:t>
            </a:r>
            <a:r>
              <a:rPr lang="ru-RU" sz="1800" dirty="0" smtClean="0">
                <a:solidFill>
                  <a:schemeClr val="tx1"/>
                </a:solidFill>
              </a:rPr>
              <a:t>4 </a:t>
            </a:r>
            <a:r>
              <a:rPr lang="ru-RU" sz="1800" dirty="0">
                <a:solidFill>
                  <a:schemeClr val="tx1"/>
                </a:solidFill>
              </a:rPr>
              <a:t>761 чел./</a:t>
            </a:r>
            <a:r>
              <a:rPr lang="ru-RU" sz="1800" dirty="0" smtClean="0">
                <a:solidFill>
                  <a:schemeClr val="tx1"/>
                </a:solidFill>
              </a:rPr>
              <a:t>км²</a:t>
            </a:r>
          </a:p>
          <a:p>
            <a:r>
              <a:rPr lang="ru-RU" sz="1800" dirty="0">
                <a:solidFill>
                  <a:schemeClr val="tx1"/>
                </a:solidFill>
              </a:rPr>
              <a:t>Площадь </a:t>
            </a:r>
            <a:r>
              <a:rPr lang="ru-RU" sz="1800" dirty="0" smtClean="0">
                <a:solidFill>
                  <a:schemeClr val="tx1"/>
                </a:solidFill>
              </a:rPr>
              <a:t>1706,8 км²</a:t>
            </a:r>
          </a:p>
          <a:p>
            <a:r>
              <a:rPr lang="ru-RU" sz="1800" dirty="0">
                <a:solidFill>
                  <a:schemeClr val="tx1"/>
                </a:solidFill>
              </a:rPr>
              <a:t>Население 7 556 900 </a:t>
            </a:r>
            <a:r>
              <a:rPr lang="ru-RU" sz="1800" dirty="0" smtClean="0">
                <a:solidFill>
                  <a:schemeClr val="tx1"/>
                </a:solidFill>
              </a:rPr>
              <a:t>человек </a:t>
            </a:r>
            <a:r>
              <a:rPr lang="ru-RU" sz="1800" dirty="0">
                <a:solidFill>
                  <a:schemeClr val="tx1"/>
                </a:solidFill>
              </a:rPr>
              <a:t>(</a:t>
            </a:r>
            <a:r>
              <a:rPr lang="ru-RU" sz="1800" dirty="0">
                <a:solidFill>
                  <a:schemeClr val="tx1"/>
                </a:solidFill>
                <a:hlinkClick r:id="rId2" tooltip="2007 год"/>
              </a:rPr>
              <a:t>2007</a:t>
            </a:r>
            <a:r>
              <a:rPr lang="ru-RU" sz="1800" dirty="0" smtClean="0">
                <a:solidFill>
                  <a:schemeClr val="tx1"/>
                </a:solidFill>
              </a:rPr>
              <a:t>)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Внутреннее </a:t>
            </a:r>
            <a:r>
              <a:rPr lang="ru-RU" sz="1800" dirty="0">
                <a:solidFill>
                  <a:schemeClr val="tx1"/>
                </a:solidFill>
              </a:rPr>
              <a:t>деление 33 </a:t>
            </a:r>
            <a:r>
              <a:rPr lang="ru-RU" sz="1800" dirty="0" smtClean="0">
                <a:solidFill>
                  <a:schemeClr val="tx1"/>
                </a:solidFill>
              </a:rPr>
              <a:t>округа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Москва́</a:t>
            </a:r>
            <a:r>
              <a:rPr lang="ru-RU" sz="1800" dirty="0">
                <a:solidFill>
                  <a:schemeClr val="tx1"/>
                </a:solidFill>
              </a:rPr>
              <a:t> — </a:t>
            </a:r>
            <a:r>
              <a:rPr lang="ru-RU" sz="1800" dirty="0">
                <a:solidFill>
                  <a:schemeClr val="tx1"/>
                </a:solidFill>
                <a:hlinkClick r:id="rId3" tooltip="Столица"/>
              </a:rPr>
              <a:t>столица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  <a:hlinkClick r:id="rId4" tooltip="Россия"/>
              </a:rPr>
              <a:t>Российской Федерации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>
                <a:solidFill>
                  <a:schemeClr val="tx1"/>
                </a:solidFill>
                <a:hlinkClick r:id="rId5" tooltip="Город федерального значения (Россия)"/>
              </a:rPr>
              <a:t>город федерального значения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>
                <a:solidFill>
                  <a:schemeClr val="tx1"/>
                </a:solidFill>
                <a:hlinkClick r:id="rId6" tooltip="Административный центр"/>
              </a:rPr>
              <a:t>административный центр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  <a:hlinkClick r:id="rId7" tooltip="Центральный федеральный округ"/>
              </a:rPr>
              <a:t>Центрального федерального округа</a:t>
            </a:r>
            <a:r>
              <a:rPr lang="ru-RU" sz="1800" dirty="0">
                <a:solidFill>
                  <a:schemeClr val="tx1"/>
                </a:solidFill>
              </a:rPr>
              <a:t> и </a:t>
            </a:r>
            <a:r>
              <a:rPr lang="ru-RU" sz="1800" dirty="0">
                <a:solidFill>
                  <a:schemeClr val="tx1"/>
                </a:solidFill>
                <a:hlinkClick r:id="rId8" tooltip="Московская область"/>
              </a:rPr>
              <a:t>Московской области</a:t>
            </a:r>
            <a:r>
              <a:rPr lang="ru-RU" sz="1800" baseline="30000" dirty="0">
                <a:solidFill>
                  <a:schemeClr val="tx1"/>
                </a:solidFill>
                <a:hlinkClick r:id="rId9"/>
              </a:rPr>
              <a:t>[7]</a:t>
            </a:r>
            <a:r>
              <a:rPr lang="ru-RU" sz="1800" dirty="0">
                <a:solidFill>
                  <a:schemeClr val="tx1"/>
                </a:solidFill>
              </a:rPr>
              <a:t>, в состав которой не входит.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961195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C631-4BFD-4C20-B825-31C5D67B153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02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 и флаг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40835"/>
            <a:ext cx="4176464" cy="278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99989"/>
            <a:ext cx="2988888" cy="354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C631-4BFD-4C20-B825-31C5D67B153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34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600200"/>
          </a:xfrm>
        </p:spPr>
        <p:txBody>
          <a:bodyPr/>
          <a:lstStyle/>
          <a:p>
            <a:r>
              <a:rPr lang="ru-RU" sz="4800" b="1" dirty="0"/>
              <a:t>«Московский радиотехнический завод»</a:t>
            </a:r>
            <a:endParaRPr lang="ru-RU" sz="4800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Научно-производственное объединение «Московский радиотехнический завод»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b="1" dirty="0">
                <a:solidFill>
                  <a:schemeClr val="tx1"/>
                </a:solidFill>
                <a:hlinkClick r:id="rId2" tooltip="Открытое акционерное общество"/>
              </a:rPr>
              <a:t>ОАО</a:t>
            </a:r>
            <a:r>
              <a:rPr lang="ru-RU" b="1" dirty="0">
                <a:solidFill>
                  <a:schemeClr val="tx1"/>
                </a:solidFill>
              </a:rPr>
              <a:t> "НПО «МРТЗ»</a:t>
            </a:r>
            <a:r>
              <a:rPr lang="ru-RU" dirty="0">
                <a:solidFill>
                  <a:schemeClr val="tx1"/>
                </a:solidFill>
              </a:rPr>
              <a:t>) — российское предприятие </a:t>
            </a:r>
            <a:r>
              <a:rPr lang="ru-RU" dirty="0">
                <a:solidFill>
                  <a:schemeClr val="tx1"/>
                </a:solidFill>
                <a:hlinkClick r:id="rId3" tooltip="Оборонно-промышленный комплекс России"/>
              </a:rPr>
              <a:t>оборонно-промышленного комплекса</a:t>
            </a:r>
            <a:r>
              <a:rPr lang="ru-RU" dirty="0">
                <a:solidFill>
                  <a:schemeClr val="tx1"/>
                </a:solidFill>
              </a:rPr>
              <a:t>, основанного в </a:t>
            </a:r>
            <a:r>
              <a:rPr lang="ru-RU" dirty="0">
                <a:solidFill>
                  <a:schemeClr val="tx1"/>
                </a:solidFill>
                <a:hlinkClick r:id="rId4" tooltip="1900 год"/>
              </a:rPr>
              <a:t>1900 году</a:t>
            </a:r>
            <a:r>
              <a:rPr lang="ru-RU" dirty="0">
                <a:solidFill>
                  <a:schemeClr val="tx1"/>
                </a:solidFill>
              </a:rPr>
              <a:t>,</a:t>
            </a:r>
            <a:r>
              <a:rPr lang="ru-RU" baseline="30000" dirty="0">
                <a:solidFill>
                  <a:schemeClr val="tx1"/>
                </a:solidFill>
                <a:hlinkClick r:id="rId5"/>
              </a:rPr>
              <a:t>[1]</a:t>
            </a:r>
            <a:r>
              <a:rPr lang="ru-RU" baseline="30000" dirty="0">
                <a:solidFill>
                  <a:schemeClr val="tx1"/>
                </a:solidFill>
                <a:hlinkClick r:id="rId6"/>
              </a:rPr>
              <a:t>[2]</a:t>
            </a:r>
            <a:r>
              <a:rPr lang="ru-RU" dirty="0">
                <a:solidFill>
                  <a:schemeClr val="tx1"/>
                </a:solidFill>
              </a:rPr>
              <a:t> производитель </a:t>
            </a:r>
            <a:r>
              <a:rPr lang="ru-RU" dirty="0">
                <a:solidFill>
                  <a:schemeClr val="tx1"/>
                </a:solidFill>
                <a:hlinkClick r:id="rId7" tooltip="Зенитно-ракетный комплекс"/>
              </a:rPr>
              <a:t>ЗРК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  <a:hlinkClick r:id="rId8" tooltip="Противовоздушная оборона"/>
              </a:rPr>
              <a:t>ПВО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</a:rPr>
              <a:t>МРТЗ является головным предприятием холдинга «</a:t>
            </a:r>
            <a:r>
              <a:rPr lang="ru-RU" dirty="0">
                <a:solidFill>
                  <a:schemeClr val="tx1"/>
                </a:solidFill>
                <a:hlinkClick r:id="rId9" tooltip="Оборонительные системы"/>
              </a:rPr>
              <a:t>Оборонительные системы</a:t>
            </a:r>
            <a:r>
              <a:rPr lang="ru-RU" dirty="0">
                <a:solidFill>
                  <a:schemeClr val="tx1"/>
                </a:solidFill>
              </a:rPr>
              <a:t>»</a:t>
            </a:r>
            <a:r>
              <a:rPr lang="ru-RU" baseline="30000" dirty="0">
                <a:solidFill>
                  <a:schemeClr val="tx1"/>
                </a:solidFill>
                <a:hlinkClick r:id="rId10"/>
              </a:rPr>
              <a:t>[3]</a:t>
            </a:r>
            <a:r>
              <a:rPr lang="ru-RU" dirty="0">
                <a:solidFill>
                  <a:schemeClr val="tx1"/>
                </a:solidFill>
              </a:rPr>
              <a:t>, входит в ОАО </a:t>
            </a:r>
            <a:r>
              <a:rPr lang="ru-RU" dirty="0">
                <a:solidFill>
                  <a:schemeClr val="tx1"/>
                </a:solidFill>
                <a:hlinkClick r:id="rId11" tooltip="Концерн ПВО «Алмаз-Антей»"/>
              </a:rPr>
              <a:t>"Концерн ПВО «Алмаз-Антей»</a:t>
            </a:r>
            <a:r>
              <a:rPr lang="ru-RU" dirty="0">
                <a:solidFill>
                  <a:schemeClr val="tx1"/>
                </a:solidFill>
              </a:rPr>
              <a:t> и других заказчиков.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C631-4BFD-4C20-B825-31C5D67B153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09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0"/>
          <a:stretch/>
        </p:blipFill>
        <p:spPr bwMode="auto">
          <a:xfrm>
            <a:off x="971550" y="1583140"/>
            <a:ext cx="7200900" cy="502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67544" y="-99392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4800" b="1" dirty="0" smtClean="0"/>
              <a:t>«Московский радиотехнический завод»</a:t>
            </a:r>
            <a:endParaRPr lang="ru-RU" sz="4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C631-4BFD-4C20-B825-31C5D67B153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09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192" y="-5680"/>
            <a:ext cx="8229600" cy="1600200"/>
          </a:xfrm>
        </p:spPr>
        <p:txBody>
          <a:bodyPr/>
          <a:lstStyle/>
          <a:p>
            <a:r>
              <a:rPr lang="ru-RU" b="1" dirty="0" smtClean="0"/>
              <a:t>Красная площадь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5" t="36754" r="9188" b="16045"/>
          <a:stretch/>
        </p:blipFill>
        <p:spPr bwMode="auto">
          <a:xfrm>
            <a:off x="451019" y="1776315"/>
            <a:ext cx="4203510" cy="34528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1" b="12082"/>
          <a:stretch/>
        </p:blipFill>
        <p:spPr bwMode="auto">
          <a:xfrm>
            <a:off x="4303417" y="3212976"/>
            <a:ext cx="4445047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C631-4BFD-4C20-B825-31C5D67B153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9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192" y="-5680"/>
            <a:ext cx="8229600" cy="1600200"/>
          </a:xfrm>
        </p:spPr>
        <p:txBody>
          <a:bodyPr/>
          <a:lstStyle/>
          <a:p>
            <a:r>
              <a:rPr lang="ru-RU" b="1" dirty="0" smtClean="0"/>
              <a:t>Храм Христа Спасителя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2" t="38060" r="10867" b="11754"/>
          <a:stretch/>
        </p:blipFill>
        <p:spPr bwMode="auto">
          <a:xfrm>
            <a:off x="827584" y="1844824"/>
            <a:ext cx="4039095" cy="36712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48880"/>
            <a:ext cx="3158369" cy="36972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C631-4BFD-4C20-B825-31C5D67B153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07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192" y="-99392"/>
            <a:ext cx="8229600" cy="1600200"/>
          </a:xfrm>
        </p:spPr>
        <p:txBody>
          <a:bodyPr/>
          <a:lstStyle/>
          <a:p>
            <a:r>
              <a:rPr lang="ru-RU" b="1" dirty="0" smtClean="0"/>
              <a:t>Останкинская телебашня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074" y="1628800"/>
            <a:ext cx="257628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6" t="37641" r="56157" b="10493"/>
          <a:stretch/>
        </p:blipFill>
        <p:spPr bwMode="auto">
          <a:xfrm>
            <a:off x="1443019" y="1700808"/>
            <a:ext cx="2984965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C631-4BFD-4C20-B825-31C5D67B153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17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405</TotalTime>
  <Words>73</Words>
  <Application>Microsoft Office PowerPoint</Application>
  <PresentationFormat>Экран (4:3)</PresentationFormat>
  <Paragraphs>28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Исполнительная</vt:lpstr>
      <vt:lpstr>Города миллионеры России</vt:lpstr>
      <vt:lpstr>Лондон</vt:lpstr>
      <vt:lpstr>Краткая информация</vt:lpstr>
      <vt:lpstr>Герб и флаг</vt:lpstr>
      <vt:lpstr>«Московский радиотехнический завод»</vt:lpstr>
      <vt:lpstr>Презентация PowerPoint</vt:lpstr>
      <vt:lpstr>Красная площадь</vt:lpstr>
      <vt:lpstr>Храм Христа Спасителя</vt:lpstr>
      <vt:lpstr>Останкинская телебашня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Страны мира</dc:title>
  <dc:creator>Евгений</dc:creator>
  <cp:lastModifiedBy>Евгений</cp:lastModifiedBy>
  <cp:revision>20</cp:revision>
  <dcterms:created xsi:type="dcterms:W3CDTF">2011-02-15T06:50:06Z</dcterms:created>
  <dcterms:modified xsi:type="dcterms:W3CDTF">2011-02-22T08:29:22Z</dcterms:modified>
</cp:coreProperties>
</file>