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5" r:id="rId6"/>
    <p:sldId id="261" r:id="rId7"/>
    <p:sldId id="266" r:id="rId8"/>
    <p:sldId id="267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F14A-E6E6-4972-84CE-7520E3A09656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3E41-FA9B-4746-9192-18B9AADDD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79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F14A-E6E6-4972-84CE-7520E3A09656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3E41-FA9B-4746-9192-18B9AADDD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F14A-E6E6-4972-84CE-7520E3A09656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3E41-FA9B-4746-9192-18B9AADDD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92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F14A-E6E6-4972-84CE-7520E3A09656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3E41-FA9B-4746-9192-18B9AADDD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41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F14A-E6E6-4972-84CE-7520E3A09656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3E41-FA9B-4746-9192-18B9AADDD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8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F14A-E6E6-4972-84CE-7520E3A09656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3E41-FA9B-4746-9192-18B9AADDD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80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F14A-E6E6-4972-84CE-7520E3A09656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3E41-FA9B-4746-9192-18B9AADDD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27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F14A-E6E6-4972-84CE-7520E3A09656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3E41-FA9B-4746-9192-18B9AADDD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69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F14A-E6E6-4972-84CE-7520E3A09656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3E41-FA9B-4746-9192-18B9AADDD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92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F14A-E6E6-4972-84CE-7520E3A09656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3E41-FA9B-4746-9192-18B9AADDD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65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F14A-E6E6-4972-84CE-7520E3A09656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3E41-FA9B-4746-9192-18B9AADDD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52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BF14A-E6E6-4972-84CE-7520E3A09656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3E41-FA9B-4746-9192-18B9AADDD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90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наталья\Рабочий стол\фоны для презентаций\fon_prezentacii_Os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770" y="0"/>
            <a:ext cx="9447265" cy="686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27784" y="1556792"/>
            <a:ext cx="4824536" cy="2448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latin typeface="Arial" pitchFamily="34" charset="0"/>
                <a:cs typeface="Arial" pitchFamily="34" charset="0"/>
              </a:rPr>
              <a:t>Предлоги производные и непроизводные</a:t>
            </a:r>
            <a:endParaRPr lang="ru-RU" sz="4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Цель урока?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67544" y="1484784"/>
            <a:ext cx="5328592" cy="453650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ru-RU" dirty="0" smtClean="0"/>
              <a:t>Определение понятия     производного и непроизводного предлога</a:t>
            </a:r>
          </a:p>
          <a:p>
            <a:r>
              <a:rPr lang="ru-RU" dirty="0" smtClean="0"/>
              <a:t>Умение различать производные и непроизводные предлоги</a:t>
            </a:r>
          </a:p>
          <a:p>
            <a:r>
              <a:rPr lang="ru-RU" dirty="0" smtClean="0"/>
              <a:t>Умение отличать производные предлоги от синонимичных частей речи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4" t="-8496" r="-8214" b="20721"/>
          <a:stretch/>
        </p:blipFill>
        <p:spPr bwMode="auto">
          <a:xfrm>
            <a:off x="6012160" y="116632"/>
            <a:ext cx="2857503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12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Синтаксическая разминка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ru-RU" sz="3600" b="1" i="1" dirty="0" smtClean="0"/>
              <a:t>В священной   тишине   восходит солнце  и  от  камней  понимается сизый  туман  наполненный  сладким запахом  цветов.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Расставить и объяснить знаки, построить схему.</a:t>
            </a:r>
          </a:p>
          <a:p>
            <a:r>
              <a:rPr lang="ru-RU" dirty="0" smtClean="0"/>
              <a:t>Найти предлоги, определить их роль в предложении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6512511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Новая тема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67544" y="1052736"/>
            <a:ext cx="8136904" cy="54726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Почему, по-вашему мнению,  так по-разному пишутся похожие по произношению слова?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Вс</a:t>
            </a:r>
            <a:r>
              <a:rPr lang="ru-RU" b="1" i="1" dirty="0" smtClean="0">
                <a:solidFill>
                  <a:srgbClr val="FF0000"/>
                </a:solidFill>
              </a:rPr>
              <a:t>ледстви</a:t>
            </a:r>
            <a:r>
              <a:rPr lang="ru-RU" b="1" i="1" u="sng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>
                <a:solidFill>
                  <a:srgbClr val="FF0000"/>
                </a:solidFill>
              </a:rPr>
              <a:t>   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усталости переход длился дольше.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В с</a:t>
            </a:r>
            <a:r>
              <a:rPr lang="ru-RU" b="1" i="1" dirty="0" smtClean="0">
                <a:solidFill>
                  <a:srgbClr val="FF0000"/>
                </a:solidFill>
              </a:rPr>
              <a:t>ледстви</a:t>
            </a:r>
            <a:r>
              <a:rPr lang="ru-RU" b="1" i="1" u="sng" dirty="0" smtClean="0">
                <a:solidFill>
                  <a:srgbClr val="FF0000"/>
                </a:solidFill>
              </a:rPr>
              <a:t>и</a:t>
            </a:r>
            <a:r>
              <a:rPr lang="ru-RU" b="1" i="1" dirty="0" smtClean="0">
                <a:solidFill>
                  <a:srgbClr val="FF0000"/>
                </a:solidFill>
              </a:rPr>
              <a:t>  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использовались показания свидетелей.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</a:rPr>
              <a:t>Какие это части речи</a:t>
            </a:r>
            <a:r>
              <a:rPr lang="ru-RU" sz="3200" dirty="0" smtClean="0">
                <a:solidFill>
                  <a:schemeClr val="tx1"/>
                </a:solidFill>
              </a:rPr>
              <a:t>?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42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6512511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Новая тема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67544" y="1628800"/>
            <a:ext cx="8136904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Определите падеж существительного, что помогает определить падеж?</a:t>
            </a:r>
          </a:p>
          <a:p>
            <a:pPr marL="45720" indent="0"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Вс</a:t>
            </a:r>
            <a:r>
              <a:rPr lang="ru-RU" b="1" i="1" dirty="0" smtClean="0">
                <a:solidFill>
                  <a:srgbClr val="FF0000"/>
                </a:solidFill>
              </a:rPr>
              <a:t>ледстви</a:t>
            </a:r>
            <a:r>
              <a:rPr lang="ru-RU" b="1" i="1" u="sng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>
                <a:solidFill>
                  <a:srgbClr val="FF0000"/>
                </a:solidFill>
              </a:rPr>
              <a:t>     </a:t>
            </a:r>
            <a:r>
              <a:rPr lang="ru-RU" i="1" dirty="0" smtClean="0">
                <a:solidFill>
                  <a:srgbClr val="FF0000"/>
                </a:solidFill>
              </a:rPr>
              <a:t>усталости  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переход   длился дольше.</a:t>
            </a:r>
          </a:p>
          <a:p>
            <a:pPr marL="4572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5160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136815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 smtClean="0"/>
              <a:t>Изучите самостоятельно </a:t>
            </a:r>
            <a:r>
              <a:rPr lang="en-US" dirty="0"/>
              <a:t>&amp;</a:t>
            </a:r>
            <a:r>
              <a:rPr lang="en-US" dirty="0" smtClean="0"/>
              <a:t>50</a:t>
            </a:r>
            <a:r>
              <a:rPr lang="ru-RU" dirty="0" smtClean="0"/>
              <a:t>. Продолжите схему, заполните её</a:t>
            </a:r>
            <a:r>
              <a:rPr lang="en-US" dirty="0" smtClean="0"/>
              <a:t> </a:t>
            </a:r>
            <a:r>
              <a:rPr lang="ru-RU" dirty="0" smtClean="0"/>
              <a:t>примерами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67544" y="1844824"/>
            <a:ext cx="8064896" cy="46988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ПРЕДЛОГИ</a:t>
            </a:r>
            <a:endParaRPr lang="ru-RU" sz="4000" b="1" dirty="0">
              <a:solidFill>
                <a:srgbClr val="0070C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23728" y="2492896"/>
            <a:ext cx="1728192" cy="1080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004048" y="2560455"/>
            <a:ext cx="1944216" cy="8685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67544" y="4869160"/>
            <a:ext cx="813690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</a:rPr>
              <a:t>Без</a:t>
            </a:r>
            <a:r>
              <a:rPr lang="ru-RU" sz="3200" dirty="0" smtClean="0">
                <a:solidFill>
                  <a:schemeClr val="tx1"/>
                </a:solidFill>
              </a:rPr>
              <a:t> портфеля, </a:t>
            </a:r>
            <a:r>
              <a:rPr lang="ru-RU" sz="3200" b="1" dirty="0" smtClean="0">
                <a:solidFill>
                  <a:srgbClr val="C00000"/>
                </a:solidFill>
              </a:rPr>
              <a:t>вокруг</a:t>
            </a:r>
            <a:r>
              <a:rPr lang="ru-RU" sz="3200" dirty="0" smtClean="0">
                <a:solidFill>
                  <a:schemeClr val="tx1"/>
                </a:solidFill>
              </a:rPr>
              <a:t> дома, </a:t>
            </a:r>
            <a:r>
              <a:rPr lang="ru-RU" sz="3200" b="1" dirty="0" smtClean="0">
                <a:solidFill>
                  <a:srgbClr val="C00000"/>
                </a:solidFill>
              </a:rPr>
              <a:t>благодаря</a:t>
            </a:r>
            <a:r>
              <a:rPr lang="ru-RU" sz="3200" dirty="0" smtClean="0">
                <a:solidFill>
                  <a:schemeClr val="tx1"/>
                </a:solidFill>
              </a:rPr>
              <a:t> помощи, </a:t>
            </a:r>
            <a:r>
              <a:rPr lang="ru-RU" sz="3200" b="1" dirty="0" smtClean="0">
                <a:solidFill>
                  <a:srgbClr val="C00000"/>
                </a:solidFill>
              </a:rPr>
              <a:t>от</a:t>
            </a:r>
            <a:r>
              <a:rPr lang="ru-RU" sz="3200" dirty="0" smtClean="0">
                <a:solidFill>
                  <a:schemeClr val="tx1"/>
                </a:solidFill>
              </a:rPr>
              <a:t> друга, </a:t>
            </a:r>
            <a:r>
              <a:rPr lang="ru-RU" sz="3200" b="1" dirty="0" smtClean="0">
                <a:solidFill>
                  <a:srgbClr val="C00000"/>
                </a:solidFill>
              </a:rPr>
              <a:t>в продолжение</a:t>
            </a:r>
            <a:r>
              <a:rPr lang="ru-RU" sz="3200" dirty="0" smtClean="0">
                <a:solidFill>
                  <a:schemeClr val="tx1"/>
                </a:solidFill>
              </a:rPr>
              <a:t> часа, </a:t>
            </a:r>
            <a:r>
              <a:rPr lang="ru-RU" sz="3200" b="1" dirty="0" smtClean="0">
                <a:solidFill>
                  <a:srgbClr val="C00000"/>
                </a:solidFill>
              </a:rPr>
              <a:t>перед </a:t>
            </a:r>
            <a:r>
              <a:rPr lang="ru-RU" sz="3200" dirty="0" smtClean="0">
                <a:solidFill>
                  <a:schemeClr val="tx1"/>
                </a:solidFill>
              </a:rPr>
              <a:t>школой.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9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Какими частями речи являются выделенные слова? Докажите.</a:t>
            </a:r>
            <a:br>
              <a:rPr lang="ru-RU" sz="2800" dirty="0" smtClean="0"/>
            </a:br>
            <a:r>
              <a:rPr lang="ru-RU" sz="2800" dirty="0" smtClean="0"/>
              <a:t>Придумайте предложения с синонимичными частями речи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4400" i="1" dirty="0" smtClean="0">
                <a:solidFill>
                  <a:srgbClr val="C00000"/>
                </a:solidFill>
              </a:rPr>
              <a:t>Вокруг</a:t>
            </a:r>
            <a:r>
              <a:rPr lang="ru-RU" sz="4400" dirty="0" smtClean="0"/>
              <a:t>  дома</a:t>
            </a:r>
          </a:p>
          <a:p>
            <a:pPr algn="ctr">
              <a:lnSpc>
                <a:spcPct val="150000"/>
              </a:lnSpc>
            </a:pPr>
            <a:r>
              <a:rPr lang="ru-RU" sz="4400" i="1" dirty="0" smtClean="0">
                <a:solidFill>
                  <a:srgbClr val="C00000"/>
                </a:solidFill>
              </a:rPr>
              <a:t>Благодаря</a:t>
            </a:r>
            <a:r>
              <a:rPr lang="ru-RU" sz="4400" dirty="0" smtClean="0"/>
              <a:t> помощи</a:t>
            </a:r>
          </a:p>
          <a:p>
            <a:pPr algn="ctr">
              <a:lnSpc>
                <a:spcPct val="150000"/>
              </a:lnSpc>
            </a:pPr>
            <a:r>
              <a:rPr lang="ru-RU" sz="4400" i="1" dirty="0" smtClean="0">
                <a:solidFill>
                  <a:srgbClr val="C00000"/>
                </a:solidFill>
              </a:rPr>
              <a:t>В продолжение </a:t>
            </a:r>
            <a:r>
              <a:rPr lang="ru-RU" sz="4400" dirty="0" smtClean="0"/>
              <a:t>часа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6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Определите, какими частями речи являются выделенные слова.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64137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Он говорил тихо, </a:t>
            </a:r>
            <a:r>
              <a:rPr lang="ru-RU" b="1" dirty="0" smtClean="0">
                <a:solidFill>
                  <a:srgbClr val="C00000"/>
                </a:solidFill>
              </a:rPr>
              <a:t>не смотря на </a:t>
            </a:r>
            <a:r>
              <a:rPr lang="ru-RU" dirty="0" smtClean="0"/>
              <a:t>друзей.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Несмотря на </a:t>
            </a:r>
            <a:r>
              <a:rPr lang="ru-RU" dirty="0" smtClean="0"/>
              <a:t>снегопад, поход  состоялся.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В продолжение </a:t>
            </a:r>
            <a:r>
              <a:rPr lang="ru-RU" dirty="0" smtClean="0"/>
              <a:t>часа погода не менялась.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 этом событии мы узнали </a:t>
            </a:r>
            <a:r>
              <a:rPr lang="ru-RU" b="1" dirty="0" smtClean="0">
                <a:solidFill>
                  <a:srgbClr val="C00000"/>
                </a:solidFill>
              </a:rPr>
              <a:t>в продолжении </a:t>
            </a:r>
            <a:r>
              <a:rPr lang="ru-RU" dirty="0" smtClean="0"/>
              <a:t>фильма.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Я уходил, </a:t>
            </a:r>
            <a:r>
              <a:rPr lang="ru-RU" b="1" dirty="0" smtClean="0">
                <a:solidFill>
                  <a:srgbClr val="C00000"/>
                </a:solidFill>
              </a:rPr>
              <a:t>благодаря</a:t>
            </a:r>
            <a:r>
              <a:rPr lang="ru-RU" dirty="0" smtClean="0"/>
              <a:t> хозяев.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Благодаря</a:t>
            </a:r>
            <a:r>
              <a:rPr lang="ru-RU" dirty="0" smtClean="0"/>
              <a:t> помощи товарищей я справился с заданием.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A6FC9-18D8-44AD-B510-52AB34C4AEC7}" type="datetime1">
              <a:rPr lang="ru-RU" smtClean="0"/>
              <a:pPr>
                <a:defRPr/>
              </a:pPr>
              <a:t>29.03.2013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B4C5A-63A0-40F6-9E1F-8DAD3BA99E2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81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Закрепление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67544" y="1484784"/>
            <a:ext cx="8568952" cy="46085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Выполните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упражнение 296 (по заданию)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564904"/>
            <a:ext cx="4680595" cy="3533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0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222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Цель урока?</vt:lpstr>
      <vt:lpstr>Синтаксическая разминка</vt:lpstr>
      <vt:lpstr>Новая тема</vt:lpstr>
      <vt:lpstr>Новая тема</vt:lpstr>
      <vt:lpstr>Изучите самостоятельно &amp;50. Продолжите схему, заполните её примерами</vt:lpstr>
      <vt:lpstr>Какими частями речи являются выделенные слова? Докажите. Придумайте предложения с синонимичными частями речи</vt:lpstr>
      <vt:lpstr>Определите, какими частями речи являются выделенные слова.</vt:lpstr>
      <vt:lpstr>Закрепление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6</cp:revision>
  <dcterms:created xsi:type="dcterms:W3CDTF">2013-02-12T09:58:36Z</dcterms:created>
  <dcterms:modified xsi:type="dcterms:W3CDTF">2013-03-29T06:56:10Z</dcterms:modified>
</cp:coreProperties>
</file>